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4" r:id="rId2"/>
    <p:sldId id="294" r:id="rId3"/>
    <p:sldId id="295" r:id="rId4"/>
    <p:sldId id="258" r:id="rId5"/>
    <p:sldId id="259" r:id="rId6"/>
    <p:sldId id="293" r:id="rId7"/>
    <p:sldId id="260" r:id="rId8"/>
    <p:sldId id="273" r:id="rId9"/>
    <p:sldId id="261" r:id="rId10"/>
    <p:sldId id="262" r:id="rId11"/>
    <p:sldId id="263" r:id="rId12"/>
    <p:sldId id="275" r:id="rId13"/>
    <p:sldId id="287" r:id="rId14"/>
    <p:sldId id="276" r:id="rId15"/>
    <p:sldId id="288" r:id="rId16"/>
    <p:sldId id="277" r:id="rId17"/>
    <p:sldId id="289" r:id="rId18"/>
    <p:sldId id="278" r:id="rId19"/>
    <p:sldId id="290" r:id="rId20"/>
    <p:sldId id="291" r:id="rId21"/>
    <p:sldId id="292" r:id="rId22"/>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404" autoAdjust="0"/>
  </p:normalViewPr>
  <p:slideViewPr>
    <p:cSldViewPr snapToGrid="0">
      <p:cViewPr>
        <p:scale>
          <a:sx n="80" d="100"/>
          <a:sy n="80" d="100"/>
        </p:scale>
        <p:origin x="95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320FC27-E7F2-40D2-8D8E-122CE1863F34}" type="datetimeFigureOut">
              <a:rPr kumimoji="1" lang="ja-JP" altLang="en-US" smtClean="0"/>
              <a:t>2025/2/20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439965-C661-4955-9947-1875E1114978}"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6AA078-4ADD-4303-86A8-0BEFCDD6C891}"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F50E4A-4E2A-416E-A988-3E97A62D32C6}"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6F9BA-57B3-4435-9FDA-F31BC98E7A93}"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051BEA-7792-472B-8F3A-FE833EA9B102}"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067E6F-1B55-41F3-A07D-45470B9A1B1F}"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9B068E-130B-47E1-8D6C-7ED5A51775B3}" type="datetime1">
              <a:rPr kumimoji="1" lang="ja-JP" altLang="en-US" smtClean="0"/>
              <a:t>2025/2/20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32EC51-8274-4EDF-B648-43462BA99E19}" type="datetime1">
              <a:rPr kumimoji="1" lang="ja-JP" altLang="en-US" smtClean="0"/>
              <a:t>2025/2/20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3BA1D-2FC5-4D47-B5E9-7DC9E43F255A}" type="datetime1">
              <a:rPr kumimoji="1" lang="ja-JP" altLang="en-US" smtClean="0"/>
              <a:t>2025/2/20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BCEC0-A733-45C8-8716-AD717C889DEA}"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8727B2-2462-4368-B382-7B4CF9154F4E}"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955178F-8B90-493D-8B58-097CB2DE643C}" type="datetime1">
              <a:rPr kumimoji="1" lang="ja-JP" altLang="en-US" smtClean="0"/>
              <a:t>2025/2/20</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p:txBody>
          <a:bodyPr>
            <a:normAutofit fontScale="90000"/>
          </a:bodyPr>
          <a:lstStyle/>
          <a:p>
            <a:r>
              <a:rPr lang="ja-JP" altLang="en-US" sz="20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≪旧制度≫</a:t>
            </a: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令和７年度前期山口大学</a:t>
            </a:r>
            <a:br>
              <a:rPr lang="en-US" altLang="ja-JP"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入学料免除・徴収猶予申請及び授業料免除申請のしおり</a:t>
            </a:r>
            <a:b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r>
              <a:rPr lang="en-US"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令和７年度</a:t>
            </a:r>
            <a:r>
              <a:rPr lang="ja-JP" altLang="en-US" sz="14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４月入学大学院生</a:t>
            </a:r>
            <a:r>
              <a:rPr lang="ja-JP" altLang="en-US"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用</a:t>
            </a:r>
            <a:br>
              <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4848225" indent="-4848225">
              <a:buNone/>
            </a:pPr>
            <a:r>
              <a:rPr lang="ja-JP" altLang="en-US" sz="1600" dirty="0">
                <a:latin typeface="ＭＳ Ｐゴシック" panose="020B0600070205080204" pitchFamily="50" charset="-128"/>
                <a:ea typeface="ＭＳ Ｐゴシック" panose="020B0600070205080204" pitchFamily="50" charset="-128"/>
              </a:rPr>
              <a:t>目次</a:t>
            </a:r>
            <a:endParaRPr kumimoji="1" lang="en-US" altLang="ja-JP" sz="1600" dirty="0">
              <a:latin typeface="ＭＳ Ｐゴシック" panose="020B0600070205080204" pitchFamily="50" charset="-128"/>
              <a:ea typeface="ＭＳ Ｐゴシック" panose="020B0600070205080204" pitchFamily="50" charset="-128"/>
            </a:endParaRPr>
          </a:p>
          <a:p>
            <a:pPr marL="5378450" indent="-5378450" defTabSz="684213">
              <a:buNone/>
            </a:pPr>
            <a:r>
              <a:rPr kumimoji="1" lang="ja-JP" altLang="en-US" sz="1100" dirty="0">
                <a:latin typeface="ＭＳ Ｐゴシック" panose="020B0600070205080204" pitchFamily="50" charset="-128"/>
                <a:ea typeface="ＭＳ Ｐゴシック" panose="020B0600070205080204" pitchFamily="50" charset="-128"/>
              </a:rPr>
              <a:t>入学料免除及び徴収猶予制度について</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2</a:t>
            </a:r>
          </a:p>
          <a:p>
            <a:pPr marL="5378450" indent="-5378450" defTabSz="684213">
              <a:buNone/>
            </a:pPr>
            <a:r>
              <a:rPr lang="ja-JP" altLang="en-US" sz="1100" dirty="0">
                <a:latin typeface="ＭＳ Ｐゴシック" panose="020B0600070205080204" pitchFamily="50" charset="-128"/>
                <a:ea typeface="ＭＳ Ｐゴシック" panose="020B0600070205080204" pitchFamily="50" charset="-128"/>
              </a:rPr>
              <a:t>授業料免除制度について</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4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全体スケジュール</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6	</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提出書類 </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（１）</a:t>
            </a:r>
            <a:r>
              <a:rPr lang="ja-JP" altLang="en-US" sz="1100" dirty="0">
                <a:latin typeface="ＭＳ Ｐゴシック" panose="020B0600070205080204" pitchFamily="50" charset="-128"/>
                <a:ea typeface="ＭＳ Ｐゴシック" panose="020B0600070205080204" pitchFamily="50" charset="-128"/>
              </a:rPr>
              <a:t>提出必須</a:t>
            </a:r>
            <a:r>
              <a:rPr kumimoji="1" lang="ja-JP" altLang="en-US" sz="1100" dirty="0">
                <a:latin typeface="ＭＳ Ｐゴシック" panose="020B0600070205080204" pitchFamily="50" charset="-128"/>
                <a:ea typeface="ＭＳ Ｐゴシック" panose="020B0600070205080204" pitchFamily="50" charset="-128"/>
              </a:rPr>
              <a:t>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8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（２）所得に関する書類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9</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（３）特別控除に関する書</a:t>
            </a:r>
            <a:r>
              <a:rPr lang="ja-JP" altLang="en-US" sz="1100" dirty="0">
                <a:latin typeface="ＭＳ Ｐゴシック" panose="020B0600070205080204" pitchFamily="50" charset="-128"/>
                <a:ea typeface="ＭＳ Ｐゴシック" panose="020B0600070205080204" pitchFamily="50" charset="-128"/>
              </a:rPr>
              <a:t>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（４）その他の書類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endParaRPr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様式集</a:t>
            </a:r>
            <a:r>
              <a:rPr lang="en-US" altLang="ja-JP" sz="1100" dirty="0">
                <a:latin typeface="ＭＳ Ｐゴシック" panose="020B0600070205080204" pitchFamily="50" charset="-128"/>
                <a:ea typeface="ＭＳ Ｐゴシック" panose="020B0600070205080204" pitchFamily="50" charset="-128"/>
              </a:rPr>
              <a:t>】</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給与等支給（見込）証明書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退職に関する証明書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14</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在学証明書及び授業料免除状況証明書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16</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長期療養申立書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入学料免除・入学料徴収猶予願</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20</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入学料免除・徴収猶予申請票</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471487" y="7718445"/>
            <a:ext cx="4296113" cy="938719"/>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本しおりに関する問い合せ先</a:t>
            </a:r>
          </a:p>
          <a:p>
            <a:r>
              <a:rPr lang="ja-JP" altLang="en-US" sz="1100" dirty="0">
                <a:latin typeface="ＭＳ Ｐゴシック" panose="020B0600070205080204" pitchFamily="50" charset="-128"/>
                <a:ea typeface="ＭＳ Ｐゴシック" panose="020B0600070205080204" pitchFamily="50" charset="-128"/>
              </a:rPr>
              <a:t>山口大学学生支援課学生サービス係（共通教育棟本館１階９番窓口）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（電話）０８３－９３３－５６１１</a:t>
            </a:r>
          </a:p>
          <a:p>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E-mail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1D04FD6A-032F-466E-B39D-1F3256C7F9F3}"/>
              </a:ext>
            </a:extLst>
          </p:cNvPr>
          <p:cNvSpPr/>
          <p:nvPr/>
        </p:nvSpPr>
        <p:spPr>
          <a:xfrm>
            <a:off x="372979" y="2254253"/>
            <a:ext cx="6013533" cy="5284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009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607859"/>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（３）特別控除に関する書類</a:t>
            </a:r>
            <a:endParaRPr lang="en-US" altLang="ja-JP" sz="1100" b="1" u="sng" dirty="0">
              <a:latin typeface="ＭＳ Ｐゴシック" panose="020B0600070205080204" pitchFamily="50" charset="-128"/>
              <a:ea typeface="ＭＳ Ｐゴシック" panose="020B0600070205080204" pitchFamily="50" charset="-128"/>
            </a:endParaRPr>
          </a:p>
          <a:p>
            <a:r>
              <a:rPr lang="en-US" altLang="ja-JP" sz="1200" b="1"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以下の控除を希望する場合は、該当の書類を提出してください。</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本学が指定する期日までに書類の提出がない場合は、控除の対象としません。</a:t>
            </a:r>
            <a:endParaRPr kumimoji="1" lang="ja-JP" altLang="en-US" sz="1050" dirty="0">
              <a:latin typeface="ＭＳ Ｐゴシック" panose="020B0600070205080204" pitchFamily="50" charset="-128"/>
              <a:ea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29F757F8-D0FB-4E9E-86DF-1FD355F0C54C}"/>
              </a:ext>
            </a:extLst>
          </p:cNvPr>
          <p:cNvGraphicFramePr>
            <a:graphicFrameLocks noGrp="1"/>
          </p:cNvGraphicFramePr>
          <p:nvPr>
            <p:extLst>
              <p:ext uri="{D42A27DB-BD31-4B8C-83A1-F6EECF244321}">
                <p14:modId xmlns:p14="http://schemas.microsoft.com/office/powerpoint/2010/main" val="877838325"/>
              </p:ext>
            </p:extLst>
          </p:nvPr>
        </p:nvGraphicFramePr>
        <p:xfrm>
          <a:off x="182227" y="980141"/>
          <a:ext cx="6521451" cy="3901577"/>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留意事項</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a:effectLst/>
                          <a:ea typeface="ＭＳ Ｐゴシック" panose="020B0600070205080204" pitchFamily="50" charset="-128"/>
                        </a:rPr>
                        <a:t>発行機関等</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212227085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申請者本人の兄弟姉妹が大学（短期大学）、高等専門学校、専修学校（専門・高等課程）に在学している場合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「在学証明書及び授業料免除状況証明書」（原本）（様式有）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・指定様式以外の在学証明書等で代用することはできません。</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・兄弟姉妹が山口大学に在学の場合、証明書の提出は不要です。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・高校生は不要です。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在学校</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ja-JP" altLang="en-US" sz="800" u="none" strike="noStrike" baseline="0">
                          <a:effectLst/>
                          <a:ea typeface="ＭＳ Ｐゴシック" panose="020B0600070205080204" pitchFamily="50" charset="-128"/>
                        </a:rPr>
                        <a:t>身体または精神障がい者がいる場合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・障がい者手帳</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（身体障がい者手帳、療育手帳、精神障がい者保健福祉手帳）（写）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a:effectLst/>
                          <a:ea typeface="ＭＳ Ｐゴシック" panose="020B0600070205080204" pitchFamily="50" charset="-128"/>
                        </a:rPr>
                        <a:t>6</a:t>
                      </a:r>
                      <a:r>
                        <a:rPr lang="ja-JP" altLang="en-US" sz="800" u="none" strike="noStrike" baseline="0">
                          <a:effectLst/>
                          <a:ea typeface="ＭＳ Ｐゴシック" panose="020B0600070205080204" pitchFamily="50" charset="-128"/>
                        </a:rPr>
                        <a:t>ヵ月以上の長期療養者がいる場合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・「長期療養申立書」（原本）（様式有）</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ヵ月以上の療養が確認でき、且つ現在も加療中であることが確認できる医師の診断書（原本）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・直近</a:t>
                      </a:r>
                      <a:r>
                        <a:rPr lang="en-US" altLang="ja-JP" sz="800" u="none" strike="noStrike" baseline="0" dirty="0">
                          <a:effectLst/>
                          <a:ea typeface="ＭＳ Ｐゴシック" panose="020B0600070205080204" pitchFamily="50" charset="-128"/>
                        </a:rPr>
                        <a:t>1</a:t>
                      </a:r>
                      <a:r>
                        <a:rPr lang="ja-JP" altLang="en-US" sz="800" u="none" strike="noStrike" baseline="0" dirty="0">
                          <a:effectLst/>
                          <a:ea typeface="ＭＳ Ｐゴシック" panose="020B0600070205080204" pitchFamily="50" charset="-128"/>
                        </a:rPr>
                        <a:t>年分の領収書（写）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・高額療養費等、補填を受けた場合はその金額が分かるもの（写）</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医療機関</a:t>
                      </a:r>
                      <a:endParaRPr lang="en-US" altLang="ja-JP" sz="800" u="none" strike="noStrike" baseline="0" dirty="0">
                        <a:effectLst/>
                        <a:ea typeface="ＭＳ Ｐゴシック" panose="020B0600070205080204" pitchFamily="50" charset="-128"/>
                      </a:endParaRP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保険組合</a:t>
                      </a: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申請者本人又は学資負担者が日本で災害を受けた場合</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年）４月１日以降</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・罹災証明書（原本）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・公課証明書または評価証明書（原本）</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市区町村役場</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sp>
        <p:nvSpPr>
          <p:cNvPr id="4" name="テキスト ボックス 3">
            <a:extLst>
              <a:ext uri="{FF2B5EF4-FFF2-40B4-BE49-F238E27FC236}">
                <a16:creationId xmlns:a16="http://schemas.microsoft.com/office/drawing/2014/main" id="{E5FEC778-AFAE-4D4F-8FCE-BF44488B0466}"/>
              </a:ext>
            </a:extLst>
          </p:cNvPr>
          <p:cNvSpPr txBox="1"/>
          <p:nvPr/>
        </p:nvSpPr>
        <p:spPr>
          <a:xfrm>
            <a:off x="182226" y="5004411"/>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（４）その他の書類</a:t>
            </a:r>
            <a:endParaRPr lang="en-US" altLang="ja-JP" sz="1100" b="1" u="sng" dirty="0">
              <a:latin typeface="ＭＳ Ｐゴシック" panose="020B0600070205080204" pitchFamily="50" charset="-128"/>
              <a:ea typeface="ＭＳ Ｐゴシック" panose="020B0600070205080204" pitchFamily="50" charset="-128"/>
            </a:endParaRPr>
          </a:p>
        </p:txBody>
      </p:sp>
      <p:graphicFrame>
        <p:nvGraphicFramePr>
          <p:cNvPr id="5" name="表 4">
            <a:extLst>
              <a:ext uri="{FF2B5EF4-FFF2-40B4-BE49-F238E27FC236}">
                <a16:creationId xmlns:a16="http://schemas.microsoft.com/office/drawing/2014/main" id="{EF6704BA-A00D-418B-BCA1-66BDFD1737CA}"/>
              </a:ext>
            </a:extLst>
          </p:cNvPr>
          <p:cNvGraphicFramePr>
            <a:graphicFrameLocks noGrp="1"/>
          </p:cNvGraphicFramePr>
          <p:nvPr>
            <p:extLst>
              <p:ext uri="{D42A27DB-BD31-4B8C-83A1-F6EECF244321}">
                <p14:modId xmlns:p14="http://schemas.microsoft.com/office/powerpoint/2010/main" val="3753753788"/>
              </p:ext>
            </p:extLst>
          </p:nvPr>
        </p:nvGraphicFramePr>
        <p:xfrm>
          <a:off x="182226" y="5388714"/>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2649100674"/>
                  </a:ext>
                </a:extLst>
              </a:tr>
              <a:tr h="1023014">
                <a:tc>
                  <a:txBody>
                    <a:bodyPr/>
                    <a:lstStyle/>
                    <a:p>
                      <a:pPr algn="ctr"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年）度</a:t>
                      </a:r>
                      <a:r>
                        <a:rPr lang="ja-JP" altLang="en-US" sz="800" u="sng" strike="noStrike" baseline="0" dirty="0">
                          <a:effectLst/>
                          <a:ea typeface="ＭＳ Ｐゴシック" panose="020B0600070205080204" pitchFamily="50" charset="-128"/>
                        </a:rPr>
                        <a:t>給付型</a:t>
                      </a:r>
                      <a:r>
                        <a:rPr lang="ja-JP" altLang="en-US" sz="800" u="none" strike="noStrike" baseline="0" dirty="0">
                          <a:effectLst/>
                          <a:ea typeface="ＭＳ Ｐゴシック" panose="020B0600070205080204" pitchFamily="50" charset="-128"/>
                        </a:rPr>
                        <a:t>奨学金受給者</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zh-CN" altLang="en-US" sz="800" u="none" strike="noStrike" baseline="0" dirty="0">
                          <a:effectLst/>
                          <a:ea typeface="ＭＳ Ｐゴシック" panose="020B0600070205080204" pitchFamily="50" charset="-128"/>
                        </a:rPr>
                        <a:t>奨学金採用通知（写）</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・受給額が分かるものを提出してください。</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・貸与型奨学金（日本学生支援機構等）については、提出不要です。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ja-JP" altLang="en-US" sz="800" u="none" strike="noStrike" baseline="0">
                          <a:effectLst/>
                          <a:ea typeface="ＭＳ Ｐゴシック" panose="020B0600070205080204" pitchFamily="50" charset="-128"/>
                        </a:rPr>
                        <a:t>外国人留学生で仕送りがある場合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仕送り額を証明できる書類（通帳写し等）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ja-JP" altLang="en-US" sz="800" u="none" strike="noStrike" baseline="0">
                          <a:effectLst/>
                          <a:ea typeface="ＭＳ Ｐゴシック" panose="020B0600070205080204" pitchFamily="50" charset="-128"/>
                        </a:rPr>
                        <a:t>外国人留学生で自国から奨学金を受給している場合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自国での奨学金採用通知の写し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spTree>
    <p:extLst>
      <p:ext uri="{BB962C8B-B14F-4D97-AF65-F5344CB8AC3E}">
        <p14:creationId xmlns:p14="http://schemas.microsoft.com/office/powerpoint/2010/main" val="127593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594434" y="3280626"/>
            <a:ext cx="6001837" cy="3293209"/>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　　次項以降は、様式集です。</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必要な方は、「</a:t>
            </a:r>
            <a:r>
              <a:rPr lang="en-US" altLang="ja-JP" sz="3200" dirty="0">
                <a:latin typeface="ＭＳ Ｐゴシック" panose="020B0600070205080204" pitchFamily="50" charset="-128"/>
                <a:ea typeface="ＭＳ Ｐゴシック" panose="020B0600070205080204" pitchFamily="50" charset="-128"/>
              </a:rPr>
              <a:t>sample</a:t>
            </a:r>
            <a:r>
              <a:rPr lang="ja-JP" altLang="en-US" sz="3200" dirty="0">
                <a:latin typeface="ＭＳ Ｐゴシック" panose="020B0600070205080204" pitchFamily="50" charset="-128"/>
                <a:ea typeface="ＭＳ Ｐゴシック" panose="020B0600070205080204" pitchFamily="50" charset="-128"/>
              </a:rPr>
              <a:t>」と記載</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されていない方の様式を</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印刷してご利用ください。</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spTree>
    <p:extLst>
      <p:ext uri="{BB962C8B-B14F-4D97-AF65-F5344CB8AC3E}">
        <p14:creationId xmlns:p14="http://schemas.microsoft.com/office/powerpoint/2010/main" val="214983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461230" y="253223"/>
            <a:ext cx="6183160" cy="1946802"/>
          </a:xfrm>
          <a:ln>
            <a:noFill/>
          </a:ln>
        </p:spPr>
        <p:txBody>
          <a:bodyPr>
            <a:normAutofit fontScale="90000"/>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　以下のいずれかに該当する方は、提出してください。（詳細は、９ページ参照）</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令和</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6</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2024</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1</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月</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2</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日以降、新規に就職・転職した方のうち、正社員等、賞与が支給される雇用形態の方</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給与が現金手渡しのため、給与明細が無い方（主にアルバイト）</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令和</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6</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年分（</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2024</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年）源泉徴収票が無い方</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給料が大幅に減少した方、退職はしていないが勤務していないため給与明細が無い方</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u="sng"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　　　　　　　　　　　　　　　　　　　　　　　　　　　　　　　　　　　　　　　　　　　</a:t>
            </a:r>
            <a:endParaRPr kumimoji="1" lang="ja-JP" altLang="en-US" sz="11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565259" y="4233797"/>
            <a:ext cx="3620890"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867069" y="5118314"/>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26" y="253223"/>
            <a:ext cx="515755" cy="584775"/>
          </a:xfrm>
          <a:prstGeom prst="rect">
            <a:avLst/>
          </a:prstGeom>
        </p:spPr>
      </p:pic>
    </p:spTree>
    <p:extLst>
      <p:ext uri="{BB962C8B-B14F-4D97-AF65-F5344CB8AC3E}">
        <p14:creationId xmlns:p14="http://schemas.microsoft.com/office/powerpoint/2010/main" val="10573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A82B27-1645-4991-9B2D-229EEB151324}"/>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59DDBAE3-FC19-4C57-8EF6-F6CE4430CB53}"/>
              </a:ext>
            </a:extLst>
          </p:cNvPr>
          <p:cNvPicPr>
            <a:picLocks noChangeAspect="1"/>
          </p:cNvPicPr>
          <p:nvPr/>
        </p:nvPicPr>
        <p:blipFill>
          <a:blip r:embed="rId2"/>
          <a:stretch>
            <a:fillRect/>
          </a:stretch>
        </p:blipFill>
        <p:spPr>
          <a:xfrm>
            <a:off x="215958" y="0"/>
            <a:ext cx="6426083" cy="8646695"/>
          </a:xfrm>
          <a:prstGeom prst="rect">
            <a:avLst/>
          </a:prstGeom>
        </p:spPr>
      </p:pic>
    </p:spTree>
    <p:extLst>
      <p:ext uri="{BB962C8B-B14F-4D97-AF65-F5344CB8AC3E}">
        <p14:creationId xmlns:p14="http://schemas.microsoft.com/office/powerpoint/2010/main" val="334311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623D648C-EE41-42A8-B73B-1D9D838DEC28}"/>
              </a:ext>
            </a:extLst>
          </p:cNvPr>
          <p:cNvSpPr>
            <a:spLocks noGrp="1"/>
          </p:cNvSpPr>
          <p:nvPr>
            <p:ph type="title"/>
          </p:nvPr>
        </p:nvSpPr>
        <p:spPr>
          <a:xfrm>
            <a:off x="482530" y="182031"/>
            <a:ext cx="6004468" cy="1767417"/>
          </a:xfrm>
        </p:spPr>
        <p:txBody>
          <a:bodyPr>
            <a:noAutofit/>
          </a:bodyPr>
          <a:lstStyle/>
          <a:p>
            <a:pPr algn="l">
              <a:tabLst>
                <a:tab pos="358140" algn="l"/>
                <a:tab pos="716280" algn="l"/>
                <a:tab pos="1074420" algn="l"/>
                <a:tab pos="1432560" algn="l"/>
                <a:tab pos="1790700" algn="l"/>
                <a:tab pos="2148840" algn="l"/>
                <a:tab pos="2506980" algn="l"/>
                <a:tab pos="2865120" algn="l"/>
                <a:tab pos="3223260" algn="l"/>
                <a:tab pos="3581400" algn="l"/>
                <a:tab pos="3939540" algn="l"/>
                <a:tab pos="4297680" algn="l"/>
                <a:tab pos="4655820" algn="l"/>
                <a:tab pos="5013960" algn="l"/>
                <a:tab pos="5372100" algn="l"/>
                <a:tab pos="5730240" algn="l"/>
                <a:tab pos="6088380" algn="l"/>
                <a:tab pos="6446520" algn="l"/>
                <a:tab pos="6804660" algn="l"/>
                <a:tab pos="7162800" algn="l"/>
                <a:tab pos="7520940" algn="l"/>
                <a:tab pos="7879080" algn="l"/>
                <a:tab pos="8237220" algn="l"/>
                <a:tab pos="8595360" algn="l"/>
                <a:tab pos="8953500" algn="l"/>
                <a:tab pos="9311640" algn="l"/>
                <a:tab pos="9669780" algn="l"/>
                <a:tab pos="10027920" algn="l"/>
                <a:tab pos="10386060" algn="l"/>
                <a:tab pos="10744200" algn="l"/>
                <a:tab pos="11102340" algn="l"/>
                <a:tab pos="11460480" algn="l"/>
              </a:tabLst>
            </a:pPr>
            <a:br>
              <a:rPr lang="en-US" altLang="ja-JP" sz="1100" dirty="0">
                <a:latin typeface="ＭＳ Ｐゴシック" panose="020B0600070205080204" pitchFamily="50" charset="-128"/>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退職時に正社員だった場合は，臨時所得（退職金等）の有無に関係なく提出してください。</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パート・アルバイトの場合は不要です。</a:t>
            </a:r>
            <a:br>
              <a:rPr kumimoji="1" lang="ja-JP" altLang="en-US"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kern="0" dirty="0">
                <a:latin typeface="Century" panose="02040604050505020304" pitchFamily="18" charset="0"/>
                <a:ea typeface="ＭＳ ゴシック" panose="020B0609070205080204" pitchFamily="49" charset="-128"/>
                <a:cs typeface="ＭＳ ゴシック" panose="020B0609070205080204" pitchFamily="49" charset="-128"/>
              </a:rPr>
              <a:t>✔</a:t>
            </a:r>
            <a:r>
              <a:rPr lang="ja-JP" altLang="en-US"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令和７年（</a:t>
            </a:r>
            <a: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2025</a:t>
            </a:r>
            <a:r>
              <a:rPr lang="ja-JP" altLang="en-US"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年）度入学者の場合</a:t>
            </a: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r>
              <a:rPr lang="ja-JP" altLang="en-US" sz="1100" kern="0" dirty="0">
                <a:latin typeface="Century" panose="02040604050505020304" pitchFamily="18" charset="0"/>
                <a:ea typeface="ＭＳ ゴシック" panose="020B0609070205080204" pitchFamily="49" charset="-128"/>
                <a:cs typeface="ＭＳ ゴシック" panose="020B0609070205080204" pitchFamily="49" charset="-128"/>
              </a:rPr>
              <a:t>　　・令和６年（</a:t>
            </a:r>
            <a:r>
              <a:rPr lang="en-US" altLang="ja-JP" sz="1100" kern="0" dirty="0">
                <a:latin typeface="Century" panose="02040604050505020304" pitchFamily="18" charset="0"/>
                <a:ea typeface="ＭＳ ゴシック" panose="020B0609070205080204" pitchFamily="49" charset="-128"/>
                <a:cs typeface="ＭＳ ゴシック" panose="020B0609070205080204" pitchFamily="49" charset="-128"/>
              </a:rPr>
              <a:t>2024</a:t>
            </a:r>
            <a:r>
              <a:rPr lang="ja-JP" altLang="en-US" sz="1100" kern="0" dirty="0">
                <a:latin typeface="Century" panose="02040604050505020304" pitchFamily="18" charset="0"/>
                <a:ea typeface="ＭＳ ゴシック" panose="020B0609070205080204" pitchFamily="49" charset="-128"/>
                <a:cs typeface="ＭＳ ゴシック" panose="020B0609070205080204" pitchFamily="49" charset="-128"/>
              </a:rPr>
              <a:t>年）４月１日以降に退職した場合</a:t>
            </a: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r>
              <a:rPr lang="ja-JP" altLang="en-US"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　　・令和６年（</a:t>
            </a:r>
            <a: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2024</a:t>
            </a:r>
            <a:r>
              <a:rPr lang="ja-JP" altLang="en-US" sz="1100" kern="0" dirty="0">
                <a:effectLst/>
                <a:latin typeface="Century" panose="02040604050505020304" pitchFamily="18" charset="0"/>
                <a:ea typeface="ＭＳ ゴシック" panose="020B0609070205080204" pitchFamily="49" charset="-128"/>
                <a:cs typeface="ＭＳ ゴシック" panose="020B0609070205080204" pitchFamily="49" charset="-128"/>
              </a:rPr>
              <a:t>年）４月１日以降に臨時所得（退職金等）を受け取った場合</a:t>
            </a: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5" name="コンテンツ プレースホルダー 4">
            <a:extLst>
              <a:ext uri="{FF2B5EF4-FFF2-40B4-BE49-F238E27FC236}">
                <a16:creationId xmlns:a16="http://schemas.microsoft.com/office/drawing/2014/main" id="{3EE845AB-6B87-4A69-8923-860300FCF20A}"/>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993"/>
          <a:stretch/>
        </p:blipFill>
        <p:spPr bwMode="auto">
          <a:xfrm>
            <a:off x="1357269" y="2433638"/>
            <a:ext cx="4143463" cy="5802312"/>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正方形/長方形 5">
            <a:extLst>
              <a:ext uri="{FF2B5EF4-FFF2-40B4-BE49-F238E27FC236}">
                <a16:creationId xmlns:a16="http://schemas.microsoft.com/office/drawing/2014/main" id="{98F2C6E4-0587-4E0B-A000-90078A26AEBD}"/>
              </a:ext>
            </a:extLst>
          </p:cNvPr>
          <p:cNvSpPr/>
          <p:nvPr/>
        </p:nvSpPr>
        <p:spPr>
          <a:xfrm>
            <a:off x="1803748" y="4434213"/>
            <a:ext cx="3206664" cy="3344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79">
            <a:extLst>
              <a:ext uri="{FF2B5EF4-FFF2-40B4-BE49-F238E27FC236}">
                <a16:creationId xmlns:a16="http://schemas.microsoft.com/office/drawing/2014/main" id="{90140C07-BADE-4973-825E-02E393470B87}"/>
              </a:ext>
            </a:extLst>
          </p:cNvPr>
          <p:cNvSpPr txBox="1"/>
          <p:nvPr/>
        </p:nvSpPr>
        <p:spPr>
          <a:xfrm>
            <a:off x="2867069" y="5118314"/>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352" y="486836"/>
            <a:ext cx="515755" cy="584775"/>
          </a:xfrm>
          <a:prstGeom prst="rect">
            <a:avLst/>
          </a:prstGeom>
        </p:spPr>
      </p:pic>
    </p:spTree>
    <p:extLst>
      <p:ext uri="{BB962C8B-B14F-4D97-AF65-F5344CB8AC3E}">
        <p14:creationId xmlns:p14="http://schemas.microsoft.com/office/powerpoint/2010/main" val="305846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72612DC0-203A-4A3C-B209-CDF8064D7E13}"/>
              </a:ext>
            </a:extLst>
          </p:cNvPr>
          <p:cNvPicPr>
            <a:picLocks noChangeAspect="1"/>
          </p:cNvPicPr>
          <p:nvPr/>
        </p:nvPicPr>
        <p:blipFill>
          <a:blip r:embed="rId2"/>
          <a:stretch>
            <a:fillRect/>
          </a:stretch>
        </p:blipFill>
        <p:spPr>
          <a:xfrm>
            <a:off x="219097" y="0"/>
            <a:ext cx="6419806" cy="8646695"/>
          </a:xfrm>
          <a:prstGeom prst="rect">
            <a:avLst/>
          </a:prstGeom>
        </p:spPr>
      </p:pic>
    </p:spTree>
    <p:extLst>
      <p:ext uri="{BB962C8B-B14F-4D97-AF65-F5344CB8AC3E}">
        <p14:creationId xmlns:p14="http://schemas.microsoft.com/office/powerpoint/2010/main" val="19117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申請者本人の兄弟姉妹が、大学（短期大学）、高等専門学校、専修学校（専門・高等課程）に</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在学している場合は、控除の対象となります。（詳細は、１０ページ参照）</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FFFF00"/>
                </a:highlight>
                <a:latin typeface="ＭＳ Ｐゴシック" panose="020B0600070205080204" pitchFamily="50" charset="-128"/>
                <a:ea typeface="ＭＳ Ｐゴシック" panose="020B0600070205080204" pitchFamily="50" charset="-128"/>
              </a:rPr>
              <a:t>貴学在学者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申請者の兄弟姉妹</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00FF00"/>
                </a:highlight>
                <a:latin typeface="ＭＳ Ｐゴシック" panose="020B0600070205080204" pitchFamily="50" charset="-128"/>
                <a:ea typeface="ＭＳ Ｐゴシック" panose="020B0600070205080204" pitchFamily="50" charset="-128"/>
              </a:rPr>
              <a:t>山口大学在学者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申請者本人</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ja-JP" altLang="en-US" sz="900" dirty="0">
                <a:solidFill>
                  <a:srgbClr val="FF0000"/>
                </a:solidFill>
                <a:latin typeface="ＭＳ Ｐゴシック" panose="020B0600070205080204" pitchFamily="50" charset="-128"/>
                <a:ea typeface="ＭＳ Ｐゴシック" panose="020B0600070205080204" pitchFamily="50" charset="-128"/>
              </a:rPr>
              <a:t>令和７年４月１日以降の日付を記入</a:t>
            </a: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各学校事務担当者</a:t>
            </a:r>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6" y="375656"/>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14400" y="1058779"/>
            <a:ext cx="841682" cy="262288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299411" y="1383632"/>
            <a:ext cx="2440539" cy="2355707"/>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4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6" name="図 5">
            <a:extLst>
              <a:ext uri="{FF2B5EF4-FFF2-40B4-BE49-F238E27FC236}">
                <a16:creationId xmlns:a16="http://schemas.microsoft.com/office/drawing/2014/main" id="{D0656B27-077E-4EA6-A53E-FC4165720340}"/>
              </a:ext>
            </a:extLst>
          </p:cNvPr>
          <p:cNvPicPr>
            <a:picLocks noChangeAspect="1"/>
          </p:cNvPicPr>
          <p:nvPr/>
        </p:nvPicPr>
        <p:blipFill>
          <a:blip r:embed="rId2"/>
          <a:stretch>
            <a:fillRect/>
          </a:stretch>
        </p:blipFill>
        <p:spPr>
          <a:xfrm>
            <a:off x="247099" y="0"/>
            <a:ext cx="6363801" cy="8614611"/>
          </a:xfrm>
          <a:prstGeom prst="rect">
            <a:avLst/>
          </a:prstGeom>
        </p:spPr>
      </p:pic>
    </p:spTree>
    <p:extLst>
      <p:ext uri="{BB962C8B-B14F-4D97-AF65-F5344CB8AC3E}">
        <p14:creationId xmlns:p14="http://schemas.microsoft.com/office/powerpoint/2010/main" val="42504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６ヵ月以上の長期療養者がいる場合は、控除の対象となります。ただし、控除の対象となるのは、</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健康保険適用の医療費でかつ診断書に記載されている病名と関連のあるものに限ります。</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（詳細</a:t>
            </a:r>
            <a:r>
              <a:rPr lang="ja-JP" altLang="en-US" sz="1100">
                <a:latin typeface="ＭＳ Ｐゴシック" panose="020B0600070205080204" pitchFamily="50" charset="-128"/>
                <a:ea typeface="ＭＳ Ｐゴシック" panose="020B0600070205080204" pitchFamily="50" charset="-128"/>
              </a:rPr>
              <a:t>は、１０ページ</a:t>
            </a:r>
            <a:r>
              <a:rPr lang="ja-JP" altLang="en-US" sz="1100" dirty="0">
                <a:latin typeface="ＭＳ Ｐゴシック" panose="020B0600070205080204" pitchFamily="50" charset="-128"/>
                <a:ea typeface="ＭＳ Ｐゴシック" panose="020B0600070205080204" pitchFamily="50" charset="-128"/>
              </a:rPr>
              <a:t>参照）</a:t>
            </a:r>
            <a:br>
              <a:rPr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領収書は月毎に整理し、貼付台帳に貼付してください。未整理・不鮮明のものは控除の対象と</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しません。</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健康保険適用かどうか不明なものは、控除の対象</a:t>
            </a:r>
            <a:r>
              <a:rPr lang="ja-JP" altLang="en-US" sz="1100" dirty="0">
                <a:latin typeface="ＭＳ Ｐゴシック" panose="020B0600070205080204" pitchFamily="50" charset="-128"/>
                <a:ea typeface="ＭＳ Ｐゴシック" panose="020B0600070205080204" pitchFamily="50" charset="-128"/>
              </a:rPr>
              <a:t>としません。</a:t>
            </a:r>
            <a:br>
              <a:rPr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5" name="コンテンツ プレースホルダー 4">
            <a:extLst>
              <a:ext uri="{FF2B5EF4-FFF2-40B4-BE49-F238E27FC236}">
                <a16:creationId xmlns:a16="http://schemas.microsoft.com/office/drawing/2014/main" id="{46097655-1148-442B-8321-F7FC757F3A6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841" y="2433638"/>
            <a:ext cx="4102318" cy="5802312"/>
          </a:xfrm>
          <a:prstGeom prst="rect">
            <a:avLst/>
          </a:prstGeom>
          <a:noFill/>
          <a:ln>
            <a:solidFill>
              <a:schemeClr val="bg1">
                <a:lumMod val="50000"/>
              </a:schemeClr>
            </a:solidFill>
          </a:ln>
        </p:spPr>
      </p:pic>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229" y="575233"/>
            <a:ext cx="515755" cy="584775"/>
          </a:xfrm>
          <a:prstGeom prst="rect">
            <a:avLst/>
          </a:prstGeom>
        </p:spPr>
      </p:pic>
    </p:spTree>
    <p:extLst>
      <p:ext uri="{BB962C8B-B14F-4D97-AF65-F5344CB8AC3E}">
        <p14:creationId xmlns:p14="http://schemas.microsoft.com/office/powerpoint/2010/main" val="36434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E5C4738B-7459-42E3-A3AC-05D5FA0F4526}"/>
              </a:ext>
            </a:extLst>
          </p:cNvPr>
          <p:cNvPicPr>
            <a:picLocks noChangeAspect="1"/>
          </p:cNvPicPr>
          <p:nvPr/>
        </p:nvPicPr>
        <p:blipFill>
          <a:blip r:embed="rId2"/>
          <a:stretch>
            <a:fillRect/>
          </a:stretch>
        </p:blipFill>
        <p:spPr>
          <a:xfrm>
            <a:off x="246164" y="0"/>
            <a:ext cx="6365672" cy="8662737"/>
          </a:xfrm>
          <a:prstGeom prst="rect">
            <a:avLst/>
          </a:prstGeom>
        </p:spPr>
      </p:pic>
    </p:spTree>
    <p:extLst>
      <p:ext uri="{BB962C8B-B14F-4D97-AF65-F5344CB8AC3E}">
        <p14:creationId xmlns:p14="http://schemas.microsoft.com/office/powerpoint/2010/main" val="19874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8648521"/>
          </a:xfrm>
          <a:prstGeom prst="rect">
            <a:avLst/>
          </a:prstGeom>
          <a:noFill/>
        </p:spPr>
        <p:txBody>
          <a:bodyPr wrap="square">
            <a:spAutoFit/>
          </a:bodyPr>
          <a:lstStyle/>
          <a:p>
            <a:r>
              <a:rPr kumimoji="1" lang="ja-JP" altLang="en-US" sz="1400" dirty="0">
                <a:latin typeface="ＭＳ Ｐゴシック" panose="020B0600070205080204" pitchFamily="50" charset="-128"/>
                <a:ea typeface="ＭＳ Ｐゴシック" panose="020B0600070205080204" pitchFamily="50" charset="-128"/>
              </a:rPr>
              <a:t>入学料免除及び徴収猶予制度について</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a:t>
            </a:r>
            <a:r>
              <a:rPr lang="ja-JP" altLang="en-US" sz="1100" b="1" dirty="0">
                <a:latin typeface="ＭＳ Ｐゴシック" panose="020B0600070205080204" pitchFamily="50" charset="-128"/>
                <a:ea typeface="ＭＳ Ｐゴシック" panose="020B0600070205080204" pitchFamily="50" charset="-128"/>
              </a:rPr>
              <a:t>入学料免除及び徴収猶予申請対象者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大学院生のうち、以下のいずれかに該当する人を申請対象者とします</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（１）経済的理由により入学料の納付が困難であり、かつ、学業優秀と認められる学生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（２）入学前１年以内（令和６年４月から入学手続時までの間）に、学資負担者が死亡した場合、</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又は日本国内で風水害等の災害を受けた場合</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２．免除額及び猶予額について</a:t>
            </a:r>
            <a:endParaRPr lang="en-US" altLang="ja-JP" sz="1100" b="1" dirty="0">
              <a:latin typeface="ＭＳ Ｐゴシック" panose="020B0600070205080204" pitchFamily="50" charset="-128"/>
              <a:ea typeface="ＭＳ Ｐゴシック" panose="020B0600070205080204" pitchFamily="50" charset="-128"/>
            </a:endParaRPr>
          </a:p>
          <a:p>
            <a:endParaRPr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入学料免除額・・・入学料の全額または半額</a:t>
            </a:r>
            <a:endParaRPr kumimoji="1"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入学料猶予額・・・入学料の全額</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３．申請について</a:t>
            </a:r>
            <a:endParaRPr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r>
              <a:rPr lang="ja-JP" altLang="en-US" sz="1100" u="sng" dirty="0">
                <a:latin typeface="ＭＳ Ｐゴシック" panose="020B0600070205080204" pitchFamily="50" charset="-128"/>
                <a:ea typeface="ＭＳ Ｐゴシック" panose="020B0600070205080204" pitchFamily="50" charset="-128"/>
              </a:rPr>
              <a:t>入学料免除及び徴収猶予は、</a:t>
            </a:r>
            <a:r>
              <a:rPr lang="ja-JP" altLang="en-US" sz="1100" u="sng" dirty="0">
                <a:highlight>
                  <a:srgbClr val="FFFF00"/>
                </a:highlight>
                <a:latin typeface="ＭＳ Ｐゴシック" panose="020B0600070205080204" pitchFamily="50" charset="-128"/>
                <a:ea typeface="ＭＳ Ｐゴシック" panose="020B0600070205080204" pitchFamily="50" charset="-128"/>
              </a:rPr>
              <a:t>🔷２段階</a:t>
            </a:r>
            <a:r>
              <a:rPr lang="ja-JP" altLang="en-US" sz="1100" u="sng" dirty="0">
                <a:latin typeface="ＭＳ Ｐゴシック" panose="020B0600070205080204" pitchFamily="50" charset="-128"/>
                <a:ea typeface="ＭＳ Ｐゴシック" panose="020B0600070205080204" pitchFamily="50" charset="-128"/>
              </a:rPr>
              <a:t>の受付になりますので、ご注意ください。</a:t>
            </a:r>
            <a:endParaRPr lang="en-US" altLang="ja-JP" sz="1100" u="sng"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a:t>
            </a:r>
            <a:r>
              <a:rPr lang="ja-JP" altLang="en-US" sz="1100" dirty="0">
                <a:highlight>
                  <a:srgbClr val="FFFF00"/>
                </a:highlight>
                <a:latin typeface="ＭＳ Ｐゴシック" panose="020B0600070205080204" pitchFamily="50" charset="-128"/>
                <a:ea typeface="ＭＳ Ｐゴシック" panose="020B0600070205080204" pitchFamily="50" charset="-128"/>
              </a:rPr>
              <a:t>🔷入学手続期間中</a:t>
            </a:r>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提出書類　：　「入学料免除願・入学料徴収猶予願」</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「入学料免除願・入学料徴収猶予願」を提出することで、</a:t>
            </a:r>
            <a:r>
              <a:rPr lang="ja-JP" altLang="en-US" sz="1100" u="sng" dirty="0">
                <a:latin typeface="ＭＳ Ｐゴシック" panose="020B0600070205080204" pitchFamily="50" charset="-128"/>
                <a:ea typeface="ＭＳ Ｐゴシック" panose="020B0600070205080204" pitchFamily="50" charset="-128"/>
              </a:rPr>
              <a:t>入学料の支払を申請結果の通知まで</a:t>
            </a:r>
            <a:endParaRPr lang="en-US" altLang="ja-JP" sz="1100" u="sng"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u="sng" dirty="0">
                <a:latin typeface="ＭＳ Ｐゴシック" panose="020B0600070205080204" pitchFamily="50" charset="-128"/>
                <a:ea typeface="ＭＳ Ｐゴシック" panose="020B0600070205080204" pitchFamily="50" charset="-128"/>
              </a:rPr>
              <a:t>一旦猶予することができます</a:t>
            </a:r>
            <a:r>
              <a:rPr lang="ja-JP" altLang="en-US" sz="1100" dirty="0">
                <a:latin typeface="ＭＳ Ｐゴシック" panose="020B0600070205080204" pitchFamily="50" charset="-128"/>
                <a:ea typeface="ＭＳ Ｐゴシック" panose="020B0600070205080204" pitchFamily="50" charset="-128"/>
              </a:rPr>
              <a:t>が、正式な審査は、（３）入学後、の必要書類を受理した後に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行いますので、ご注意ください。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（２）必要書類の準備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入学料免除申請及び入学料猶予申請に必要な書類は、授業料免除申請書類に準じます。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100" b="1" u="sng" dirty="0">
                <a:highlight>
                  <a:srgbClr val="C0C0C0"/>
                </a:highlight>
                <a:latin typeface="ＭＳ Ｐゴシック" panose="020B0600070205080204" pitchFamily="50" charset="-128"/>
                <a:ea typeface="ＭＳ Ｐゴシック" panose="020B0600070205080204" pitchFamily="50" charset="-128"/>
              </a:rPr>
              <a:t>ⅰ</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）入学料免除のみ申請する、</a:t>
            </a:r>
            <a:r>
              <a:rPr lang="ja-JP" altLang="en-US" sz="1100" b="1" u="sng">
                <a:highlight>
                  <a:srgbClr val="C0C0C0"/>
                </a:highlight>
                <a:latin typeface="ＭＳ Ｐゴシック" panose="020B0600070205080204" pitchFamily="50" charset="-128"/>
                <a:ea typeface="ＭＳ Ｐゴシック" panose="020B0600070205080204" pitchFamily="50" charset="-128"/>
              </a:rPr>
              <a:t>または、授業料</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免除と入学料免除を併せて申請する場合</a:t>
            </a:r>
            <a:endParaRPr lang="en-US" altLang="ja-JP" sz="1100" b="1" u="sng" dirty="0">
              <a:highlight>
                <a:srgbClr val="C0C0C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本しおりの８項以降を確認して、必要書類を準備してください。</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ただし、必要書類は１部のみで構いません。（授業料免除用と入学料免除用と２部用意する必要</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はありません。）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併せて、「入学料免除・徴収猶予申請票」と、返信用封筒（長形３号、</a:t>
            </a:r>
            <a:r>
              <a:rPr lang="en-US" altLang="ja-JP" sz="1100" dirty="0">
                <a:latin typeface="ＭＳ Ｐゴシック" panose="020B0600070205080204" pitchFamily="50" charset="-128"/>
                <a:ea typeface="ＭＳ Ｐゴシック" panose="020B0600070205080204" pitchFamily="50" charset="-128"/>
              </a:rPr>
              <a:t>460</a:t>
            </a:r>
            <a:r>
              <a:rPr lang="ja-JP" altLang="en-US" sz="1100" dirty="0">
                <a:latin typeface="ＭＳ Ｐゴシック" panose="020B0600070205080204" pitchFamily="50" charset="-128"/>
                <a:ea typeface="ＭＳ Ｐゴシック" panose="020B0600070205080204" pitchFamily="50" charset="-128"/>
              </a:rPr>
              <a:t>円切手貼付）を準備して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申請期間になったら、本しおりの４項「２．申請について（１）申請方法」より手続きを行ってくださ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100" b="1" u="sng" dirty="0">
                <a:highlight>
                  <a:srgbClr val="C0C0C0"/>
                </a:highlight>
                <a:latin typeface="ＭＳ Ｐゴシック" panose="020B0600070205080204" pitchFamily="50" charset="-128"/>
                <a:ea typeface="ＭＳ Ｐゴシック" panose="020B0600070205080204" pitchFamily="50" charset="-128"/>
              </a:rPr>
              <a:t>ⅱ</a:t>
            </a:r>
            <a:r>
              <a:rPr lang="ja-JP" altLang="en-US" sz="1100" b="1" u="sng" dirty="0">
                <a:highlight>
                  <a:srgbClr val="C0C0C0"/>
                </a:highlight>
                <a:latin typeface="ＭＳ Ｐゴシック" panose="020B0600070205080204" pitchFamily="50" charset="-128"/>
                <a:ea typeface="ＭＳ Ｐゴシック" panose="020B0600070205080204" pitchFamily="50" charset="-128"/>
              </a:rPr>
              <a:t>）授業料免除のみ申請する場合</a:t>
            </a:r>
            <a:endParaRPr lang="en-US" altLang="ja-JP" sz="1100" b="1" u="sng" dirty="0">
              <a:highlight>
                <a:srgbClr val="C0C0C0"/>
              </a:highlight>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申請期間になったら、本しおりの４項「２．申請について（１）申請方法」より手続きを行ってくださ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spTree>
    <p:extLst>
      <p:ext uri="{BB962C8B-B14F-4D97-AF65-F5344CB8AC3E}">
        <p14:creationId xmlns:p14="http://schemas.microsoft.com/office/powerpoint/2010/main" val="184283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26FDBB-74D5-43CB-A508-2242C4491B83}"/>
              </a:ext>
            </a:extLst>
          </p:cNvPr>
          <p:cNvSpPr>
            <a:spLocks noGrp="1"/>
          </p:cNvSpPr>
          <p:nvPr>
            <p:ph type="sldNum" sz="quarter" idx="12"/>
          </p:nvPr>
        </p:nvSpPr>
        <p:spPr/>
        <p:txBody>
          <a:bodyPr/>
          <a:lstStyle/>
          <a:p>
            <a:fld id="{F65D48DA-D47E-4019-8538-7D727723164C}" type="slidenum">
              <a:rPr kumimoji="1" lang="ja-JP" altLang="en-US" smtClean="0"/>
              <a:t>20</a:t>
            </a:fld>
            <a:endParaRPr kumimoji="1" lang="ja-JP" altLang="en-US"/>
          </a:p>
        </p:txBody>
      </p:sp>
      <p:pic>
        <p:nvPicPr>
          <p:cNvPr id="4" name="図 3">
            <a:extLst>
              <a:ext uri="{FF2B5EF4-FFF2-40B4-BE49-F238E27FC236}">
                <a16:creationId xmlns:a16="http://schemas.microsoft.com/office/drawing/2014/main" id="{C121E4AD-CAE8-4D20-BDE2-56929EFBF0F0}"/>
              </a:ext>
            </a:extLst>
          </p:cNvPr>
          <p:cNvPicPr>
            <a:picLocks noChangeAspect="1"/>
          </p:cNvPicPr>
          <p:nvPr/>
        </p:nvPicPr>
        <p:blipFill>
          <a:blip r:embed="rId2"/>
          <a:stretch>
            <a:fillRect/>
          </a:stretch>
        </p:blipFill>
        <p:spPr>
          <a:xfrm>
            <a:off x="245701" y="0"/>
            <a:ext cx="6366598" cy="8590547"/>
          </a:xfrm>
          <a:prstGeom prst="rect">
            <a:avLst/>
          </a:prstGeom>
        </p:spPr>
      </p:pic>
      <p:sp>
        <p:nvSpPr>
          <p:cNvPr id="5" name="テキスト ボックス 4">
            <a:extLst>
              <a:ext uri="{FF2B5EF4-FFF2-40B4-BE49-F238E27FC236}">
                <a16:creationId xmlns:a16="http://schemas.microsoft.com/office/drawing/2014/main" id="{D50BB43E-E525-44F1-AFF9-74098513E409}"/>
              </a:ext>
            </a:extLst>
          </p:cNvPr>
          <p:cNvSpPr txBox="1"/>
          <p:nvPr/>
        </p:nvSpPr>
        <p:spPr>
          <a:xfrm>
            <a:off x="245701" y="264695"/>
            <a:ext cx="3640499"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入学手続期間中に提出してください。</a:t>
            </a:r>
          </a:p>
        </p:txBody>
      </p:sp>
    </p:spTree>
    <p:extLst>
      <p:ext uri="{BB962C8B-B14F-4D97-AF65-F5344CB8AC3E}">
        <p14:creationId xmlns:p14="http://schemas.microsoft.com/office/powerpoint/2010/main" val="266835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79B84A-50C7-4019-8479-B62744CC122D}"/>
              </a:ext>
            </a:extLst>
          </p:cNvPr>
          <p:cNvSpPr>
            <a:spLocks noGrp="1"/>
          </p:cNvSpPr>
          <p:nvPr>
            <p:ph type="sldNum" sz="quarter" idx="12"/>
          </p:nvPr>
        </p:nvSpPr>
        <p:spPr/>
        <p:txBody>
          <a:bodyPr/>
          <a:lstStyle/>
          <a:p>
            <a:fld id="{F65D48DA-D47E-4019-8538-7D727723164C}"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BA898063-F277-4634-BE58-151F5B5D0995}"/>
              </a:ext>
            </a:extLst>
          </p:cNvPr>
          <p:cNvPicPr>
            <a:picLocks noChangeAspect="1"/>
          </p:cNvPicPr>
          <p:nvPr/>
        </p:nvPicPr>
        <p:blipFill>
          <a:blip r:embed="rId2"/>
          <a:stretch>
            <a:fillRect/>
          </a:stretch>
        </p:blipFill>
        <p:spPr>
          <a:xfrm>
            <a:off x="251486" y="0"/>
            <a:ext cx="6355027" cy="8674768"/>
          </a:xfrm>
          <a:prstGeom prst="rect">
            <a:avLst/>
          </a:prstGeom>
        </p:spPr>
      </p:pic>
      <p:sp>
        <p:nvSpPr>
          <p:cNvPr id="5" name="テキスト ボックス 4">
            <a:extLst>
              <a:ext uri="{FF2B5EF4-FFF2-40B4-BE49-F238E27FC236}">
                <a16:creationId xmlns:a16="http://schemas.microsoft.com/office/drawing/2014/main" id="{70ACAB5D-4FC8-413B-A36D-20823E9BAF87}"/>
              </a:ext>
            </a:extLst>
          </p:cNvPr>
          <p:cNvSpPr txBox="1"/>
          <p:nvPr/>
        </p:nvSpPr>
        <p:spPr>
          <a:xfrm>
            <a:off x="156411" y="264695"/>
            <a:ext cx="4687052"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入学手続後、授業料免除申請書類と一緒に提出してください。</a:t>
            </a:r>
          </a:p>
        </p:txBody>
      </p:sp>
      <p:sp>
        <p:nvSpPr>
          <p:cNvPr id="6" name="テキスト ボックス 5">
            <a:extLst>
              <a:ext uri="{FF2B5EF4-FFF2-40B4-BE49-F238E27FC236}">
                <a16:creationId xmlns:a16="http://schemas.microsoft.com/office/drawing/2014/main" id="{9C8FA08B-A4B2-4163-A5DD-DB4298E5E319}"/>
              </a:ext>
            </a:extLst>
          </p:cNvPr>
          <p:cNvSpPr txBox="1"/>
          <p:nvPr/>
        </p:nvSpPr>
        <p:spPr>
          <a:xfrm>
            <a:off x="156411" y="3641558"/>
            <a:ext cx="4687052" cy="307777"/>
          </a:xfrm>
          <a:prstGeom prst="rect">
            <a:avLst/>
          </a:prstGeom>
          <a:noFill/>
        </p:spPr>
        <p:txBody>
          <a:bodyPr wrap="square" rtlCol="0">
            <a:spAutoFit/>
          </a:bodyPr>
          <a:lstStyle/>
          <a:p>
            <a:r>
              <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rPr>
              <a:t>入学手続後、授業料免除申請書類と一緒に提出してください。</a:t>
            </a:r>
          </a:p>
        </p:txBody>
      </p:sp>
      <p:sp>
        <p:nvSpPr>
          <p:cNvPr id="7" name="正方形/長方形 6">
            <a:extLst>
              <a:ext uri="{FF2B5EF4-FFF2-40B4-BE49-F238E27FC236}">
                <a16:creationId xmlns:a16="http://schemas.microsoft.com/office/drawing/2014/main" id="{E86E6B4E-82D7-432B-A574-B9C26350BC56}"/>
              </a:ext>
            </a:extLst>
          </p:cNvPr>
          <p:cNvSpPr/>
          <p:nvPr/>
        </p:nvSpPr>
        <p:spPr>
          <a:xfrm>
            <a:off x="818147" y="4319337"/>
            <a:ext cx="4896853" cy="486833"/>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5B960CD-6FD3-4CFA-96C1-D2323BE297E4}"/>
              </a:ext>
            </a:extLst>
          </p:cNvPr>
          <p:cNvSpPr/>
          <p:nvPr/>
        </p:nvSpPr>
        <p:spPr>
          <a:xfrm>
            <a:off x="1648326" y="4572000"/>
            <a:ext cx="1491916"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58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3139321"/>
          </a:xfrm>
          <a:prstGeom prst="rect">
            <a:avLst/>
          </a:prstGeom>
          <a:noFill/>
        </p:spPr>
        <p:txBody>
          <a:bodyPr wrap="square">
            <a:spAutoFit/>
          </a:bodyPr>
          <a:lstStyle/>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（３）</a:t>
            </a:r>
            <a:r>
              <a:rPr lang="ja-JP" altLang="en-US" sz="1100" dirty="0">
                <a:highlight>
                  <a:srgbClr val="FFFF00"/>
                </a:highlight>
                <a:latin typeface="ＭＳ Ｐゴシック" panose="020B0600070205080204" pitchFamily="50" charset="-128"/>
                <a:ea typeface="ＭＳ Ｐゴシック" panose="020B0600070205080204" pitchFamily="50" charset="-128"/>
              </a:rPr>
              <a:t>🔷入学後</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（４）免除・猶予申請結果通知</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２０２５年７月（予定）</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申請結果は、（３）で提出いただいた返信用封筒により行います。申請の結果、半額免除または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不許可となった方は、申請結果の通知で指定した期限までに該当の入学料を納付してください。</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5" name="表 4">
            <a:extLst>
              <a:ext uri="{FF2B5EF4-FFF2-40B4-BE49-F238E27FC236}">
                <a16:creationId xmlns:a16="http://schemas.microsoft.com/office/drawing/2014/main" id="{DC68C933-5817-41BB-9054-95CE34A7BE4B}"/>
              </a:ext>
            </a:extLst>
          </p:cNvPr>
          <p:cNvGraphicFramePr>
            <a:graphicFrameLocks noGrp="1"/>
          </p:cNvGraphicFramePr>
          <p:nvPr/>
        </p:nvGraphicFramePr>
        <p:xfrm>
          <a:off x="466975" y="800441"/>
          <a:ext cx="5919538" cy="1406358"/>
        </p:xfrm>
        <a:graphic>
          <a:graphicData uri="http://schemas.openxmlformats.org/drawingml/2006/table">
            <a:tbl>
              <a:tblPr firstRow="1" bandRow="1">
                <a:tableStyleId>{5940675A-B579-460E-94D1-54222C63F5DA}</a:tableStyleId>
              </a:tblPr>
              <a:tblGrid>
                <a:gridCol w="947147">
                  <a:extLst>
                    <a:ext uri="{9D8B030D-6E8A-4147-A177-3AD203B41FA5}">
                      <a16:colId xmlns:a16="http://schemas.microsoft.com/office/drawing/2014/main" val="3161289262"/>
                    </a:ext>
                  </a:extLst>
                </a:gridCol>
                <a:gridCol w="4972391">
                  <a:extLst>
                    <a:ext uri="{9D8B030D-6E8A-4147-A177-3AD203B41FA5}">
                      <a16:colId xmlns:a16="http://schemas.microsoft.com/office/drawing/2014/main" val="1446967272"/>
                    </a:ext>
                  </a:extLst>
                </a:gridCol>
              </a:tblGrid>
              <a:tr h="441158">
                <a:tc>
                  <a:txBody>
                    <a:bodyPr/>
                    <a:lstStyle/>
                    <a:p>
                      <a:r>
                        <a:rPr kumimoji="1" lang="ja-JP" altLang="en-US" sz="1100" dirty="0">
                          <a:latin typeface="ＭＳ Ｐゴシック" panose="020B0600070205080204" pitchFamily="50" charset="-128"/>
                          <a:ea typeface="ＭＳ Ｐゴシック" panose="020B0600070205080204" pitchFamily="50" charset="-128"/>
                        </a:rPr>
                        <a:t>申請期間</a:t>
                      </a:r>
                    </a:p>
                  </a:txBody>
                  <a:tcPr/>
                </a:tc>
                <a:tc>
                  <a:txBody>
                    <a:bodyPr/>
                    <a:lstStyle/>
                    <a:p>
                      <a:r>
                        <a:rPr kumimoji="1" lang="ja-JP" altLang="en-US" sz="1100" b="1" u="sng" dirty="0">
                          <a:latin typeface="ＭＳ Ｐゴシック" panose="020B0600070205080204" pitchFamily="50" charset="-128"/>
                          <a:ea typeface="ＭＳ Ｐゴシック" panose="020B0600070205080204" pitchFamily="50" charset="-128"/>
                        </a:rPr>
                        <a:t>２０２５年４月１４日（月）～２０２５年４月１８日（金）</a:t>
                      </a:r>
                      <a:endParaRPr kumimoji="1" lang="en-US" altLang="ja-JP" sz="1100" b="1" u="sng"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受付時間は９時から１２時、１３時から１７時です。</a:t>
                      </a:r>
                    </a:p>
                  </a:txBody>
                  <a:tcPr/>
                </a:tc>
                <a:extLst>
                  <a:ext uri="{0D108BD9-81ED-4DB2-BD59-A6C34878D82A}">
                    <a16:rowId xmlns:a16="http://schemas.microsoft.com/office/drawing/2014/main" val="3676915787"/>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提出書類</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（２）のとおり</a:t>
                      </a:r>
                      <a:endParaRPr kumimoji="1" lang="en-US" altLang="ja-JP"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22778906"/>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提出場所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吉田地区の学生、社会人学生：学生支援課学生サービス係（共通９番窓口）</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小串地区の学生：医学部学務課教育・学生支援係</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常盤地区の学生：工学部学務課学生係</a:t>
                      </a:r>
                    </a:p>
                  </a:txBody>
                  <a:tcPr/>
                </a:tc>
                <a:extLst>
                  <a:ext uri="{0D108BD9-81ED-4DB2-BD59-A6C34878D82A}">
                    <a16:rowId xmlns:a16="http://schemas.microsoft.com/office/drawing/2014/main" val="3454529675"/>
                  </a:ext>
                </a:extLst>
              </a:tr>
            </a:tbl>
          </a:graphicData>
        </a:graphic>
      </p:graphicFrame>
    </p:spTree>
    <p:extLst>
      <p:ext uri="{BB962C8B-B14F-4D97-AF65-F5344CB8AC3E}">
        <p14:creationId xmlns:p14="http://schemas.microsoft.com/office/powerpoint/2010/main" val="376172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81" y="415338"/>
            <a:ext cx="6001837" cy="741741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授業料免除制度について</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１．申請対象者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大学院生のうち、以下のいずれかに該当する人を</a:t>
            </a:r>
            <a:r>
              <a:rPr lang="ja-JP" altLang="en-US" sz="1100" dirty="0">
                <a:latin typeface="ＭＳ Ｐゴシック" panose="020B0600070205080204" pitchFamily="50" charset="-128"/>
                <a:ea typeface="ＭＳ Ｐゴシック" panose="020B0600070205080204" pitchFamily="50" charset="-128"/>
              </a:rPr>
              <a:t>申請対象者とします。</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（１）経済的理由により授業料の納付が困難であり、かつ、学業優秀と認められる学生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（２）入学前１年以内に、学資負担者が死亡し、又は学生もしくは学資負担者が日本国内で風水害等の災害を受けたことにより授業料の納付が著しく困難と認められる学生</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学業優秀と認められるかどうかの基準は、以下掲載しています。</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　山口大学ＨＰ＞在学生の方＞学生生活の手引き＞各種手続き（入学料、授業料、奨学金、証明書等）＞入学料・授業料</a:t>
            </a:r>
            <a:endParaRPr kumimoji="1" lang="en-US" altLang="ja-JP" sz="800" dirty="0">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＞授業料の免除＞授業料免除（旧制度）の学力基準</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２．</a:t>
            </a:r>
            <a:r>
              <a:rPr lang="ja-JP" altLang="en-US" sz="1100" b="1" dirty="0">
                <a:latin typeface="ＭＳ Ｐゴシック" panose="020B0600070205080204" pitchFamily="50" charset="-128"/>
                <a:ea typeface="ＭＳ Ｐゴシック" panose="020B0600070205080204" pitchFamily="50" charset="-128"/>
              </a:rPr>
              <a:t>申請について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（１）申請方法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①必要書類を準備する（必要書類の詳細は８項以降を参照）。</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②授業料免除学生申込システム操作マニュアルを参照しながら、</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授業料免除学生システム</a:t>
            </a:r>
            <a:endParaRPr kumimoji="1" lang="en-US" altLang="ja-JP"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endParaRPr>
          </a:p>
          <a:p>
            <a:r>
              <a:rPr kumimoji="1" lang="ja-JP" altLang="en-US" sz="11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よりログイン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100" dirty="0">
                <a:latin typeface="ＭＳ Ｐゴシック" panose="020B0600070205080204" pitchFamily="50" charset="-128"/>
                <a:ea typeface="ＭＳ Ｐゴシック" panose="020B0600070205080204" pitchFamily="50" charset="-128"/>
              </a:rPr>
              <a:t>必要事項を入力し、「授業料免除申請書」「家庭状況調書」</a:t>
            </a:r>
            <a:r>
              <a:rPr lang="ja-JP" altLang="en-US" sz="1100" dirty="0">
                <a:solidFill>
                  <a:srgbClr val="0070C0"/>
                </a:solidFill>
                <a:latin typeface="ＭＳ Ｐゴシック" panose="020B0600070205080204" pitchFamily="50" charset="-128"/>
                <a:ea typeface="ＭＳ Ｐゴシック" panose="020B0600070205080204" pitchFamily="50" charset="-128"/>
              </a:rPr>
              <a:t>「</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をプリントアウトする。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solidFill>
                  <a:srgbClr val="0070C0"/>
                </a:solidFill>
                <a:latin typeface="ＭＳ Ｐゴシック" panose="020B0600070205080204" pitchFamily="50" charset="-128"/>
                <a:ea typeface="ＭＳ Ｐゴシック" panose="020B0600070205080204" pitchFamily="50" charset="-128"/>
              </a:rPr>
              <a:t>　　　　　</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h</a:t>
            </a:r>
            <a:r>
              <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③「①で準備した必要書類」と「授業料免除申請書」「家庭状況調書」</a:t>
            </a:r>
            <a:r>
              <a:rPr lang="ja-JP" altLang="en-US" sz="1100" dirty="0">
                <a:solidFill>
                  <a:srgbClr val="0070C0"/>
                </a:solidFill>
                <a:latin typeface="ＭＳ Ｐゴシック" panose="020B0600070205080204" pitchFamily="50" charset="-128"/>
                <a:ea typeface="ＭＳ Ｐゴシック" panose="020B0600070205080204" pitchFamily="50" charset="-128"/>
              </a:rPr>
              <a:t>「</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r>
              <a:rPr lang="ja-JP" altLang="en-US" sz="1100" dirty="0">
                <a:latin typeface="ＭＳ Ｐゴシック" panose="020B0600070205080204" pitchFamily="50" charset="-128"/>
                <a:ea typeface="ＭＳ Ｐゴシック" panose="020B0600070205080204" pitchFamily="50" charset="-128"/>
              </a:rPr>
              <a:t>を上記</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の提出場所へ提出する。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提出方法は「持参」のみとし、郵送や申請者本人以外からの提出は受理することができま</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せん。</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事情聴取調書は、独立生計者及び外国人留学生のみ提出が必要です。</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（２）免除申請結果通知</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２０２５年８月上旬</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2818078893"/>
              </p:ext>
            </p:extLst>
          </p:nvPr>
        </p:nvGraphicFramePr>
        <p:xfrm>
          <a:off x="683270" y="3570116"/>
          <a:ext cx="5491457" cy="1391920"/>
        </p:xfrm>
        <a:graphic>
          <a:graphicData uri="http://schemas.openxmlformats.org/drawingml/2006/table">
            <a:tbl>
              <a:tblPr firstRow="1" bandRow="1">
                <a:tableStyleId>{5940675A-B579-460E-94D1-54222C63F5DA}</a:tableStyleId>
              </a:tblPr>
              <a:tblGrid>
                <a:gridCol w="868831">
                  <a:extLst>
                    <a:ext uri="{9D8B030D-6E8A-4147-A177-3AD203B41FA5}">
                      <a16:colId xmlns:a16="http://schemas.microsoft.com/office/drawing/2014/main" val="574173923"/>
                    </a:ext>
                  </a:extLst>
                </a:gridCol>
                <a:gridCol w="4622626">
                  <a:extLst>
                    <a:ext uri="{9D8B030D-6E8A-4147-A177-3AD203B41FA5}">
                      <a16:colId xmlns:a16="http://schemas.microsoft.com/office/drawing/2014/main" val="208046449"/>
                    </a:ext>
                  </a:extLst>
                </a:gridCol>
              </a:tblGrid>
              <a:tr h="136625">
                <a:tc>
                  <a:txBody>
                    <a:bodyPr/>
                    <a:lstStyle/>
                    <a:p>
                      <a:r>
                        <a:rPr kumimoji="1" lang="ja-JP" altLang="en-US" sz="1100" dirty="0">
                          <a:latin typeface="ＭＳ Ｐゴシック" panose="020B0600070205080204" pitchFamily="50" charset="-128"/>
                          <a:ea typeface="ＭＳ Ｐゴシック" panose="020B0600070205080204" pitchFamily="50" charset="-128"/>
                        </a:rPr>
                        <a:t>申請期間</a:t>
                      </a:r>
                    </a:p>
                  </a:txBody>
                  <a:tcPr/>
                </a:tc>
                <a:tc>
                  <a:txBody>
                    <a:bodyPr/>
                    <a:lstStyle/>
                    <a:p>
                      <a:r>
                        <a:rPr kumimoji="1" lang="ja-JP" altLang="en-US" sz="1100" b="1" u="sng">
                          <a:latin typeface="ＭＳ Ｐゴシック" panose="020B0600070205080204" pitchFamily="50" charset="-128"/>
                          <a:ea typeface="ＭＳ Ｐゴシック" panose="020B0600070205080204" pitchFamily="50" charset="-128"/>
                        </a:rPr>
                        <a:t>２０２５年</a:t>
                      </a:r>
                      <a:r>
                        <a:rPr kumimoji="1" lang="ja-JP" altLang="en-US" sz="1100" b="1" u="sng" dirty="0">
                          <a:latin typeface="ＭＳ Ｐゴシック" panose="020B0600070205080204" pitchFamily="50" charset="-128"/>
                          <a:ea typeface="ＭＳ Ｐゴシック" panose="020B0600070205080204" pitchFamily="50" charset="-128"/>
                        </a:rPr>
                        <a:t>４月１４日（月</a:t>
                      </a:r>
                      <a:r>
                        <a:rPr kumimoji="1" lang="ja-JP" altLang="en-US" sz="1100" b="1" u="sng">
                          <a:latin typeface="ＭＳ Ｐゴシック" panose="020B0600070205080204" pitchFamily="50" charset="-128"/>
                          <a:ea typeface="ＭＳ Ｐゴシック" panose="020B0600070205080204" pitchFamily="50" charset="-128"/>
                        </a:rPr>
                        <a:t>）～２０２５年</a:t>
                      </a:r>
                      <a:r>
                        <a:rPr kumimoji="1" lang="ja-JP" altLang="en-US" sz="1100" b="1" u="sng" dirty="0">
                          <a:latin typeface="ＭＳ Ｐゴシック" panose="020B0600070205080204" pitchFamily="50" charset="-128"/>
                          <a:ea typeface="ＭＳ Ｐゴシック" panose="020B0600070205080204" pitchFamily="50" charset="-128"/>
                        </a:rPr>
                        <a:t>４月１８日（金）</a:t>
                      </a:r>
                      <a:endParaRPr kumimoji="1" lang="en-US" altLang="ja-JP" sz="1100" b="1" u="sng"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受付時間は９時から１２時、１３時から１７時です。</a:t>
                      </a:r>
                    </a:p>
                  </a:txBody>
                  <a:tcPr/>
                </a:tc>
                <a:extLst>
                  <a:ext uri="{0D108BD9-81ED-4DB2-BD59-A6C34878D82A}">
                    <a16:rowId xmlns:a16="http://schemas.microsoft.com/office/drawing/2014/main" val="1864303252"/>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提出書類</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８ページ以降参照</a:t>
                      </a:r>
                    </a:p>
                  </a:txBody>
                  <a:tcPr/>
                </a:tc>
                <a:extLst>
                  <a:ext uri="{0D108BD9-81ED-4DB2-BD59-A6C34878D82A}">
                    <a16:rowId xmlns:a16="http://schemas.microsoft.com/office/drawing/2014/main" val="1042989136"/>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提出場所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吉田地区の学生、社会人学生：学生支援課学生サービス係（共通９番窓口）</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小串地区の学生：医学部学務課教育・学生支援係</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常盤地区の学生：工学部学務課学生係</a:t>
                      </a: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1930CF6D-9F03-48DF-844F-BA30A113C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 y="5873031"/>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186874-3B5D-4F08-95E9-D94EB3F3767B}"/>
              </a:ext>
            </a:extLst>
          </p:cNvPr>
          <p:cNvSpPr txBox="1"/>
          <p:nvPr/>
        </p:nvSpPr>
        <p:spPr>
          <a:xfrm>
            <a:off x="428081" y="202407"/>
            <a:ext cx="6001837" cy="7417415"/>
          </a:xfrm>
          <a:prstGeom prst="rect">
            <a:avLst/>
          </a:prstGeom>
          <a:noFill/>
        </p:spPr>
        <p:txBody>
          <a:bodyPr wrap="square" rtlCol="0">
            <a:spAutoFit/>
          </a:bodyPr>
          <a:lstStyle/>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３．不足書類がある場合について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申請書類提出後、不足書類がある場合は、本学が指定した提出期限までに提出するように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電話または申請者の山口大学公式メールアドレス宛にメールで依頼しますので、連絡が</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あった場合は、速やかに対応してください。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本学が指定した提出期限までに不足書類の提出がない場合は、保護者宛に書類督促の</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文書を送付します（独立生計者、留学生の場合は本人宛に送付します）。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督促文書に記載している提出期限までに提出がない場合は、</a:t>
            </a:r>
            <a:r>
              <a:rPr lang="ja-JP" altLang="en-US" sz="1100" b="1" u="sng" dirty="0">
                <a:latin typeface="ＭＳ Ｐゴシック" panose="020B0600070205080204" pitchFamily="50" charset="-128"/>
                <a:ea typeface="ＭＳ Ｐゴシック" panose="020B0600070205080204" pitchFamily="50" charset="-128"/>
              </a:rPr>
              <a:t>申請は無効となりますので</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100" b="1" u="sng" dirty="0">
                <a:latin typeface="ＭＳ Ｐゴシック" panose="020B0600070205080204" pitchFamily="50" charset="-128"/>
                <a:ea typeface="ＭＳ Ｐゴシック" panose="020B0600070205080204" pitchFamily="50" charset="-128"/>
              </a:rPr>
              <a:t>留意してください。</a:t>
            </a:r>
            <a:endParaRPr lang="en-US" altLang="ja-JP" sz="1100" b="1" u="sng"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４．申請結果の決定時期と授業料納入について</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授業料免除学生システムにてアップロードされた、申請結果決定通知書をダウンロードできます。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決定通知書のダウンロード可能日は、</a:t>
            </a:r>
            <a:r>
              <a:rPr lang="ja-JP" altLang="en-US" sz="1100" dirty="0">
                <a:latin typeface="ＭＳ Ｐゴシック" panose="020B0600070205080204" pitchFamily="50" charset="-128"/>
                <a:ea typeface="ＭＳ Ｐゴシック" panose="020B0600070205080204" pitchFamily="50" charset="-128"/>
              </a:rPr>
              <a:t>山口大学公式メールアドレス宛</a:t>
            </a:r>
            <a:r>
              <a:rPr kumimoji="1" lang="ja-JP" altLang="en-US" sz="1100" dirty="0">
                <a:latin typeface="ＭＳ Ｐゴシック" panose="020B0600070205080204" pitchFamily="50" charset="-128"/>
                <a:ea typeface="ＭＳ Ｐゴシック" panose="020B0600070205080204" pitchFamily="50" charset="-128"/>
              </a:rPr>
              <a:t>にてお知らせします。</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申請結果により授業料の納入が必要な場合は、支払方法等の詳細は結果通知でご確認</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ください。納入が無かった場合は除籍となる場合がありますので注意してください。</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５．注意事項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✔申請者及び家族の状況によっては、追加書類の提出を求める場合があります。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✔申請書類の記載内容等が事実と異なることが判明した場合は、申請結果の通知後であっても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免除の許可を取り消すことがあります。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✔申請後に休学・退学する場合や、申請者本人の連絡先の変更があった場合は、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速やかに学生支援課学生サービス係に申し出てください。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✔申請書類提出後、同一生計の家族が転職等で、家計状況に変更が生じた場合や、同一生計</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の家族が独立等で家族状況に変更が生じた場合は、速やかに学生支援課学生サービス係に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✔留学等で申請期間中に本人が申請することができない場合、留学等に行く前に学生サービス係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にご相談ください。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✔一度提出された書類は、返還や閲覧することはできません。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CFD8F66-1DF7-4896-BB89-21537548B517}"/>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389996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7AA693-2C85-4733-B168-E08AB3C88A48}"/>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graphicFrame>
        <p:nvGraphicFramePr>
          <p:cNvPr id="3" name="表 2">
            <a:extLst>
              <a:ext uri="{FF2B5EF4-FFF2-40B4-BE49-F238E27FC236}">
                <a16:creationId xmlns:a16="http://schemas.microsoft.com/office/drawing/2014/main" id="{45086F14-2012-48F0-AF32-FEEE6A8FDF35}"/>
              </a:ext>
            </a:extLst>
          </p:cNvPr>
          <p:cNvGraphicFramePr>
            <a:graphicFrameLocks noGrp="1"/>
          </p:cNvGraphicFramePr>
          <p:nvPr>
            <p:extLst>
              <p:ext uri="{D42A27DB-BD31-4B8C-83A1-F6EECF244321}">
                <p14:modId xmlns:p14="http://schemas.microsoft.com/office/powerpoint/2010/main" val="1099137667"/>
              </p:ext>
            </p:extLst>
          </p:nvPr>
        </p:nvGraphicFramePr>
        <p:xfrm>
          <a:off x="291014" y="0"/>
          <a:ext cx="5915024" cy="5287002"/>
        </p:xfrm>
        <a:graphic>
          <a:graphicData uri="http://schemas.openxmlformats.org/drawingml/2006/table">
            <a:tbl>
              <a:tblPr/>
              <a:tblGrid>
                <a:gridCol w="862248">
                  <a:extLst>
                    <a:ext uri="{9D8B030D-6E8A-4147-A177-3AD203B41FA5}">
                      <a16:colId xmlns:a16="http://schemas.microsoft.com/office/drawing/2014/main" val="912898535"/>
                    </a:ext>
                  </a:extLst>
                </a:gridCol>
                <a:gridCol w="2509143">
                  <a:extLst>
                    <a:ext uri="{9D8B030D-6E8A-4147-A177-3AD203B41FA5}">
                      <a16:colId xmlns:a16="http://schemas.microsoft.com/office/drawing/2014/main" val="3130472366"/>
                    </a:ext>
                  </a:extLst>
                </a:gridCol>
                <a:gridCol w="2543633">
                  <a:extLst>
                    <a:ext uri="{9D8B030D-6E8A-4147-A177-3AD203B41FA5}">
                      <a16:colId xmlns:a16="http://schemas.microsoft.com/office/drawing/2014/main" val="3452367548"/>
                    </a:ext>
                  </a:extLst>
                </a:gridCol>
              </a:tblGrid>
              <a:tr h="287901">
                <a:tc gridSpan="2">
                  <a:txBody>
                    <a:bodyPr/>
                    <a:lstStyle/>
                    <a:p>
                      <a:pPr algn="l"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2025</a:t>
                      </a:r>
                      <a:r>
                        <a:rPr lang="ja-JP" altLang="en-US" sz="900" b="1" i="0" u="none" strike="noStrike">
                          <a:solidFill>
                            <a:srgbClr val="000000"/>
                          </a:solidFill>
                          <a:effectLst/>
                          <a:latin typeface="Meiryo UI" panose="020B0604030504040204" pitchFamily="50" charset="-128"/>
                          <a:ea typeface="Meiryo UI" panose="020B0604030504040204" pitchFamily="50" charset="-128"/>
                        </a:rPr>
                        <a:t>年度スケジュール</a:t>
                      </a:r>
                    </a:p>
                  </a:txBody>
                  <a:tcPr marL="7382" marR="7382" marT="7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382" marR="7382" marT="738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939372"/>
                  </a:ext>
                </a:extLst>
              </a:tr>
              <a:tr h="125495">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４月入学者</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授業料免除</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入学料免除</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46755119"/>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①　　入　　学　　前</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7921197"/>
                  </a:ext>
                </a:extLst>
              </a:tr>
              <a:tr h="36910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入学手続期間中に、「入学料免除・入学料徴収猶予願」を提出する。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09981"/>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後（前期）</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40554802"/>
                  </a:ext>
                </a:extLst>
              </a:tr>
              <a:tr h="1658348">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４月１４日</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４月１８日</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）入学料免除のみ申請する、または、授業料免除と入学料免除を併せて申請する場合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ただし、必要書類は１部のみで構いません。（授業料免除用と入学料免除用と２部用意する必要はありません。）</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併せて、「入学料免除・徴収猶予申請票」と返信用封筒（</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円切手貼付）を提出する。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ⅱ</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）授業料免除のみ申請する場合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7382" marR="7382" marT="73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31792789"/>
                  </a:ext>
                </a:extLst>
              </a:tr>
              <a:tr h="450307">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７月中旬</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入学料免除結果通知を大学から送付する。不許可又は半額許可の学生は、期日までに指定の入学料を納入する。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819387"/>
                  </a:ext>
                </a:extLst>
              </a:tr>
              <a:tr h="442925">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８月上旬</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メールにて免除結果を確認し、全額免除以外の学生は、８月末までに指定の授業料を納入する。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326658"/>
                  </a:ext>
                </a:extLst>
              </a:tr>
              <a:tr h="221462">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後（後期）</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1275860"/>
                  </a:ext>
                </a:extLst>
              </a:tr>
              <a:tr h="834422">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８月</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72334"/>
                  </a:ext>
                </a:extLst>
              </a:tr>
              <a:tr h="450307">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翌年１月</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メールにて免除結果を確認し、全額免除以外の学生は、１月末までに指定の授業料を納入する。</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7382" marR="7382" marT="7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596996"/>
                  </a:ext>
                </a:extLst>
              </a:tr>
            </a:tbl>
          </a:graphicData>
        </a:graphic>
      </p:graphicFrame>
      <p:graphicFrame>
        <p:nvGraphicFramePr>
          <p:cNvPr id="4" name="表 3">
            <a:extLst>
              <a:ext uri="{FF2B5EF4-FFF2-40B4-BE49-F238E27FC236}">
                <a16:creationId xmlns:a16="http://schemas.microsoft.com/office/drawing/2014/main" id="{2F90B5F0-052A-46E5-9FA0-4FFE36E19934}"/>
              </a:ext>
            </a:extLst>
          </p:cNvPr>
          <p:cNvGraphicFramePr>
            <a:graphicFrameLocks noGrp="1"/>
          </p:cNvGraphicFramePr>
          <p:nvPr>
            <p:extLst>
              <p:ext uri="{D42A27DB-BD31-4B8C-83A1-F6EECF244321}">
                <p14:modId xmlns:p14="http://schemas.microsoft.com/office/powerpoint/2010/main" val="974459019"/>
              </p:ext>
            </p:extLst>
          </p:nvPr>
        </p:nvGraphicFramePr>
        <p:xfrm>
          <a:off x="291014" y="5421583"/>
          <a:ext cx="5915024" cy="3691461"/>
        </p:xfrm>
        <a:graphic>
          <a:graphicData uri="http://schemas.openxmlformats.org/drawingml/2006/table">
            <a:tbl>
              <a:tblPr/>
              <a:tblGrid>
                <a:gridCol w="862248">
                  <a:extLst>
                    <a:ext uri="{9D8B030D-6E8A-4147-A177-3AD203B41FA5}">
                      <a16:colId xmlns:a16="http://schemas.microsoft.com/office/drawing/2014/main" val="3438341025"/>
                    </a:ext>
                  </a:extLst>
                </a:gridCol>
                <a:gridCol w="2509143">
                  <a:extLst>
                    <a:ext uri="{9D8B030D-6E8A-4147-A177-3AD203B41FA5}">
                      <a16:colId xmlns:a16="http://schemas.microsoft.com/office/drawing/2014/main" val="3030419593"/>
                    </a:ext>
                  </a:extLst>
                </a:gridCol>
                <a:gridCol w="2543633">
                  <a:extLst>
                    <a:ext uri="{9D8B030D-6E8A-4147-A177-3AD203B41FA5}">
                      <a16:colId xmlns:a16="http://schemas.microsoft.com/office/drawing/2014/main" val="2044812450"/>
                    </a:ext>
                  </a:extLst>
                </a:gridCol>
              </a:tblGrid>
              <a:tr h="146725">
                <a:tc>
                  <a:txBody>
                    <a:bodyPr/>
                    <a:lstStyle/>
                    <a:p>
                      <a:pPr algn="ctr"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１０月入学者</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授業料免除</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入学料免除</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43044464"/>
                  </a:ext>
                </a:extLst>
              </a:tr>
              <a:tr h="258926">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①　　入　　学　　前</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4935995"/>
                  </a:ext>
                </a:extLst>
              </a:tr>
              <a:tr h="4315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入学手続期間中</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入学手続期間中に、「入学料免除・入学料徴収猶予願」を提出する。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993879"/>
                  </a:ext>
                </a:extLst>
              </a:tr>
              <a:tr h="258926">
                <a:tc gridSpan="3">
                  <a:txBody>
                    <a:bodyPr/>
                    <a:lstStyle/>
                    <a:p>
                      <a:pPr algn="l"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②　　入　　学　　後（後期）</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48367644"/>
                  </a:ext>
                </a:extLst>
              </a:tr>
              <a:tr h="160278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１０月上旬</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）入学料免除のみ申請する、または、授業料免除と入学料免除を併せて申請する場合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ただし、必要書類は１部のみで構いません。（授業料免除用と入学料免除用と２部用意する必要はありません。）</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併せて、「入学料免除・徴収猶予申請票」と返信用封筒（</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円切手貼付）を提出する。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sng" strike="noStrike">
                          <a:solidFill>
                            <a:srgbClr val="000000"/>
                          </a:solidFill>
                          <a:effectLst/>
                          <a:latin typeface="Meiryo UI" panose="020B0604030504040204" pitchFamily="50" charset="-128"/>
                          <a:ea typeface="Meiryo UI" panose="020B0604030504040204" pitchFamily="50" charset="-128"/>
                        </a:rPr>
                        <a:t>ⅱ</a:t>
                      </a:r>
                      <a:r>
                        <a:rPr lang="ja-JP" altLang="en-US" sz="800" b="0" i="0" u="sng" strike="noStrike">
                          <a:solidFill>
                            <a:srgbClr val="000000"/>
                          </a:solidFill>
                          <a:effectLst/>
                          <a:latin typeface="Meiryo UI" panose="020B0604030504040204" pitchFamily="50" charset="-128"/>
                          <a:ea typeface="Meiryo UI" panose="020B0604030504040204" pitchFamily="50" charset="-128"/>
                        </a:rPr>
                        <a:t>）授業料</a:t>
                      </a:r>
                      <a:r>
                        <a:rPr lang="ja-JP" altLang="en-US" sz="800" b="0" i="0" u="sng" strike="noStrike" dirty="0">
                          <a:solidFill>
                            <a:srgbClr val="000000"/>
                          </a:solidFill>
                          <a:effectLst/>
                          <a:latin typeface="Meiryo UI" panose="020B0604030504040204" pitchFamily="50" charset="-128"/>
                          <a:ea typeface="Meiryo UI" panose="020B0604030504040204" pitchFamily="50" charset="-128"/>
                        </a:rPr>
                        <a:t>免除のみ申請</a:t>
                      </a:r>
                      <a:r>
                        <a:rPr lang="ja-JP" altLang="en-US" sz="800" b="0" i="0" u="sng" strike="noStrike">
                          <a:solidFill>
                            <a:srgbClr val="000000"/>
                          </a:solidFill>
                          <a:effectLst/>
                          <a:latin typeface="Meiryo UI" panose="020B0604030504040204" pitchFamily="50" charset="-128"/>
                          <a:ea typeface="Meiryo UI" panose="020B0604030504040204" pitchFamily="50" charset="-128"/>
                        </a:rPr>
                        <a:t>する場合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授業料免除学生システムへ入力し、プリントアウトした「授業料免除申請書」「家庭状況調書」と、「必要書類」を提出する。</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独立生計者と外国人留学生は、別途「事情聴取調書」を提出する。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不足書類があれば、大学の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メールにて連絡します。</a:t>
                      </a:r>
                    </a:p>
                  </a:txBody>
                  <a:tcPr marL="8631" marR="8631" marT="86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78907624"/>
                  </a:ext>
                </a:extLst>
              </a:tr>
              <a:tr h="48332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１２月中旬</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入学料免除結果通知を大学から送付する。不許可又は半額許可の学生は、期日までに指定の入学料を納入する。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93933"/>
                  </a:ext>
                </a:extLst>
              </a:tr>
              <a:tr h="509222">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翌年１月上旬</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授業料免除学生システムまたは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web</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メールにて免除結果を確認し、全額免除以外の学生は、１月末までに指定の授業料を納入する。</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631" marR="8631" marT="8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979181"/>
                  </a:ext>
                </a:extLst>
              </a:tr>
            </a:tbl>
          </a:graphicData>
        </a:graphic>
      </p:graphicFrame>
    </p:spTree>
    <p:extLst>
      <p:ext uri="{BB962C8B-B14F-4D97-AF65-F5344CB8AC3E}">
        <p14:creationId xmlns:p14="http://schemas.microsoft.com/office/powerpoint/2010/main" val="361411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128EF941-8226-47C4-B7F3-626C193DFC9C}"/>
              </a:ext>
            </a:extLst>
          </p:cNvPr>
          <p:cNvSpPr txBox="1"/>
          <p:nvPr/>
        </p:nvSpPr>
        <p:spPr>
          <a:xfrm>
            <a:off x="574381" y="3579420"/>
            <a:ext cx="6001837" cy="1985159"/>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次項以降は、必要書類一覧です。</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203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5984201" cy="746358"/>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（１）提出必須書類･･･該当する区分のうち、★の書類を必ず提出してください。</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・留学生で、仕送りを受給している場合は、（４）を参照してください。別途提出が必要な書類があります。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・青枠で囲んだ３点が揃っていない場合は、受付を受理することができません。</a:t>
            </a:r>
            <a:endParaRPr lang="en-US" altLang="ja-JP" sz="1050" dirty="0">
              <a:latin typeface="ＭＳ Ｐゴシック" panose="020B0600070205080204" pitchFamily="50" charset="-128"/>
              <a:ea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1899860474"/>
              </p:ext>
            </p:extLst>
          </p:nvPr>
        </p:nvGraphicFramePr>
        <p:xfrm>
          <a:off x="274162" y="1085593"/>
          <a:ext cx="6154901" cy="3083513"/>
        </p:xfrm>
        <a:graphic>
          <a:graphicData uri="http://schemas.openxmlformats.org/drawingml/2006/table">
            <a:tbl>
              <a:tblPr>
                <a:tableStyleId>{5C22544A-7EE6-4342-B048-85BDC9FD1C3A}</a:tableStyleId>
              </a:tblPr>
              <a:tblGrid>
                <a:gridCol w="289712">
                  <a:extLst>
                    <a:ext uri="{9D8B030D-6E8A-4147-A177-3AD203B41FA5}">
                      <a16:colId xmlns:a16="http://schemas.microsoft.com/office/drawing/2014/main" val="1513298196"/>
                    </a:ext>
                  </a:extLst>
                </a:gridCol>
                <a:gridCol w="291683">
                  <a:extLst>
                    <a:ext uri="{9D8B030D-6E8A-4147-A177-3AD203B41FA5}">
                      <a16:colId xmlns:a16="http://schemas.microsoft.com/office/drawing/2014/main" val="1392611782"/>
                    </a:ext>
                  </a:extLst>
                </a:gridCol>
                <a:gridCol w="291683">
                  <a:extLst>
                    <a:ext uri="{9D8B030D-6E8A-4147-A177-3AD203B41FA5}">
                      <a16:colId xmlns:a16="http://schemas.microsoft.com/office/drawing/2014/main" val="1417566230"/>
                    </a:ext>
                  </a:extLst>
                </a:gridCol>
                <a:gridCol w="2389029">
                  <a:extLst>
                    <a:ext uri="{9D8B030D-6E8A-4147-A177-3AD203B41FA5}">
                      <a16:colId xmlns:a16="http://schemas.microsoft.com/office/drawing/2014/main" val="1503569861"/>
                    </a:ext>
                  </a:extLst>
                </a:gridCol>
                <a:gridCol w="2892794">
                  <a:extLst>
                    <a:ext uri="{9D8B030D-6E8A-4147-A177-3AD203B41FA5}">
                      <a16:colId xmlns:a16="http://schemas.microsoft.com/office/drawing/2014/main" val="239323702"/>
                    </a:ext>
                  </a:extLst>
                </a:gridCol>
              </a:tblGrid>
              <a:tr h="260791">
                <a:tc gridSpan="3">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568451">
                <a:tc>
                  <a:txBody>
                    <a:bodyPr/>
                    <a:lstStyle/>
                    <a:p>
                      <a:pPr algn="l" fontAlgn="ctr"/>
                      <a:r>
                        <a:rPr lang="ja-JP" altLang="en-US" sz="800" u="none" strike="noStrike" baseline="0" dirty="0">
                          <a:effectLst/>
                          <a:ea typeface="ＭＳ Ｐゴシック" panose="020B0600070205080204" pitchFamily="50" charset="-128"/>
                        </a:rPr>
                        <a:t>一般</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私費</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留学生</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独立</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生計者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0425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授業料免除申請書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2336144779"/>
                  </a:ext>
                </a:extLst>
              </a:tr>
              <a:tr h="24340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家庭状況調書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1641762486"/>
                  </a:ext>
                </a:extLst>
              </a:tr>
              <a:tr h="56845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令和</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年）度（令和５年（</a:t>
                      </a:r>
                      <a:r>
                        <a:rPr lang="en-US" altLang="ja-JP" sz="800" u="none" strike="noStrike" baseline="0" dirty="0">
                          <a:effectLst/>
                          <a:ea typeface="ＭＳ Ｐゴシック" panose="020B0600070205080204" pitchFamily="50" charset="-128"/>
                        </a:rPr>
                        <a:t>2023</a:t>
                      </a:r>
                      <a:r>
                        <a:rPr lang="ja-JP" altLang="en-US" sz="800" u="none" strike="noStrike" baseline="0" dirty="0">
                          <a:effectLst/>
                          <a:ea typeface="ＭＳ Ｐゴシック" panose="020B0600070205080204" pitchFamily="50" charset="-128"/>
                        </a:rPr>
                        <a:t>年）分）所得・課税証明書（原本）</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同一生計家族全員分要。但し、外国人留学生で、令和５年（</a:t>
                      </a:r>
                      <a:r>
                        <a:rPr lang="en-US" altLang="ja-JP" sz="800" u="none" strike="noStrike" baseline="0" dirty="0">
                          <a:effectLst/>
                          <a:ea typeface="ＭＳ Ｐゴシック" panose="020B0600070205080204" pitchFamily="50" charset="-128"/>
                        </a:rPr>
                        <a:t>2023</a:t>
                      </a:r>
                      <a:r>
                        <a:rPr lang="ja-JP" altLang="en-US" sz="800" u="none" strike="noStrike" baseline="0" dirty="0">
                          <a:effectLst/>
                          <a:ea typeface="ＭＳ Ｐゴシック" panose="020B0600070205080204" pitchFamily="50" charset="-128"/>
                        </a:rPr>
                        <a:t>年）１月１日時点で日本に居住していない場合は不要。</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24340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事情聴取調書</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システムに入力後、プリントアウト。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6948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在留カード（両面）（写）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243405">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健康保険証の写し</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81865">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父母等の所得税法上の扶養家族となっていないことを証明する書類（父母等の源泉徴収票（写）など）</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2" name="正方形/長方形 1">
            <a:extLst>
              <a:ext uri="{FF2B5EF4-FFF2-40B4-BE49-F238E27FC236}">
                <a16:creationId xmlns:a16="http://schemas.microsoft.com/office/drawing/2014/main" id="{0CB55FE6-5919-4CCC-85FE-1EB66A4B06FC}"/>
              </a:ext>
            </a:extLst>
          </p:cNvPr>
          <p:cNvSpPr/>
          <p:nvPr/>
        </p:nvSpPr>
        <p:spPr>
          <a:xfrm>
            <a:off x="274162" y="1852863"/>
            <a:ext cx="6154901" cy="1215190"/>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062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216662" y="182031"/>
            <a:ext cx="5269832" cy="423193"/>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（２）所得に関する書類　　　　　　　　　　　　　　　　　　　　　　　　　　　</a:t>
            </a:r>
            <a:endParaRPr lang="en-US" altLang="ja-JP" sz="1100" b="1" u="sng"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graphicFrame>
        <p:nvGraphicFramePr>
          <p:cNvPr id="2" name="表 1">
            <a:extLst>
              <a:ext uri="{FF2B5EF4-FFF2-40B4-BE49-F238E27FC236}">
                <a16:creationId xmlns:a16="http://schemas.microsoft.com/office/drawing/2014/main" id="{3F754E98-47E6-4702-B456-C9A7CDCFF6E9}"/>
              </a:ext>
            </a:extLst>
          </p:cNvPr>
          <p:cNvGraphicFramePr>
            <a:graphicFrameLocks noGrp="1"/>
          </p:cNvGraphicFramePr>
          <p:nvPr>
            <p:extLst>
              <p:ext uri="{D42A27DB-BD31-4B8C-83A1-F6EECF244321}">
                <p14:modId xmlns:p14="http://schemas.microsoft.com/office/powerpoint/2010/main" val="1034675747"/>
              </p:ext>
            </p:extLst>
          </p:nvPr>
        </p:nvGraphicFramePr>
        <p:xfrm>
          <a:off x="216662" y="605224"/>
          <a:ext cx="5915024" cy="6180636"/>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1796902">
                  <a:extLst>
                    <a:ext uri="{9D8B030D-6E8A-4147-A177-3AD203B41FA5}">
                      <a16:colId xmlns:a16="http://schemas.microsoft.com/office/drawing/2014/main" val="1465611989"/>
                    </a:ext>
                  </a:extLst>
                </a:gridCol>
                <a:gridCol w="2397908">
                  <a:extLst>
                    <a:ext uri="{9D8B030D-6E8A-4147-A177-3AD203B41FA5}">
                      <a16:colId xmlns:a16="http://schemas.microsoft.com/office/drawing/2014/main" val="1636504604"/>
                    </a:ext>
                  </a:extLst>
                </a:gridCol>
                <a:gridCol w="533378">
                  <a:extLst>
                    <a:ext uri="{9D8B030D-6E8A-4147-A177-3AD203B41FA5}">
                      <a16:colId xmlns:a16="http://schemas.microsoft.com/office/drawing/2014/main" val="2197291847"/>
                    </a:ext>
                  </a:extLst>
                </a:gridCol>
              </a:tblGrid>
              <a:tr h="447399">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発行機関等</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512271">
                <a:tc>
                  <a:txBody>
                    <a:bodyPr/>
                    <a:lstStyle/>
                    <a:p>
                      <a:pPr algn="l" fontAlgn="ctr"/>
                      <a:r>
                        <a:rPr lang="ja-JP" altLang="en-US" sz="800" u="none" strike="noStrike" baseline="0" dirty="0">
                          <a:effectLst/>
                          <a:ea typeface="ＭＳ Ｐゴシック" panose="020B0600070205080204" pitchFamily="50" charset="-128"/>
                        </a:rPr>
                        <a:t>現在勤務中の場合</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所得・課税証明書の「給与収入」欄に金額が計上されている方</a:t>
                      </a: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CN" altLang="en-US" sz="800" u="none" strike="noStrike" baseline="0" dirty="0">
                          <a:effectLst/>
                          <a:ea typeface="ＭＳ Ｐゴシック" panose="020B0600070205080204" pitchFamily="50" charset="-128"/>
                        </a:rPr>
                        <a:t>令和６年</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a:t>
                      </a:r>
                      <a:r>
                        <a:rPr lang="zh-CN" altLang="en-US" sz="800" u="none" strike="noStrike" baseline="0" dirty="0">
                          <a:effectLst/>
                          <a:ea typeface="ＭＳ Ｐゴシック" panose="020B0600070205080204" pitchFamily="50" charset="-128"/>
                        </a:rPr>
                        <a:t>分源泉徴収票（写）</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年）１月２日以降、新規に就職した場合は、「給与等支給（見込）証明書」（原本）要（様式有）。</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・山口大学でのＴＡ、ＲＡもアルバイトに含みます。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・パートやアルバイト等、賞与が支給されない雇用形態の方は「直近３ヶ月分の給与明細通知書（写）」でも可。</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勤務先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998255204"/>
                  </a:ext>
                </a:extLst>
              </a:tr>
              <a:tr h="281749">
                <a:tc>
                  <a:txBody>
                    <a:bodyPr/>
                    <a:lstStyle/>
                    <a:p>
                      <a:pPr algn="l" fontAlgn="ctr"/>
                      <a:r>
                        <a:rPr lang="ja-JP" altLang="en-US" sz="800" u="none" strike="noStrike" baseline="0">
                          <a:effectLst/>
                          <a:ea typeface="ＭＳ Ｐゴシック" panose="020B0600070205080204" pitchFamily="50" charset="-128"/>
                        </a:rPr>
                        <a:t>失業給付金を受給している場合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雇用保険受給資格者証（表・裏）（写）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基本日額、残日数が記載されているものの写しを提出してください。</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ハローワーク</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373958">
                <a:tc>
                  <a:txBody>
                    <a:bodyPr/>
                    <a:lstStyle/>
                    <a:p>
                      <a:pPr algn="l" fontAlgn="ctr"/>
                      <a:r>
                        <a:rPr lang="ja-JP" altLang="en-US" sz="800" u="none" strike="noStrike" baseline="0" dirty="0">
                          <a:effectLst/>
                          <a:ea typeface="ＭＳ Ｐゴシック" panose="020B0600070205080204" pitchFamily="50" charset="-128"/>
                        </a:rPr>
                        <a:t>年金・恩給受給者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所得・課税証明書の「公的年金」欄に金額が計上されている方</a:t>
                      </a: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年）分の年金等の源泉徴収票（写）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企業年金、個人年金等も含みます。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286872">
                <a:tc>
                  <a:txBody>
                    <a:bodyPr/>
                    <a:lstStyle/>
                    <a:p>
                      <a:pPr algn="l" fontAlgn="ctr"/>
                      <a:r>
                        <a:rPr lang="ja-JP" altLang="en-US" sz="800" u="none" strike="noStrike" baseline="0">
                          <a:effectLst/>
                          <a:ea typeface="ＭＳ Ｐゴシック" panose="020B0600070205080204" pitchFamily="50" charset="-128"/>
                        </a:rPr>
                        <a:t>障がい年金受給者</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遺族年金受給者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・最新の「年金支払（振込）通知書（写）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・「年金改定通知書（写」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322731">
                <a:tc>
                  <a:txBody>
                    <a:bodyPr/>
                    <a:lstStyle/>
                    <a:p>
                      <a:pPr algn="l" fontAlgn="ctr"/>
                      <a:r>
                        <a:rPr lang="ja-JP" altLang="en-US" sz="800" u="none" strike="noStrike" baseline="0" dirty="0">
                          <a:effectLst/>
                          <a:ea typeface="ＭＳ Ｐゴシック" panose="020B0600070205080204" pitchFamily="50" charset="-128"/>
                        </a:rPr>
                        <a:t>児童手当受給者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a:effectLst/>
                          <a:ea typeface="ＭＳ Ｐゴシック" panose="020B0600070205080204" pitchFamily="50" charset="-128"/>
                        </a:rPr>
                        <a:t>高校３年生</a:t>
                      </a:r>
                      <a:r>
                        <a:rPr lang="ja-JP" altLang="en-US" sz="600" u="none" strike="noStrike" baseline="0" dirty="0">
                          <a:effectLst/>
                          <a:ea typeface="ＭＳ Ｐゴシック" panose="020B0600070205080204" pitchFamily="50" charset="-128"/>
                        </a:rPr>
                        <a:t>以下の児童がおられる世帯。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児童手当支給に関する金額の記載してある通知書（写）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322731">
                <a:tc>
                  <a:txBody>
                    <a:bodyPr/>
                    <a:lstStyle/>
                    <a:p>
                      <a:pPr algn="l" fontAlgn="ctr"/>
                      <a:r>
                        <a:rPr lang="ja-JP" altLang="en-US" sz="800" u="none" strike="noStrike" baseline="0" dirty="0">
                          <a:effectLst/>
                          <a:ea typeface="ＭＳ Ｐゴシック" panose="020B0600070205080204" pitchFamily="50" charset="-128"/>
                        </a:rPr>
                        <a:t>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主に母子家庭・父子家庭の方。</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・児童扶養手当証書（写）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・児童扶養手当額決定通知書（写）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348344">
                <a:tc>
                  <a:txBody>
                    <a:bodyPr/>
                    <a:lstStyle/>
                    <a:p>
                      <a:pPr algn="l" fontAlgn="ctr"/>
                      <a:r>
                        <a:rPr lang="ja-JP" altLang="en-US" sz="800" u="none" strike="noStrike" baseline="0" dirty="0">
                          <a:effectLst/>
                          <a:ea typeface="ＭＳ Ｐゴシック" panose="020B0600070205080204" pitchFamily="50" charset="-128"/>
                        </a:rPr>
                        <a:t>特別児童扶養手当受給者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精神又は身体に障がいを有する児童がおられる世帯。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・特別児童扶養手当証書（写）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・特別児童扶養手当額決定通知書（写）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・特別児童扶養手当額改定通知書（写）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348344">
                <a:tc>
                  <a:txBody>
                    <a:bodyPr/>
                    <a:lstStyle/>
                    <a:p>
                      <a:pPr algn="l" fontAlgn="ctr"/>
                      <a:r>
                        <a:rPr lang="zh-TW" altLang="en-US" sz="800" u="none" strike="noStrike" baseline="0">
                          <a:effectLst/>
                          <a:ea typeface="ＭＳ Ｐゴシック" panose="020B0600070205080204" pitchFamily="50" charset="-128"/>
                        </a:rPr>
                        <a:t>傷病手当受給者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傷病手当金支給決定通知書（写）</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実際に支給があった期間（支給開始の時から最新まで）を提出してください。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保険者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204908">
                <a:tc>
                  <a:txBody>
                    <a:bodyPr/>
                    <a:lstStyle/>
                    <a:p>
                      <a:pPr algn="l" fontAlgn="ctr"/>
                      <a:r>
                        <a:rPr lang="zh-TW" altLang="en-US" sz="800" u="none" strike="noStrike" baseline="0">
                          <a:effectLst/>
                          <a:ea typeface="ＭＳ Ｐゴシック" panose="020B0600070205080204" pitchFamily="50" charset="-128"/>
                        </a:rPr>
                        <a:t>生活保護受給者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最新の生活保護決定（変更）通知書（写）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月額等、金額が分かるものを提出してください。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496903">
                <a:tc>
                  <a:txBody>
                    <a:bodyPr/>
                    <a:lstStyle/>
                    <a:p>
                      <a:pPr algn="l" fontAlgn="ctr"/>
                      <a:r>
                        <a:rPr lang="ja-JP" altLang="en-US" sz="800" u="none" strike="noStrike" baseline="0">
                          <a:effectLst/>
                          <a:ea typeface="ＭＳ Ｐゴシック" panose="020B0600070205080204" pitchFamily="50" charset="-128"/>
                        </a:rPr>
                        <a:t>給与所得以外の収入</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（営業所得・農業所得・不動産所得・利子配当所得・雑所得）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確定申告をしている場合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年）分確定申告書の第一表、第二表、第三表（写）</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市民税・県民税の申告をしている場合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・令和７年（</a:t>
                      </a:r>
                      <a:r>
                        <a:rPr lang="en-US" altLang="ja-JP" sz="800" u="none" strike="noStrike" baseline="0" dirty="0">
                          <a:effectLst/>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年）度市民税・県民税申告書（裏表）（写）</a:t>
                      </a:r>
                      <a:br>
                        <a:rPr lang="ja-JP" altLang="en-US" sz="800" u="none" strike="noStrike" baseline="0" dirty="0">
                          <a:effectLst/>
                          <a:ea typeface="ＭＳ Ｐゴシック" panose="020B0600070205080204" pitchFamily="50" charset="-128"/>
                        </a:rPr>
                      </a:b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ja-JP" altLang="en-US" sz="800" u="none" strike="noStrike" baseline="0" dirty="0">
                          <a:effectLst/>
                          <a:ea typeface="ＭＳ Ｐゴシック" panose="020B0600070205080204" pitchFamily="50" charset="-128"/>
                        </a:rPr>
                        <a:t>・令和６（</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年）年１月以降に転業・開業した場合は、左記の書類に加えて、「直近３ヵ月分の収入金額と</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必要経費が分かる書類（様式任意）」を提出してください。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税務署</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204908">
                <a:tc rowSpan="2">
                  <a:txBody>
                    <a:bodyPr/>
                    <a:lstStyle/>
                    <a:p>
                      <a:pPr algn="l" fontAlgn="ctr"/>
                      <a:r>
                        <a:rPr lang="ja-JP" altLang="en-US" sz="800" u="none" strike="noStrike" baseline="0">
                          <a:effectLst/>
                          <a:ea typeface="ＭＳ Ｐゴシック" panose="020B0600070205080204" pitchFamily="50" charset="-128"/>
                        </a:rPr>
                        <a:t>仕事を退職した場合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2">
                  <a:txBody>
                    <a:bodyPr/>
                    <a:lstStyle/>
                    <a:p>
                      <a:pPr algn="l" fontAlgn="ctr"/>
                      <a:r>
                        <a:rPr lang="ja-JP" altLang="en-US" sz="800" u="none" strike="noStrike" baseline="0" dirty="0">
                          <a:effectLst/>
                          <a:ea typeface="ＭＳ Ｐゴシック" panose="020B0600070205080204" pitchFamily="50" charset="-128"/>
                        </a:rPr>
                        <a:t>「退職に関する証明書」（原本）（様式有）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3">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年）４月１日以降に左記の対象者がいる場合又は左記に関する臨時所得を受け取った場合に提出が必要です。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元勤務先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104417">
                <a:tc vMerge="1">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r>
                        <a:rPr lang="ja-JP" altLang="en-US" sz="800" u="none" strike="noStrike" baseline="0">
                          <a:effectLst/>
                          <a:ea typeface="ＭＳ Ｐゴシック" panose="020B0600070205080204" pitchFamily="50" charset="-128"/>
                        </a:rPr>
                        <a:t>・死亡診断書（写）等、死亡が確認できる書類（原本）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・退職に関する証明書（原本）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・生命保険金等の支給証明書（写）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・遺族年金の年金証書（写）、年金支払（振込）通知書（写）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又は年金改定通知書（写）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endParaRPr kumimoji="1" lang="ja-JP" altLang="en-US"/>
                    </a:p>
                  </a:txBody>
                  <a:tcPr/>
                </a:tc>
                <a:tc rowSpan="2">
                  <a:txBody>
                    <a:bodyPr/>
                    <a:lstStyle/>
                    <a:p>
                      <a:pPr algn="l" fontAlgn="ctr"/>
                      <a:r>
                        <a:rPr lang="zh-TW" altLang="en-US" sz="800" u="none" strike="noStrike" baseline="0" dirty="0">
                          <a:effectLst/>
                          <a:ea typeface="ＭＳ Ｐゴシック" panose="020B0600070205080204" pitchFamily="50" charset="-128"/>
                        </a:rPr>
                        <a:t>医療機関</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元勤務先</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保険会社等</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355037354"/>
                  </a:ext>
                </a:extLst>
              </a:tr>
              <a:tr h="754146">
                <a:tc>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・死亡診断書（写）等、死亡が確認できる書類</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・「退職に関する証明書」（原本）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・生命保険金等の支給証明書（写）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・遺族年金の年金証書（写）、年金支払（振込）通知書（写）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又は年金改定通知書（写）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Tree>
    <p:extLst>
      <p:ext uri="{BB962C8B-B14F-4D97-AF65-F5344CB8AC3E}">
        <p14:creationId xmlns:p14="http://schemas.microsoft.com/office/powerpoint/2010/main" val="9165758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1236</TotalTime>
  <Words>4451</Words>
  <Application>Microsoft Office PowerPoint</Application>
  <PresentationFormat>画面に合わせる (4:3)</PresentationFormat>
  <Paragraphs>423</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Meiryo UI</vt:lpstr>
      <vt:lpstr>ＭＳ Ｐゴシック</vt:lpstr>
      <vt:lpstr>游ゴシック</vt:lpstr>
      <vt:lpstr>Arial</vt:lpstr>
      <vt:lpstr>Calibri</vt:lpstr>
      <vt:lpstr>Calibri Light</vt:lpstr>
      <vt:lpstr>Century</vt:lpstr>
      <vt:lpstr>Office テーマ</vt:lpstr>
      <vt:lpstr>≪旧制度≫  令和７年度前期山口大学 入学料免除・徴収猶予申請及び授業料免除申請のしおり                              令和７年度４月入学大学院生用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以下のいずれかに該当する方は、提出してください。（詳細は、９ページ参照）  ✔令和6年（2024年）1月2日以降、新規に就職・転職した方のうち、正社員等、賞与が支給される雇用形態の方  ✔給与が現金手渡しのため、給与明細が無い方（主にアルバイト）  ✔令和6年分（2024年）源泉徴収票が無い方  ✔給料が大幅に減少した方、退職はしていないが勤務していないため給与明細が無い方  　　　　　　　　　　　　　　　　　　　　　　　　　　　　　　　　　　　　　　　　　　　</vt:lpstr>
      <vt:lpstr>PowerPoint プレゼンテーション</vt:lpstr>
      <vt:lpstr>  　　退職時に正社員だった場合は，臨時所得（退職金等）の有無に関係なく提出してください。 　　※パート・アルバイトの場合は不要です。  ✔令和７年（2025年）度入学者の場合 　　・令和６年（2024年）４月１日以降に退職した場合 　　・令和６年（2024年）４月１日以降に臨時所得（退職金等）を受け取った場合 </vt:lpstr>
      <vt:lpstr>PowerPoint プレゼンテーション</vt:lpstr>
      <vt:lpstr> 　 　申請者本人の兄弟姉妹が、大学（短期大学）、高等専門学校、専修学校（専門・高等課程）に 　在学している場合は、控除の対象となります。（詳細は、１０ページ参照）  ✔「貴学在学者」は、申請者の兄弟姉妹について記入してください。  ✔「山口大学在学者」は、申請者本人について記入してください。   </vt:lpstr>
      <vt:lpstr>PowerPoint プレゼンテーション</vt:lpstr>
      <vt:lpstr> 　　６ヵ月以上の長期療養者がいる場合は、控除の対象となります。ただし、控除の対象となるのは、 　　健康保険適用の医療費でかつ診断書に記載されている病名と関連のあるものに限ります。 　　（詳細は、１０ページ参照）  ✔領収書は月毎に整理し、貼付台帳に貼付してください。未整理・不鮮明のものは控除の対象と 　しません。  ✔健康保険適用かどうか不明なものは、控除の対象としません。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204</cp:revision>
  <cp:lastPrinted>2025-01-21T04:25:03Z</cp:lastPrinted>
  <dcterms:created xsi:type="dcterms:W3CDTF">2024-11-27T23:25:46Z</dcterms:created>
  <dcterms:modified xsi:type="dcterms:W3CDTF">2025-02-20T00:14:06Z</dcterms:modified>
</cp:coreProperties>
</file>