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4"/>
  </p:notesMasterIdLst>
  <p:sldIdLst>
    <p:sldId id="274" r:id="rId2"/>
    <p:sldId id="301" r:id="rId3"/>
    <p:sldId id="302" r:id="rId4"/>
    <p:sldId id="258" r:id="rId5"/>
    <p:sldId id="291" r:id="rId6"/>
    <p:sldId id="299" r:id="rId7"/>
    <p:sldId id="260" r:id="rId8"/>
    <p:sldId id="298" r:id="rId9"/>
    <p:sldId id="261" r:id="rId10"/>
    <p:sldId id="262" r:id="rId11"/>
    <p:sldId id="294" r:id="rId12"/>
    <p:sldId id="285" r:id="rId13"/>
    <p:sldId id="287" r:id="rId14"/>
    <p:sldId id="295" r:id="rId15"/>
    <p:sldId id="288" r:id="rId16"/>
    <p:sldId id="286" r:id="rId17"/>
    <p:sldId id="289" r:id="rId18"/>
    <p:sldId id="278" r:id="rId19"/>
    <p:sldId id="290" r:id="rId20"/>
    <p:sldId id="296" r:id="rId21"/>
    <p:sldId id="300" r:id="rId22"/>
    <p:sldId id="297" r:id="rId23"/>
  </p:sldIdLst>
  <p:sldSz cx="6858000" cy="9144000" type="screen4x3"/>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C083E6E3-FA7D-4D7B-A595-EF9225AFEA82}" styleName="淡色スタイル 1 - アクセント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5DA37D80-6434-44D0-A028-1B22A696006F}" styleName="淡色スタイル 3 - アクセント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21" autoAdjust="0"/>
    <p:restoredTop sz="94404" autoAdjust="0"/>
  </p:normalViewPr>
  <p:slideViewPr>
    <p:cSldViewPr snapToGrid="0">
      <p:cViewPr>
        <p:scale>
          <a:sx n="80" d="100"/>
          <a:sy n="80" d="100"/>
        </p:scale>
        <p:origin x="954" y="60"/>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8693"/>
          </a:xfrm>
          <a:prstGeom prst="rect">
            <a:avLst/>
          </a:prstGeom>
        </p:spPr>
        <p:txBody>
          <a:bodyPr vert="horz" lIns="91440" tIns="45720" rIns="91440" bIns="45720" rtlCol="0"/>
          <a:lstStyle>
            <a:lvl1pPr algn="r">
              <a:defRPr sz="1200"/>
            </a:lvl1pPr>
          </a:lstStyle>
          <a:p>
            <a:fld id="{5320FC27-E7F2-40D2-8D8E-122CE1863F34}" type="datetimeFigureOut">
              <a:rPr kumimoji="1" lang="ja-JP" altLang="en-US" smtClean="0"/>
              <a:t>2025/2/19</a:t>
            </a:fld>
            <a:endParaRPr kumimoji="1" lang="ja-JP" altLang="en-US"/>
          </a:p>
        </p:txBody>
      </p:sp>
      <p:sp>
        <p:nvSpPr>
          <p:cNvPr id="4" name="スライド イメージ プレースホルダー 3"/>
          <p:cNvSpPr>
            <a:spLocks noGrp="1" noRot="1" noChangeAspect="1"/>
          </p:cNvSpPr>
          <p:nvPr>
            <p:ph type="sldImg" idx="2"/>
          </p:nvPr>
        </p:nvSpPr>
        <p:spPr>
          <a:xfrm>
            <a:off x="2146300" y="1243013"/>
            <a:ext cx="2514600"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vl1pPr>
          </a:lstStyle>
          <a:p>
            <a:fld id="{8EE307E8-12AC-42A6-A5BC-9C18B6D63300}" type="slidenum">
              <a:rPr kumimoji="1" lang="ja-JP" altLang="en-US" smtClean="0"/>
              <a:t>‹#›</a:t>
            </a:fld>
            <a:endParaRPr kumimoji="1" lang="ja-JP" altLang="en-US"/>
          </a:p>
        </p:txBody>
      </p:sp>
    </p:spTree>
    <p:extLst>
      <p:ext uri="{BB962C8B-B14F-4D97-AF65-F5344CB8AC3E}">
        <p14:creationId xmlns:p14="http://schemas.microsoft.com/office/powerpoint/2010/main" val="110198547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ja-JP" altLang="en-US"/>
              <a:t>マスター タイトルの書式設定</a:t>
            </a:r>
            <a:endParaRPr lang="en-US" dirty="0"/>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E439965-C661-4955-9947-1875E1114978}" type="datetime1">
              <a:rPr kumimoji="1" lang="ja-JP" altLang="en-US" smtClean="0"/>
              <a:t>2025/2/19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65D48DA-D47E-4019-8538-7D727723164C}" type="slidenum">
              <a:rPr kumimoji="1" lang="ja-JP" altLang="en-US" smtClean="0"/>
              <a:t>‹#›</a:t>
            </a:fld>
            <a:endParaRPr kumimoji="1" lang="ja-JP" altLang="en-US"/>
          </a:p>
        </p:txBody>
      </p:sp>
    </p:spTree>
    <p:extLst>
      <p:ext uri="{BB962C8B-B14F-4D97-AF65-F5344CB8AC3E}">
        <p14:creationId xmlns:p14="http://schemas.microsoft.com/office/powerpoint/2010/main" val="17964179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AB6AA078-4ADD-4303-86A8-0BEFCDD6C891}" type="datetime1">
              <a:rPr kumimoji="1" lang="ja-JP" altLang="en-US" smtClean="0"/>
              <a:t>2025/2/19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65D48DA-D47E-4019-8538-7D727723164C}" type="slidenum">
              <a:rPr kumimoji="1" lang="ja-JP" altLang="en-US" smtClean="0"/>
              <a:t>‹#›</a:t>
            </a:fld>
            <a:endParaRPr kumimoji="1" lang="ja-JP" altLang="en-US"/>
          </a:p>
        </p:txBody>
      </p:sp>
    </p:spTree>
    <p:extLst>
      <p:ext uri="{BB962C8B-B14F-4D97-AF65-F5344CB8AC3E}">
        <p14:creationId xmlns:p14="http://schemas.microsoft.com/office/powerpoint/2010/main" val="33600224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5FF50E4A-4E2A-416E-A988-3E97A62D32C6}" type="datetime1">
              <a:rPr kumimoji="1" lang="ja-JP" altLang="en-US" smtClean="0"/>
              <a:t>2025/2/19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65D48DA-D47E-4019-8538-7D727723164C}" type="slidenum">
              <a:rPr kumimoji="1" lang="ja-JP" altLang="en-US" smtClean="0"/>
              <a:t>‹#›</a:t>
            </a:fld>
            <a:endParaRPr kumimoji="1" lang="ja-JP" altLang="en-US"/>
          </a:p>
        </p:txBody>
      </p:sp>
    </p:spTree>
    <p:extLst>
      <p:ext uri="{BB962C8B-B14F-4D97-AF65-F5344CB8AC3E}">
        <p14:creationId xmlns:p14="http://schemas.microsoft.com/office/powerpoint/2010/main" val="1493378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596F9BA-57B3-4435-9FDA-F31BC98E7A93}" type="datetime1">
              <a:rPr kumimoji="1" lang="ja-JP" altLang="en-US" smtClean="0"/>
              <a:t>2025/2/19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65D48DA-D47E-4019-8538-7D727723164C}" type="slidenum">
              <a:rPr kumimoji="1" lang="ja-JP" altLang="en-US" smtClean="0"/>
              <a:t>‹#›</a:t>
            </a:fld>
            <a:endParaRPr kumimoji="1" lang="ja-JP" altLang="en-US"/>
          </a:p>
        </p:txBody>
      </p:sp>
    </p:spTree>
    <p:extLst>
      <p:ext uri="{BB962C8B-B14F-4D97-AF65-F5344CB8AC3E}">
        <p14:creationId xmlns:p14="http://schemas.microsoft.com/office/powerpoint/2010/main" val="23474357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7F051BEA-7792-472B-8F3A-FE833EA9B102}" type="datetime1">
              <a:rPr kumimoji="1" lang="ja-JP" altLang="en-US" smtClean="0"/>
              <a:t>2025/2/19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65D48DA-D47E-4019-8538-7D727723164C}" type="slidenum">
              <a:rPr kumimoji="1" lang="ja-JP" altLang="en-US" smtClean="0"/>
              <a:t>‹#›</a:t>
            </a:fld>
            <a:endParaRPr kumimoji="1" lang="ja-JP" altLang="en-US"/>
          </a:p>
        </p:txBody>
      </p:sp>
    </p:spTree>
    <p:extLst>
      <p:ext uri="{BB962C8B-B14F-4D97-AF65-F5344CB8AC3E}">
        <p14:creationId xmlns:p14="http://schemas.microsoft.com/office/powerpoint/2010/main" val="34593962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471488" y="2434167"/>
            <a:ext cx="2914650" cy="580178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471863" y="2434167"/>
            <a:ext cx="2914650" cy="580178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0A067E6F-1B55-41F3-A07D-45470B9A1B1F}" type="datetime1">
              <a:rPr kumimoji="1" lang="ja-JP" altLang="en-US" smtClean="0"/>
              <a:t>2025/2/19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65D48DA-D47E-4019-8538-7D727723164C}" type="slidenum">
              <a:rPr kumimoji="1" lang="ja-JP" altLang="en-US" smtClean="0"/>
              <a:t>‹#›</a:t>
            </a:fld>
            <a:endParaRPr kumimoji="1" lang="ja-JP" altLang="en-US"/>
          </a:p>
        </p:txBody>
      </p:sp>
    </p:spTree>
    <p:extLst>
      <p:ext uri="{BB962C8B-B14F-4D97-AF65-F5344CB8AC3E}">
        <p14:creationId xmlns:p14="http://schemas.microsoft.com/office/powerpoint/2010/main" val="23019730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472381" y="3340100"/>
            <a:ext cx="2901255" cy="491278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3471863" y="3340100"/>
            <a:ext cx="2915543" cy="491278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079B068E-130B-47E1-8D6C-7ED5A51775B3}" type="datetime1">
              <a:rPr kumimoji="1" lang="ja-JP" altLang="en-US" smtClean="0"/>
              <a:t>2025/2/19</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F65D48DA-D47E-4019-8538-7D727723164C}" type="slidenum">
              <a:rPr kumimoji="1" lang="ja-JP" altLang="en-US" smtClean="0"/>
              <a:t>‹#›</a:t>
            </a:fld>
            <a:endParaRPr kumimoji="1" lang="ja-JP" altLang="en-US"/>
          </a:p>
        </p:txBody>
      </p:sp>
    </p:spTree>
    <p:extLst>
      <p:ext uri="{BB962C8B-B14F-4D97-AF65-F5344CB8AC3E}">
        <p14:creationId xmlns:p14="http://schemas.microsoft.com/office/powerpoint/2010/main" val="26842605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D132EC51-8274-4EDF-B648-43462BA99E19}" type="datetime1">
              <a:rPr kumimoji="1" lang="ja-JP" altLang="en-US" smtClean="0"/>
              <a:t>2025/2/19</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F65D48DA-D47E-4019-8538-7D727723164C}" type="slidenum">
              <a:rPr kumimoji="1" lang="ja-JP" altLang="en-US" smtClean="0"/>
              <a:t>‹#›</a:t>
            </a:fld>
            <a:endParaRPr kumimoji="1" lang="ja-JP" altLang="en-US"/>
          </a:p>
        </p:txBody>
      </p:sp>
    </p:spTree>
    <p:extLst>
      <p:ext uri="{BB962C8B-B14F-4D97-AF65-F5344CB8AC3E}">
        <p14:creationId xmlns:p14="http://schemas.microsoft.com/office/powerpoint/2010/main" val="6874635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53BA1D-2FC5-4D47-B5E9-7DC9E43F255A}" type="datetime1">
              <a:rPr kumimoji="1" lang="ja-JP" altLang="en-US" smtClean="0"/>
              <a:t>2025/2/19</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F65D48DA-D47E-4019-8538-7D727723164C}" type="slidenum">
              <a:rPr kumimoji="1" lang="ja-JP" altLang="en-US" smtClean="0"/>
              <a:t>‹#›</a:t>
            </a:fld>
            <a:endParaRPr kumimoji="1" lang="ja-JP" altLang="en-US"/>
          </a:p>
        </p:txBody>
      </p:sp>
    </p:spTree>
    <p:extLst>
      <p:ext uri="{BB962C8B-B14F-4D97-AF65-F5344CB8AC3E}">
        <p14:creationId xmlns:p14="http://schemas.microsoft.com/office/powerpoint/2010/main" val="16094563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ja-JP" altLang="en-US"/>
              <a:t>マスター タイトルの書式設定</a:t>
            </a:r>
            <a:endParaRPr lang="en-US" dirty="0"/>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EBBCEC0-A733-45C8-8716-AD717C889DEA}" type="datetime1">
              <a:rPr kumimoji="1" lang="ja-JP" altLang="en-US" smtClean="0"/>
              <a:t>2025/2/19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65D48DA-D47E-4019-8538-7D727723164C}" type="slidenum">
              <a:rPr kumimoji="1" lang="ja-JP" altLang="en-US" smtClean="0"/>
              <a:t>‹#›</a:t>
            </a:fld>
            <a:endParaRPr kumimoji="1" lang="ja-JP" altLang="en-US"/>
          </a:p>
        </p:txBody>
      </p:sp>
    </p:spTree>
    <p:extLst>
      <p:ext uri="{BB962C8B-B14F-4D97-AF65-F5344CB8AC3E}">
        <p14:creationId xmlns:p14="http://schemas.microsoft.com/office/powerpoint/2010/main" val="24991719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538727B2-2462-4368-B382-7B4CF9154F4E}" type="datetime1">
              <a:rPr kumimoji="1" lang="ja-JP" altLang="en-US" smtClean="0"/>
              <a:t>2025/2/19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65D48DA-D47E-4019-8538-7D727723164C}" type="slidenum">
              <a:rPr kumimoji="1" lang="ja-JP" altLang="en-US" smtClean="0"/>
              <a:t>‹#›</a:t>
            </a:fld>
            <a:endParaRPr kumimoji="1" lang="ja-JP" altLang="en-US"/>
          </a:p>
        </p:txBody>
      </p:sp>
    </p:spTree>
    <p:extLst>
      <p:ext uri="{BB962C8B-B14F-4D97-AF65-F5344CB8AC3E}">
        <p14:creationId xmlns:p14="http://schemas.microsoft.com/office/powerpoint/2010/main" val="14567403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75000"/>
                  </a:schemeClr>
                </a:solidFill>
              </a:defRPr>
            </a:lvl1pPr>
          </a:lstStyle>
          <a:p>
            <a:fld id="{1955178F-8B90-493D-8B58-097CB2DE643C}" type="datetime1">
              <a:rPr kumimoji="1" lang="ja-JP" altLang="en-US" smtClean="0"/>
              <a:t>2025/2/19</a:t>
            </a:fld>
            <a:endParaRPr kumimoji="1" lang="ja-JP" altLang="en-US"/>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75000"/>
                  </a:schemeClr>
                </a:solidFill>
              </a:defRPr>
            </a:lvl1pPr>
          </a:lstStyle>
          <a:p>
            <a:fld id="{F65D48DA-D47E-4019-8538-7D727723164C}" type="slidenum">
              <a:rPr kumimoji="1" lang="ja-JP" altLang="en-US" smtClean="0"/>
              <a:t>‹#›</a:t>
            </a:fld>
            <a:endParaRPr kumimoji="1" lang="ja-JP" altLang="en-US"/>
          </a:p>
        </p:txBody>
      </p:sp>
    </p:spTree>
    <p:extLst>
      <p:ext uri="{BB962C8B-B14F-4D97-AF65-F5344CB8AC3E}">
        <p14:creationId xmlns:p14="http://schemas.microsoft.com/office/powerpoint/2010/main" val="31215531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sv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5.sv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5.svg"/><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5.svg"/><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s://exemption.jimu.yamaguchi-u.ac.jp/exemption-request-system-for-student/login.jsf"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07A0C4F-9F78-4DF2-ACA5-A25FA73375D6}"/>
              </a:ext>
            </a:extLst>
          </p:cNvPr>
          <p:cNvSpPr>
            <a:spLocks noGrp="1"/>
          </p:cNvSpPr>
          <p:nvPr>
            <p:ph type="title"/>
          </p:nvPr>
        </p:nvSpPr>
        <p:spPr/>
        <p:txBody>
          <a:bodyPr>
            <a:normAutofit fontScale="90000"/>
          </a:bodyPr>
          <a:lstStyle/>
          <a:p>
            <a:r>
              <a:rPr lang="ja-JP" altLang="en-US" sz="2000" kern="100" dirty="0">
                <a:solidFill>
                  <a:srgbClr val="000000"/>
                </a:solidFill>
                <a:effectLst/>
                <a:highlight>
                  <a:srgbClr val="FFFF00"/>
                </a:highlight>
                <a:latin typeface="ＭＳ Ｐゴシック" panose="020B0600070205080204" pitchFamily="50" charset="-128"/>
                <a:ea typeface="ＭＳ Ｐゴシック" panose="020B0600070205080204" pitchFamily="50" charset="-128"/>
                <a:cs typeface="Times New Roman" panose="02020603050405020304" pitchFamily="18" charset="0"/>
              </a:rPr>
              <a:t>≪旧制度≫</a:t>
            </a:r>
            <a:br>
              <a:rPr lang="en-US" altLang="ja-JP" sz="2000" kern="100" dirty="0">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br>
            <a:br>
              <a:rPr lang="en-US" altLang="ja-JP" sz="2000" kern="100" dirty="0">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br>
            <a:r>
              <a:rPr lang="en-US" altLang="ja-JP" sz="2000" b="1" kern="100" dirty="0">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Application for Yamaguchi University Entrance Fee Waiver and Deferment of Collection and Tuition Fee Waiver for the first semester of the 2025 academic year</a:t>
            </a:r>
            <a:br>
              <a:rPr lang="ja-JP" altLang="ja-JP" sz="2000" b="1" kern="100" dirty="0">
                <a:effectLst/>
                <a:latin typeface="Century" panose="02040604050505020304" pitchFamily="18" charset="0"/>
                <a:ea typeface="ＭＳ 明朝" panose="02020609040205080304" pitchFamily="17" charset="-128"/>
                <a:cs typeface="Times New Roman" panose="02020603050405020304" pitchFamily="18" charset="0"/>
              </a:rPr>
            </a:br>
            <a:br>
              <a:rPr lang="en-US" altLang="ja-JP" sz="2000" b="1" kern="100" dirty="0">
                <a:effectLst/>
                <a:latin typeface="Century" panose="02040604050505020304" pitchFamily="18" charset="0"/>
                <a:ea typeface="ＭＳ 明朝" panose="02020609040205080304" pitchFamily="17" charset="-128"/>
                <a:cs typeface="Times New Roman" panose="02020603050405020304" pitchFamily="18" charset="0"/>
              </a:rPr>
            </a:br>
            <a:r>
              <a:rPr lang="ja-JP" altLang="en-US" sz="2000" b="1" kern="100" dirty="0">
                <a:effectLst/>
                <a:latin typeface="Century" panose="02040604050505020304" pitchFamily="18" charset="0"/>
                <a:ea typeface="ＭＳ 明朝" panose="02020609040205080304" pitchFamily="17" charset="-128"/>
                <a:cs typeface="Times New Roman" panose="02020603050405020304" pitchFamily="18" charset="0"/>
              </a:rPr>
              <a:t>　　　　　　　　　（</a:t>
            </a:r>
            <a:r>
              <a:rPr lang="en-US" altLang="ja-JP" sz="1400" kern="100" dirty="0">
                <a:solidFill>
                  <a:srgbClr val="000000"/>
                </a:solidFill>
                <a:effectLst/>
                <a:latin typeface="Century" panose="02040604050505020304" pitchFamily="18" charset="0"/>
                <a:ea typeface="ＭＳ 明朝" panose="02020609040205080304" pitchFamily="17" charset="-128"/>
                <a:cs typeface="Times New Roman" panose="02020603050405020304" pitchFamily="18" charset="0"/>
              </a:rPr>
              <a:t>graduate students entering April 1 2025</a:t>
            </a:r>
            <a:r>
              <a:rPr lang="ja-JP" altLang="en-US" sz="1400" kern="100" dirty="0">
                <a:solidFill>
                  <a:srgbClr val="000000"/>
                </a:solidFill>
                <a:effectLst/>
                <a:latin typeface="Century" panose="02040604050505020304" pitchFamily="18" charset="0"/>
                <a:ea typeface="ＭＳ 明朝" panose="02020609040205080304" pitchFamily="17" charset="-128"/>
                <a:cs typeface="Times New Roman" panose="02020603050405020304" pitchFamily="18" charset="0"/>
              </a:rPr>
              <a:t>）</a:t>
            </a:r>
            <a:br>
              <a:rPr lang="ja-JP" altLang="ja-JP" sz="3600" kern="100" dirty="0">
                <a:effectLst/>
                <a:latin typeface="Century" panose="02040604050505020304" pitchFamily="18" charset="0"/>
                <a:ea typeface="ＭＳ 明朝" panose="02020609040205080304" pitchFamily="17" charset="-128"/>
                <a:cs typeface="Times New Roman" panose="02020603050405020304" pitchFamily="18" charset="0"/>
              </a:rPr>
            </a:br>
            <a:endParaRPr kumimoji="1" lang="ja-JP" altLang="en-US" dirty="0"/>
          </a:p>
        </p:txBody>
      </p:sp>
      <p:sp>
        <p:nvSpPr>
          <p:cNvPr id="3" name="コンテンツ プレースホルダー 2">
            <a:extLst>
              <a:ext uri="{FF2B5EF4-FFF2-40B4-BE49-F238E27FC236}">
                <a16:creationId xmlns:a16="http://schemas.microsoft.com/office/drawing/2014/main" id="{855F5B01-7221-4F04-BCC9-155E83B7FE34}"/>
              </a:ext>
            </a:extLst>
          </p:cNvPr>
          <p:cNvSpPr>
            <a:spLocks noGrp="1"/>
          </p:cNvSpPr>
          <p:nvPr>
            <p:ph idx="1"/>
          </p:nvPr>
        </p:nvSpPr>
        <p:spPr/>
        <p:txBody>
          <a:bodyPr>
            <a:normAutofit/>
          </a:bodyPr>
          <a:lstStyle/>
          <a:p>
            <a:pPr marL="5378450" indent="-5378450" defTabSz="684213">
              <a:buNone/>
            </a:pPr>
            <a:endParaRPr kumimoji="1" lang="en-US" altLang="ja-JP" sz="1100" dirty="0">
              <a:latin typeface="ＭＳ Ｐゴシック" panose="020B0600070205080204" pitchFamily="50" charset="-128"/>
              <a:ea typeface="ＭＳ Ｐゴシック" panose="020B0600070205080204" pitchFamily="50" charset="-128"/>
            </a:endParaRPr>
          </a:p>
          <a:p>
            <a:pPr marL="5378450" indent="-5378450" defTabSz="684213">
              <a:buNone/>
            </a:pPr>
            <a:r>
              <a:rPr kumimoji="1" lang="en-US" altLang="ja-JP" sz="1100" dirty="0">
                <a:latin typeface="ＭＳ Ｐゴシック" panose="020B0600070205080204" pitchFamily="50" charset="-128"/>
                <a:ea typeface="ＭＳ Ｐゴシック" panose="020B0600070205080204" pitchFamily="50" charset="-128"/>
              </a:rPr>
              <a:t>Admission Fee Waiver and Deferment System</a:t>
            </a:r>
            <a:r>
              <a:rPr kumimoji="1" lang="en-US" altLang="ja-JP" sz="1100" u="dotted" baseline="40000" dirty="0">
                <a:latin typeface="ＭＳ Ｐゴシック" panose="020B0600070205080204" pitchFamily="50" charset="-128"/>
                <a:ea typeface="ＭＳ Ｐゴシック" panose="020B0600070205080204" pitchFamily="50" charset="-128"/>
              </a:rPr>
              <a:t>	</a:t>
            </a:r>
            <a:r>
              <a:rPr kumimoji="1" lang="en-US" altLang="ja-JP" sz="1100" dirty="0">
                <a:latin typeface="ＭＳ Ｐゴシック" panose="020B0600070205080204" pitchFamily="50" charset="-128"/>
                <a:ea typeface="ＭＳ Ｐゴシック" panose="020B0600070205080204" pitchFamily="50" charset="-128"/>
              </a:rPr>
              <a:t>2</a:t>
            </a:r>
          </a:p>
          <a:p>
            <a:pPr marL="5378450" indent="-5378450" defTabSz="684213">
              <a:buNone/>
            </a:pPr>
            <a:r>
              <a:rPr lang="en-US" altLang="ja-JP" sz="1100" dirty="0">
                <a:latin typeface="ＭＳ Ｐゴシック" panose="020B0600070205080204" pitchFamily="50" charset="-128"/>
                <a:ea typeface="ＭＳ Ｐゴシック" panose="020B0600070205080204" pitchFamily="50" charset="-128"/>
              </a:rPr>
              <a:t>Tuition fee exemption </a:t>
            </a:r>
            <a:r>
              <a:rPr lang="en-US" altLang="ja-JP" sz="1100" u="dottedHeavy" baseline="40000" dirty="0">
                <a:latin typeface="ＭＳ Ｐゴシック" panose="020B0600070205080204" pitchFamily="50" charset="-128"/>
                <a:ea typeface="ＭＳ Ｐゴシック" panose="020B0600070205080204" pitchFamily="50" charset="-128"/>
              </a:rPr>
              <a:t>	</a:t>
            </a:r>
            <a:r>
              <a:rPr lang="en-US" altLang="ja-JP" sz="1100" dirty="0">
                <a:latin typeface="ＭＳ Ｐゴシック" panose="020B0600070205080204" pitchFamily="50" charset="-128"/>
                <a:ea typeface="ＭＳ Ｐゴシック" panose="020B0600070205080204" pitchFamily="50" charset="-128"/>
              </a:rPr>
              <a:t>4</a:t>
            </a:r>
          </a:p>
          <a:p>
            <a:pPr marL="5378450" indent="-5378450" defTabSz="684213">
              <a:buNone/>
            </a:pPr>
            <a:r>
              <a:rPr lang="en-US" altLang="ja-JP" sz="1100" dirty="0">
                <a:latin typeface="ＭＳ Ｐゴシック" panose="020B0600070205080204" pitchFamily="50" charset="-128"/>
                <a:ea typeface="ＭＳ Ｐゴシック" panose="020B0600070205080204" pitchFamily="50" charset="-128"/>
              </a:rPr>
              <a:t>Schedule for FY2025</a:t>
            </a:r>
            <a:r>
              <a:rPr lang="en-US" altLang="ja-JP" sz="1100" u="dottedHeavy" baseline="40000" dirty="0">
                <a:latin typeface="ＭＳ Ｐゴシック" panose="020B0600070205080204" pitchFamily="50" charset="-128"/>
                <a:ea typeface="ＭＳ Ｐゴシック" panose="020B0600070205080204" pitchFamily="50" charset="-128"/>
              </a:rPr>
              <a:t>	</a:t>
            </a:r>
            <a:r>
              <a:rPr lang="en-US" altLang="ja-JP" sz="1100" dirty="0">
                <a:latin typeface="ＭＳ Ｐゴシック" panose="020B0600070205080204" pitchFamily="50" charset="-128"/>
                <a:ea typeface="ＭＳ Ｐゴシック" panose="020B0600070205080204" pitchFamily="50" charset="-128"/>
              </a:rPr>
              <a:t>6</a:t>
            </a:r>
          </a:p>
          <a:p>
            <a:pPr marL="5378450" indent="-5378450" defTabSz="684213">
              <a:buNone/>
            </a:pPr>
            <a:r>
              <a:rPr kumimoji="1" lang="en-US" altLang="ja-JP" sz="1100" dirty="0">
                <a:latin typeface="ＭＳ Ｐゴシック" panose="020B0600070205080204" pitchFamily="50" charset="-128"/>
                <a:ea typeface="ＭＳ Ｐゴシック" panose="020B0600070205080204" pitchFamily="50" charset="-128"/>
              </a:rPr>
              <a:t>Submission of documents</a:t>
            </a:r>
          </a:p>
          <a:p>
            <a:pPr marL="5378450" indent="-5378450">
              <a:buNone/>
            </a:pPr>
            <a:r>
              <a:rPr kumimoji="1" lang="ja-JP" altLang="en-US" sz="1100" dirty="0">
                <a:latin typeface="ＭＳ Ｐゴシック" panose="020B0600070205080204" pitchFamily="50" charset="-128"/>
                <a:ea typeface="ＭＳ Ｐゴシック" panose="020B0600070205080204" pitchFamily="50" charset="-128"/>
              </a:rPr>
              <a:t>（１）</a:t>
            </a:r>
            <a:r>
              <a:rPr lang="en-US" altLang="ja-JP" sz="1100" dirty="0">
                <a:latin typeface="ＭＳ Ｐゴシック" panose="020B0600070205080204" pitchFamily="50" charset="-128"/>
                <a:ea typeface="ＭＳ Ｐゴシック" panose="020B0600070205080204" pitchFamily="50" charset="-128"/>
              </a:rPr>
              <a:t>Propose a mandatory category</a:t>
            </a:r>
            <a:r>
              <a:rPr kumimoji="1" lang="en-US" altLang="ja-JP" sz="1100" u="dotted" baseline="40000" dirty="0">
                <a:latin typeface="ＭＳ Ｐゴシック" panose="020B0600070205080204" pitchFamily="50" charset="-128"/>
                <a:ea typeface="ＭＳ Ｐゴシック" panose="020B0600070205080204" pitchFamily="50" charset="-128"/>
              </a:rPr>
              <a:t>	</a:t>
            </a:r>
            <a:r>
              <a:rPr kumimoji="1" lang="en-US" altLang="ja-JP" sz="1100" dirty="0">
                <a:latin typeface="ＭＳ Ｐゴシック" panose="020B0600070205080204" pitchFamily="50" charset="-128"/>
                <a:ea typeface="ＭＳ Ｐゴシック" panose="020B0600070205080204" pitchFamily="50" charset="-128"/>
              </a:rPr>
              <a:t>8 </a:t>
            </a:r>
          </a:p>
          <a:p>
            <a:pPr marL="5378450" indent="-5378450">
              <a:buNone/>
            </a:pPr>
            <a:r>
              <a:rPr lang="ja-JP" altLang="en-US" sz="1100" dirty="0">
                <a:latin typeface="ＭＳ Ｐゴシック" panose="020B0600070205080204" pitchFamily="50" charset="-128"/>
                <a:ea typeface="ＭＳ Ｐゴシック" panose="020B0600070205080204" pitchFamily="50" charset="-128"/>
              </a:rPr>
              <a:t>（２）</a:t>
            </a:r>
            <a:r>
              <a:rPr lang="en-US" altLang="ja-JP" sz="1100" dirty="0">
                <a:latin typeface="ＭＳ Ｐゴシック" panose="020B0600070205080204" pitchFamily="50" charset="-128"/>
                <a:ea typeface="ＭＳ Ｐゴシック" panose="020B0600070205080204" pitchFamily="50" charset="-128"/>
              </a:rPr>
              <a:t>Documents related to income</a:t>
            </a:r>
            <a:r>
              <a:rPr kumimoji="1" lang="en-US" altLang="ja-JP" sz="1100" u="dotted" baseline="40000" dirty="0">
                <a:latin typeface="ＭＳ Ｐゴシック" panose="020B0600070205080204" pitchFamily="50" charset="-128"/>
                <a:ea typeface="ＭＳ Ｐゴシック" panose="020B0600070205080204" pitchFamily="50" charset="-128"/>
              </a:rPr>
              <a:t>	</a:t>
            </a:r>
            <a:r>
              <a:rPr lang="en-US" altLang="ja-JP" sz="1100" dirty="0">
                <a:latin typeface="ＭＳ Ｐゴシック" panose="020B0600070205080204" pitchFamily="50" charset="-128"/>
                <a:ea typeface="ＭＳ Ｐゴシック" panose="020B0600070205080204" pitchFamily="50" charset="-128"/>
              </a:rPr>
              <a:t>9</a:t>
            </a:r>
          </a:p>
          <a:p>
            <a:pPr marL="5378450" indent="-5378450">
              <a:buNone/>
            </a:pPr>
            <a:r>
              <a:rPr kumimoji="1" lang="ja-JP" altLang="en-US" sz="1100" dirty="0">
                <a:latin typeface="ＭＳ Ｐゴシック" panose="020B0600070205080204" pitchFamily="50" charset="-128"/>
                <a:ea typeface="ＭＳ Ｐゴシック" panose="020B0600070205080204" pitchFamily="50" charset="-128"/>
              </a:rPr>
              <a:t>（３）</a:t>
            </a:r>
            <a:r>
              <a:rPr kumimoji="1" lang="en-US" altLang="ja-JP" sz="1100" dirty="0">
                <a:latin typeface="ＭＳ Ｐゴシック" panose="020B0600070205080204" pitchFamily="50" charset="-128"/>
                <a:ea typeface="ＭＳ Ｐゴシック" panose="020B0600070205080204" pitchFamily="50" charset="-128"/>
              </a:rPr>
              <a:t>Documents related to deductions</a:t>
            </a:r>
            <a:r>
              <a:rPr kumimoji="1" lang="en-US" altLang="ja-JP" sz="1100" u="dotted" baseline="40000" dirty="0">
                <a:latin typeface="ＭＳ Ｐゴシック" panose="020B0600070205080204" pitchFamily="50" charset="-128"/>
                <a:ea typeface="ＭＳ Ｐゴシック" panose="020B0600070205080204" pitchFamily="50" charset="-128"/>
              </a:rPr>
              <a:t>	</a:t>
            </a:r>
            <a:r>
              <a:rPr lang="en-US" altLang="ja-JP" sz="1100" dirty="0">
                <a:latin typeface="ＭＳ Ｐゴシック" panose="020B0600070205080204" pitchFamily="50" charset="-128"/>
                <a:ea typeface="ＭＳ Ｐゴシック" panose="020B0600070205080204" pitchFamily="50" charset="-128"/>
              </a:rPr>
              <a:t>10</a:t>
            </a:r>
          </a:p>
          <a:p>
            <a:pPr marL="5378450" indent="-5378450">
              <a:buNone/>
            </a:pPr>
            <a:r>
              <a:rPr lang="ja-JP" altLang="en-US" sz="1100" dirty="0">
                <a:latin typeface="ＭＳ Ｐゴシック" panose="020B0600070205080204" pitchFamily="50" charset="-128"/>
                <a:ea typeface="ＭＳ Ｐゴシック" panose="020B0600070205080204" pitchFamily="50" charset="-128"/>
              </a:rPr>
              <a:t>（４）</a:t>
            </a:r>
            <a:r>
              <a:rPr lang="en-US" altLang="ja-JP" sz="1100" dirty="0">
                <a:latin typeface="ＭＳ Ｐゴシック" panose="020B0600070205080204" pitchFamily="50" charset="-128"/>
                <a:ea typeface="ＭＳ Ｐゴシック" panose="020B0600070205080204" pitchFamily="50" charset="-128"/>
              </a:rPr>
              <a:t>Other documents</a:t>
            </a:r>
            <a:r>
              <a:rPr kumimoji="1" lang="en-US" altLang="ja-JP" sz="1100" u="dotted" baseline="40000" dirty="0">
                <a:latin typeface="ＭＳ Ｐゴシック" panose="020B0600070205080204" pitchFamily="50" charset="-128"/>
                <a:ea typeface="ＭＳ Ｐゴシック" panose="020B0600070205080204" pitchFamily="50" charset="-128"/>
              </a:rPr>
              <a:t>	</a:t>
            </a:r>
            <a:r>
              <a:rPr lang="en-US" altLang="ja-JP" sz="1100" dirty="0">
                <a:latin typeface="ＭＳ Ｐゴシック" panose="020B0600070205080204" pitchFamily="50" charset="-128"/>
                <a:ea typeface="ＭＳ Ｐゴシック" panose="020B0600070205080204" pitchFamily="50" charset="-128"/>
              </a:rPr>
              <a:t>10</a:t>
            </a:r>
            <a:endParaRPr kumimoji="1" lang="en-US" altLang="ja-JP" sz="1100" dirty="0">
              <a:latin typeface="ＭＳ Ｐゴシック" panose="020B0600070205080204" pitchFamily="50" charset="-128"/>
              <a:ea typeface="ＭＳ Ｐゴシック" panose="020B0600070205080204" pitchFamily="50" charset="-128"/>
            </a:endParaRPr>
          </a:p>
          <a:p>
            <a:pPr marL="5378450" indent="-5378450">
              <a:buNone/>
            </a:pPr>
            <a:endParaRPr lang="en-US" altLang="ja-JP" sz="1100" dirty="0">
              <a:latin typeface="ＭＳ Ｐゴシック" panose="020B0600070205080204" pitchFamily="50" charset="-128"/>
              <a:ea typeface="ＭＳ Ｐゴシック" panose="020B0600070205080204" pitchFamily="50" charset="-128"/>
            </a:endParaRPr>
          </a:p>
          <a:p>
            <a:pPr marL="5378450" indent="-5378450">
              <a:buNone/>
            </a:pPr>
            <a:r>
              <a:rPr lang="en-US" altLang="ja-JP" sz="1100" dirty="0">
                <a:latin typeface="ＭＳ Ｐゴシック" panose="020B0600070205080204" pitchFamily="50" charset="-128"/>
                <a:ea typeface="ＭＳ Ｐゴシック" panose="020B0600070205080204" pitchFamily="50" charset="-128"/>
              </a:rPr>
              <a:t>【Form】</a:t>
            </a:r>
          </a:p>
          <a:p>
            <a:pPr marL="5378450" indent="-5378450">
              <a:buNone/>
            </a:pPr>
            <a:r>
              <a:rPr lang="en-US" altLang="ja-JP" sz="1100" dirty="0">
                <a:latin typeface="ＭＳ Ｐゴシック" panose="020B0600070205080204" pitchFamily="50" charset="-128"/>
                <a:ea typeface="ＭＳ Ｐゴシック" panose="020B0600070205080204" pitchFamily="50" charset="-128"/>
              </a:rPr>
              <a:t>Proof of (expected)salary payment</a:t>
            </a:r>
            <a:r>
              <a:rPr lang="ja-JP" altLang="en-US" sz="800" dirty="0">
                <a:latin typeface="ＭＳ Ｐゴシック" panose="020B0600070205080204" pitchFamily="50" charset="-128"/>
                <a:ea typeface="ＭＳ Ｐゴシック" panose="020B0600070205080204" pitchFamily="50" charset="-128"/>
              </a:rPr>
              <a:t>（給与等支給（見込）証明書）</a:t>
            </a:r>
            <a:r>
              <a:rPr kumimoji="1" lang="en-US" altLang="ja-JP" sz="1100" u="dotted" baseline="40000" dirty="0">
                <a:latin typeface="ＭＳ Ｐゴシック" panose="020B0600070205080204" pitchFamily="50" charset="-128"/>
                <a:ea typeface="ＭＳ Ｐゴシック" panose="020B0600070205080204" pitchFamily="50" charset="-128"/>
              </a:rPr>
              <a:t>	</a:t>
            </a:r>
            <a:r>
              <a:rPr lang="en-US" altLang="ja-JP" sz="1100" dirty="0">
                <a:latin typeface="ＭＳ Ｐゴシック" panose="020B0600070205080204" pitchFamily="50" charset="-128"/>
                <a:ea typeface="ＭＳ Ｐゴシック" panose="020B0600070205080204" pitchFamily="50" charset="-128"/>
              </a:rPr>
              <a:t>12</a:t>
            </a:r>
          </a:p>
          <a:p>
            <a:pPr marL="5378450" indent="-5378450">
              <a:buNone/>
            </a:pPr>
            <a:r>
              <a:rPr lang="en-US" altLang="ja-JP" sz="1100" dirty="0">
                <a:latin typeface="ＭＳ Ｐゴシック" panose="020B0600070205080204" pitchFamily="50" charset="-128"/>
                <a:ea typeface="ＭＳ Ｐゴシック" panose="020B0600070205080204" pitchFamily="50" charset="-128"/>
              </a:rPr>
              <a:t>Proof regarding retirement</a:t>
            </a:r>
            <a:r>
              <a:rPr lang="ja-JP" altLang="en-US" sz="800" dirty="0">
                <a:latin typeface="ＭＳ Ｐゴシック" panose="020B0600070205080204" pitchFamily="50" charset="-128"/>
                <a:ea typeface="ＭＳ Ｐゴシック" panose="020B0600070205080204" pitchFamily="50" charset="-128"/>
              </a:rPr>
              <a:t>（退職に関する証明書）</a:t>
            </a:r>
            <a:r>
              <a:rPr kumimoji="1" lang="en-US" altLang="ja-JP" sz="1100" u="dotted" baseline="40000" dirty="0">
                <a:latin typeface="ＭＳ Ｐゴシック" panose="020B0600070205080204" pitchFamily="50" charset="-128"/>
                <a:ea typeface="ＭＳ Ｐゴシック" panose="020B0600070205080204" pitchFamily="50" charset="-128"/>
              </a:rPr>
              <a:t>	</a:t>
            </a:r>
            <a:r>
              <a:rPr lang="en-US" altLang="ja-JP" sz="1100" dirty="0">
                <a:latin typeface="ＭＳ Ｐゴシック" panose="020B0600070205080204" pitchFamily="50" charset="-128"/>
                <a:ea typeface="ＭＳ Ｐゴシック" panose="020B0600070205080204" pitchFamily="50" charset="-128"/>
              </a:rPr>
              <a:t>14</a:t>
            </a:r>
          </a:p>
          <a:p>
            <a:pPr marL="5378450" indent="-5378450">
              <a:buNone/>
            </a:pPr>
            <a:r>
              <a:rPr lang="en-US" altLang="ja-JP" sz="1100" dirty="0">
                <a:latin typeface="ＭＳ Ｐゴシック" panose="020B0600070205080204" pitchFamily="50" charset="-128"/>
                <a:ea typeface="ＭＳ Ｐゴシック" panose="020B0600070205080204" pitchFamily="50" charset="-128"/>
              </a:rPr>
              <a:t>Certificate of enrollment and certificate of tuition fee exemption status</a:t>
            </a:r>
          </a:p>
          <a:p>
            <a:pPr marL="5378450" indent="-5378450">
              <a:buNone/>
            </a:pPr>
            <a:r>
              <a:rPr lang="ja-JP" altLang="en-US" sz="800" dirty="0">
                <a:latin typeface="ＭＳ Ｐゴシック" panose="020B0600070205080204" pitchFamily="50" charset="-128"/>
                <a:ea typeface="ＭＳ Ｐゴシック" panose="020B0600070205080204" pitchFamily="50" charset="-128"/>
              </a:rPr>
              <a:t>（在学証明書及び授業料免除状況証明書） </a:t>
            </a:r>
            <a:r>
              <a:rPr kumimoji="1" lang="en-US" altLang="ja-JP" sz="1100" u="dotted" baseline="40000" dirty="0">
                <a:latin typeface="ＭＳ Ｐゴシック" panose="020B0600070205080204" pitchFamily="50" charset="-128"/>
                <a:ea typeface="ＭＳ Ｐゴシック" panose="020B0600070205080204" pitchFamily="50" charset="-128"/>
              </a:rPr>
              <a:t>	</a:t>
            </a:r>
            <a:r>
              <a:rPr lang="en-US" altLang="ja-JP" sz="1100" dirty="0">
                <a:latin typeface="ＭＳ Ｐゴシック" panose="020B0600070205080204" pitchFamily="50" charset="-128"/>
                <a:ea typeface="ＭＳ Ｐゴシック" panose="020B0600070205080204" pitchFamily="50" charset="-128"/>
              </a:rPr>
              <a:t>16</a:t>
            </a:r>
          </a:p>
          <a:p>
            <a:pPr marL="5378450" indent="-5378450">
              <a:buNone/>
            </a:pPr>
            <a:r>
              <a:rPr lang="en-US" altLang="ja-JP" sz="1100" dirty="0">
                <a:latin typeface="ＭＳ Ｐゴシック" panose="020B0600070205080204" pitchFamily="50" charset="-128"/>
                <a:ea typeface="ＭＳ Ｐゴシック" panose="020B0600070205080204" pitchFamily="50" charset="-128"/>
              </a:rPr>
              <a:t>Written statement of long-term recuperation</a:t>
            </a:r>
            <a:r>
              <a:rPr lang="ja-JP" altLang="en-US" sz="800" dirty="0">
                <a:latin typeface="ＭＳ Ｐゴシック" panose="020B0600070205080204" pitchFamily="50" charset="-128"/>
                <a:ea typeface="ＭＳ Ｐゴシック" panose="020B0600070205080204" pitchFamily="50" charset="-128"/>
              </a:rPr>
              <a:t>（長期療養申立書）</a:t>
            </a:r>
            <a:r>
              <a:rPr kumimoji="1" lang="en-US" altLang="ja-JP" sz="1100" u="dotted" baseline="40000" dirty="0">
                <a:latin typeface="ＭＳ Ｐゴシック" panose="020B0600070205080204" pitchFamily="50" charset="-128"/>
                <a:ea typeface="ＭＳ Ｐゴシック" panose="020B0600070205080204" pitchFamily="50" charset="-128"/>
              </a:rPr>
              <a:t>	</a:t>
            </a:r>
            <a:r>
              <a:rPr lang="en-US" altLang="ja-JP" sz="1100" dirty="0">
                <a:latin typeface="ＭＳ Ｐゴシック" panose="020B0600070205080204" pitchFamily="50" charset="-128"/>
                <a:ea typeface="ＭＳ Ｐゴシック" panose="020B0600070205080204" pitchFamily="50" charset="-128"/>
              </a:rPr>
              <a:t>18</a:t>
            </a:r>
          </a:p>
          <a:p>
            <a:pPr marL="5378450" indent="-5378450">
              <a:buNone/>
            </a:pPr>
            <a:r>
              <a:rPr lang="en-US" altLang="ja-JP" sz="1100" dirty="0">
                <a:latin typeface="ＭＳ Ｐゴシック" panose="020B0600070205080204" pitchFamily="50" charset="-128"/>
                <a:ea typeface="ＭＳ Ｐゴシック" panose="020B0600070205080204" pitchFamily="50" charset="-128"/>
              </a:rPr>
              <a:t>Application for admission fee exemption/Application for deferred collection of admission </a:t>
            </a:r>
          </a:p>
          <a:p>
            <a:pPr marL="5378450" indent="-5378450">
              <a:buNone/>
            </a:pPr>
            <a:r>
              <a:rPr lang="en-US" altLang="ja-JP" sz="1100" dirty="0">
                <a:latin typeface="ＭＳ Ｐゴシック" panose="020B0600070205080204" pitchFamily="50" charset="-128"/>
                <a:ea typeface="ＭＳ Ｐゴシック" panose="020B0600070205080204" pitchFamily="50" charset="-128"/>
              </a:rPr>
              <a:t>fees(Japanese version)</a:t>
            </a:r>
            <a:r>
              <a:rPr lang="ja-JP" altLang="en-US" sz="800" dirty="0">
                <a:latin typeface="ＭＳ Ｐゴシック" panose="020B0600070205080204" pitchFamily="50" charset="-128"/>
                <a:ea typeface="ＭＳ Ｐゴシック" panose="020B0600070205080204" pitchFamily="50" charset="-128"/>
              </a:rPr>
              <a:t>（入学料免除・入学料徴収猶予願・日本語版）</a:t>
            </a:r>
            <a:r>
              <a:rPr kumimoji="1" lang="en-US" altLang="ja-JP" sz="1100" u="dotted" baseline="40000" dirty="0">
                <a:latin typeface="ＭＳ Ｐゴシック" panose="020B0600070205080204" pitchFamily="50" charset="-128"/>
                <a:ea typeface="ＭＳ Ｐゴシック" panose="020B0600070205080204" pitchFamily="50" charset="-128"/>
              </a:rPr>
              <a:t>	</a:t>
            </a:r>
            <a:r>
              <a:rPr lang="en-US" altLang="ja-JP" sz="1100" dirty="0">
                <a:latin typeface="ＭＳ Ｐゴシック" panose="020B0600070205080204" pitchFamily="50" charset="-128"/>
                <a:ea typeface="ＭＳ Ｐゴシック" panose="020B0600070205080204" pitchFamily="50" charset="-128"/>
              </a:rPr>
              <a:t>20</a:t>
            </a:r>
          </a:p>
          <a:p>
            <a:pPr marL="5378450" indent="-5378450">
              <a:buNone/>
            </a:pPr>
            <a:r>
              <a:rPr lang="en-US" altLang="ja-JP" sz="1100" dirty="0">
                <a:latin typeface="ＭＳ Ｐゴシック" panose="020B0600070205080204" pitchFamily="50" charset="-128"/>
                <a:ea typeface="ＭＳ Ｐゴシック" panose="020B0600070205080204" pitchFamily="50" charset="-128"/>
              </a:rPr>
              <a:t>Application for admission fee exemption/Application for deferred collection of admission </a:t>
            </a:r>
          </a:p>
          <a:p>
            <a:pPr marL="5378450" indent="-5378450">
              <a:buNone/>
            </a:pPr>
            <a:r>
              <a:rPr lang="en-US" altLang="ja-JP" sz="1100" dirty="0">
                <a:latin typeface="ＭＳ Ｐゴシック" panose="020B0600070205080204" pitchFamily="50" charset="-128"/>
                <a:ea typeface="ＭＳ Ｐゴシック" panose="020B0600070205080204" pitchFamily="50" charset="-128"/>
              </a:rPr>
              <a:t>fees(English version) </a:t>
            </a:r>
            <a:r>
              <a:rPr lang="ja-JP" altLang="en-US" sz="800" dirty="0">
                <a:latin typeface="ＭＳ Ｐゴシック" panose="020B0600070205080204" pitchFamily="50" charset="-128"/>
                <a:ea typeface="ＭＳ Ｐゴシック" panose="020B0600070205080204" pitchFamily="50" charset="-128"/>
              </a:rPr>
              <a:t>（入学料免除・入学料徴収猶予願・英語版）</a:t>
            </a:r>
            <a:r>
              <a:rPr kumimoji="1" lang="en-US" altLang="ja-JP" sz="1100" u="dotted" baseline="40000" dirty="0">
                <a:latin typeface="ＭＳ Ｐゴシック" panose="020B0600070205080204" pitchFamily="50" charset="-128"/>
                <a:ea typeface="ＭＳ Ｐゴシック" panose="020B0600070205080204" pitchFamily="50" charset="-128"/>
              </a:rPr>
              <a:t>	</a:t>
            </a:r>
            <a:r>
              <a:rPr lang="en-US" altLang="ja-JP" sz="1100" dirty="0">
                <a:latin typeface="ＭＳ Ｐゴシック" panose="020B0600070205080204" pitchFamily="50" charset="-128"/>
                <a:ea typeface="ＭＳ Ｐゴシック" panose="020B0600070205080204" pitchFamily="50" charset="-128"/>
              </a:rPr>
              <a:t>21</a:t>
            </a:r>
          </a:p>
          <a:p>
            <a:pPr marL="5378450" indent="-5378450">
              <a:buNone/>
            </a:pPr>
            <a:r>
              <a:rPr lang="en-US" altLang="ja-JP" sz="1100" dirty="0">
                <a:latin typeface="ＭＳ Ｐゴシック" panose="020B0600070205080204" pitchFamily="50" charset="-128"/>
                <a:ea typeface="ＭＳ Ｐゴシック" panose="020B0600070205080204" pitchFamily="50" charset="-128"/>
              </a:rPr>
              <a:t>Application form for entrance fee waiver and deferment</a:t>
            </a:r>
            <a:r>
              <a:rPr lang="ja-JP" altLang="en-US" sz="800" dirty="0">
                <a:latin typeface="ＭＳ Ｐゴシック" panose="020B0600070205080204" pitchFamily="50" charset="-128"/>
                <a:ea typeface="ＭＳ Ｐゴシック" panose="020B0600070205080204" pitchFamily="50" charset="-128"/>
              </a:rPr>
              <a:t>（入学料免除・徴収猶予申請票）</a:t>
            </a:r>
            <a:r>
              <a:rPr kumimoji="1" lang="en-US" altLang="ja-JP" sz="1100" u="dotted" baseline="40000" dirty="0">
                <a:latin typeface="ＭＳ Ｐゴシック" panose="020B0600070205080204" pitchFamily="50" charset="-128"/>
                <a:ea typeface="ＭＳ Ｐゴシック" panose="020B0600070205080204" pitchFamily="50" charset="-128"/>
              </a:rPr>
              <a:t>	</a:t>
            </a:r>
            <a:r>
              <a:rPr lang="en-US" altLang="ja-JP" sz="1100" dirty="0">
                <a:latin typeface="ＭＳ Ｐゴシック" panose="020B0600070205080204" pitchFamily="50" charset="-128"/>
                <a:ea typeface="ＭＳ Ｐゴシック" panose="020B0600070205080204" pitchFamily="50" charset="-128"/>
              </a:rPr>
              <a:t>22</a:t>
            </a:r>
            <a:endParaRPr kumimoji="1" lang="ja-JP" altLang="en-US" sz="1100" dirty="0">
              <a:latin typeface="ＭＳ Ｐゴシック" panose="020B0600070205080204" pitchFamily="50" charset="-128"/>
              <a:ea typeface="ＭＳ Ｐゴシック" panose="020B0600070205080204" pitchFamily="50" charset="-128"/>
            </a:endParaRPr>
          </a:p>
        </p:txBody>
      </p:sp>
      <p:sp>
        <p:nvSpPr>
          <p:cNvPr id="4" name="スライド番号プレースホルダー 3">
            <a:extLst>
              <a:ext uri="{FF2B5EF4-FFF2-40B4-BE49-F238E27FC236}">
                <a16:creationId xmlns:a16="http://schemas.microsoft.com/office/drawing/2014/main" id="{058B4D3F-7CE0-4334-B6F4-CD014BD5DF3B}"/>
              </a:ext>
            </a:extLst>
          </p:cNvPr>
          <p:cNvSpPr>
            <a:spLocks noGrp="1"/>
          </p:cNvSpPr>
          <p:nvPr>
            <p:ph type="sldNum" sz="quarter" idx="12"/>
          </p:nvPr>
        </p:nvSpPr>
        <p:spPr/>
        <p:txBody>
          <a:bodyPr/>
          <a:lstStyle/>
          <a:p>
            <a:fld id="{F65D48DA-D47E-4019-8538-7D727723164C}" type="slidenum">
              <a:rPr kumimoji="1" lang="ja-JP" altLang="en-US" smtClean="0"/>
              <a:t>1</a:t>
            </a:fld>
            <a:endParaRPr kumimoji="1" lang="ja-JP" altLang="en-US"/>
          </a:p>
        </p:txBody>
      </p:sp>
      <p:sp>
        <p:nvSpPr>
          <p:cNvPr id="5" name="テキスト ボックス 4">
            <a:extLst>
              <a:ext uri="{FF2B5EF4-FFF2-40B4-BE49-F238E27FC236}">
                <a16:creationId xmlns:a16="http://schemas.microsoft.com/office/drawing/2014/main" id="{39F52BC5-60FA-4A7C-89C8-47118174E357}"/>
              </a:ext>
            </a:extLst>
          </p:cNvPr>
          <p:cNvSpPr txBox="1"/>
          <p:nvPr/>
        </p:nvSpPr>
        <p:spPr>
          <a:xfrm>
            <a:off x="372979" y="8095987"/>
            <a:ext cx="4296113" cy="938719"/>
          </a:xfrm>
          <a:prstGeom prst="rect">
            <a:avLst/>
          </a:prstGeom>
          <a:noFill/>
        </p:spPr>
        <p:txBody>
          <a:bodyPr wrap="square">
            <a:spAutoFit/>
          </a:bodyPr>
          <a:lstStyle/>
          <a:p>
            <a:r>
              <a:rPr lang="en-US" altLang="ja-JP" sz="1100" dirty="0">
                <a:latin typeface="ＭＳ Ｐゴシック" panose="020B0600070205080204" pitchFamily="50" charset="-128"/>
                <a:ea typeface="ＭＳ Ｐゴシック" panose="020B0600070205080204" pitchFamily="50" charset="-128"/>
              </a:rPr>
              <a:t>Students in Yoshida campus</a:t>
            </a:r>
            <a:r>
              <a:rPr lang="ja-JP" altLang="en-US" sz="1100" dirty="0">
                <a:latin typeface="ＭＳ Ｐゴシック" panose="020B0600070205080204" pitchFamily="50" charset="-128"/>
                <a:ea typeface="ＭＳ Ｐゴシック" panose="020B0600070205080204" pitchFamily="50" charset="-128"/>
              </a:rPr>
              <a:t>：</a:t>
            </a:r>
            <a:r>
              <a:rPr lang="en-US" altLang="ja-JP" sz="1100" dirty="0">
                <a:latin typeface="ＭＳ Ｐゴシック" panose="020B0600070205080204" pitchFamily="50" charset="-128"/>
                <a:ea typeface="ＭＳ Ｐゴシック" panose="020B0600070205080204" pitchFamily="50" charset="-128"/>
              </a:rPr>
              <a:t>students support </a:t>
            </a:r>
            <a:r>
              <a:rPr lang="en-US" altLang="ja-JP" sz="1100" dirty="0" err="1">
                <a:latin typeface="ＭＳ Ｐゴシック" panose="020B0600070205080204" pitchFamily="50" charset="-128"/>
                <a:ea typeface="ＭＳ Ｐゴシック" panose="020B0600070205080204" pitchFamily="50" charset="-128"/>
              </a:rPr>
              <a:t>section,student</a:t>
            </a:r>
            <a:r>
              <a:rPr lang="en-US" altLang="ja-JP" sz="1100" dirty="0">
                <a:latin typeface="ＭＳ Ｐゴシック" panose="020B0600070205080204" pitchFamily="50" charset="-128"/>
                <a:ea typeface="ＭＳ Ｐゴシック" panose="020B0600070205080204" pitchFamily="50" charset="-128"/>
              </a:rPr>
              <a:t> affairs division(Yoshida campus) </a:t>
            </a:r>
          </a:p>
          <a:p>
            <a:endParaRPr lang="en-US" altLang="ja-JP" sz="1100" dirty="0">
              <a:latin typeface="ＭＳ Ｐゴシック" panose="020B0600070205080204" pitchFamily="50" charset="-128"/>
              <a:ea typeface="ＭＳ Ｐゴシック" panose="020B0600070205080204" pitchFamily="50" charset="-128"/>
            </a:endParaRPr>
          </a:p>
          <a:p>
            <a:r>
              <a:rPr lang="ja-JP" altLang="en-US" sz="1100" dirty="0">
                <a:latin typeface="ＭＳ Ｐゴシック" panose="020B0600070205080204" pitchFamily="50" charset="-128"/>
                <a:ea typeface="ＭＳ Ｐゴシック" panose="020B0600070205080204" pitchFamily="50" charset="-128"/>
              </a:rPr>
              <a:t>（</a:t>
            </a:r>
            <a:r>
              <a:rPr lang="en-US" altLang="ja-JP" sz="1100" dirty="0">
                <a:latin typeface="ＭＳ Ｐゴシック" panose="020B0600070205080204" pitchFamily="50" charset="-128"/>
                <a:ea typeface="ＭＳ Ｐゴシック" panose="020B0600070205080204" pitchFamily="50" charset="-128"/>
              </a:rPr>
              <a:t>Tel</a:t>
            </a:r>
            <a:r>
              <a:rPr lang="ja-JP" altLang="en-US" sz="1100" dirty="0">
                <a:latin typeface="ＭＳ Ｐゴシック" panose="020B0600070205080204" pitchFamily="50" charset="-128"/>
                <a:ea typeface="ＭＳ Ｐゴシック" panose="020B0600070205080204" pitchFamily="50" charset="-128"/>
              </a:rPr>
              <a:t>）</a:t>
            </a:r>
            <a:r>
              <a:rPr lang="en-US" altLang="ja-JP" sz="1100" dirty="0">
                <a:latin typeface="ＭＳ Ｐゴシック" panose="020B0600070205080204" pitchFamily="50" charset="-128"/>
                <a:ea typeface="ＭＳ Ｐゴシック" panose="020B0600070205080204" pitchFamily="50" charset="-128"/>
              </a:rPr>
              <a:t>083-933-5611</a:t>
            </a:r>
          </a:p>
          <a:p>
            <a:r>
              <a:rPr lang="ja-JP" altLang="en-US" sz="1100" dirty="0">
                <a:latin typeface="ＭＳ Ｐゴシック" panose="020B0600070205080204" pitchFamily="50" charset="-128"/>
                <a:ea typeface="ＭＳ Ｐゴシック" panose="020B0600070205080204" pitchFamily="50" charset="-128"/>
              </a:rPr>
              <a:t>（</a:t>
            </a:r>
            <a:r>
              <a:rPr lang="en-US" altLang="ja-JP" sz="1100" dirty="0">
                <a:latin typeface="ＭＳ Ｐゴシック" panose="020B0600070205080204" pitchFamily="50" charset="-128"/>
                <a:ea typeface="ＭＳ Ｐゴシック" panose="020B0600070205080204" pitchFamily="50" charset="-128"/>
              </a:rPr>
              <a:t>E-mail</a:t>
            </a:r>
            <a:r>
              <a:rPr lang="ja-JP" altLang="en-US" sz="1100" dirty="0">
                <a:latin typeface="ＭＳ Ｐゴシック" panose="020B0600070205080204" pitchFamily="50" charset="-128"/>
                <a:ea typeface="ＭＳ Ｐゴシック" panose="020B0600070205080204" pitchFamily="50" charset="-128"/>
              </a:rPr>
              <a:t>）</a:t>
            </a:r>
            <a:r>
              <a:rPr lang="en-US" altLang="ja-JP" sz="1100" dirty="0">
                <a:latin typeface="ＭＳ Ｐゴシック" panose="020B0600070205080204" pitchFamily="50" charset="-128"/>
                <a:ea typeface="ＭＳ Ｐゴシック" panose="020B0600070205080204" pitchFamily="50" charset="-128"/>
              </a:rPr>
              <a:t>ga113@yamaguchi-u.ac.jp</a:t>
            </a:r>
          </a:p>
        </p:txBody>
      </p:sp>
      <p:sp>
        <p:nvSpPr>
          <p:cNvPr id="7" name="正方形/長方形 6">
            <a:extLst>
              <a:ext uri="{FF2B5EF4-FFF2-40B4-BE49-F238E27FC236}">
                <a16:creationId xmlns:a16="http://schemas.microsoft.com/office/drawing/2014/main" id="{1D04FD6A-032F-466E-B39D-1F3256C7F9F3}"/>
              </a:ext>
            </a:extLst>
          </p:cNvPr>
          <p:cNvSpPr/>
          <p:nvPr/>
        </p:nvSpPr>
        <p:spPr>
          <a:xfrm>
            <a:off x="372979" y="2254253"/>
            <a:ext cx="6013533" cy="584173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7800992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0EB468F5-2868-49B7-A01B-332973EA484F}"/>
              </a:ext>
            </a:extLst>
          </p:cNvPr>
          <p:cNvSpPr txBox="1"/>
          <p:nvPr/>
        </p:nvSpPr>
        <p:spPr>
          <a:xfrm>
            <a:off x="182227" y="249589"/>
            <a:ext cx="6675773" cy="584775"/>
          </a:xfrm>
          <a:prstGeom prst="rect">
            <a:avLst/>
          </a:prstGeom>
          <a:noFill/>
        </p:spPr>
        <p:txBody>
          <a:bodyPr wrap="square" rtlCol="0">
            <a:spAutoFit/>
          </a:bodyPr>
          <a:lstStyle/>
          <a:p>
            <a:r>
              <a:rPr lang="ja-JP" altLang="en-US" sz="1100" b="1" u="sng" dirty="0">
                <a:latin typeface="ＭＳ Ｐゴシック" panose="020B0600070205080204" pitchFamily="50" charset="-128"/>
                <a:ea typeface="ＭＳ Ｐゴシック" panose="020B0600070205080204" pitchFamily="50" charset="-128"/>
              </a:rPr>
              <a:t>６</a:t>
            </a:r>
            <a:r>
              <a:rPr lang="en-US" altLang="ja-JP" sz="1100" b="1" u="sng" dirty="0">
                <a:latin typeface="ＭＳ Ｐゴシック" panose="020B0600070205080204" pitchFamily="50" charset="-128"/>
                <a:ea typeface="ＭＳ Ｐゴシック" panose="020B0600070205080204" pitchFamily="50" charset="-128"/>
              </a:rPr>
              <a:t>-</a:t>
            </a:r>
            <a:r>
              <a:rPr lang="ja-JP" altLang="en-US" sz="1100" b="1" u="sng" dirty="0">
                <a:latin typeface="ＭＳ Ｐゴシック" panose="020B0600070205080204" pitchFamily="50" charset="-128"/>
                <a:ea typeface="ＭＳ Ｐゴシック" panose="020B0600070205080204" pitchFamily="50" charset="-128"/>
              </a:rPr>
              <a:t>（３）</a:t>
            </a:r>
            <a:r>
              <a:rPr lang="en-US" altLang="ja-JP" sz="1100" b="1" u="sng" dirty="0">
                <a:latin typeface="ＭＳ Ｐゴシック" panose="020B0600070205080204" pitchFamily="50" charset="-128"/>
                <a:ea typeface="ＭＳ Ｐゴシック" panose="020B0600070205080204" pitchFamily="50" charset="-128"/>
              </a:rPr>
              <a:t>Documents related to deductions</a:t>
            </a:r>
          </a:p>
          <a:p>
            <a:r>
              <a:rPr lang="ja-JP" altLang="en-US" sz="1050" dirty="0">
                <a:latin typeface="ＭＳ Ｐゴシック" panose="020B0600070205080204" pitchFamily="50" charset="-128"/>
                <a:ea typeface="ＭＳ Ｐゴシック" panose="020B0600070205080204" pitchFamily="50" charset="-128"/>
              </a:rPr>
              <a:t>　・</a:t>
            </a:r>
            <a:r>
              <a:rPr lang="en-US" altLang="ja-JP" sz="1050" dirty="0">
                <a:latin typeface="ＭＳ Ｐゴシック" panose="020B0600070205080204" pitchFamily="50" charset="-128"/>
                <a:ea typeface="ＭＳ Ｐゴシック" panose="020B0600070205080204" pitchFamily="50" charset="-128"/>
              </a:rPr>
              <a:t>If you wish to claim the following deductions, please submit the appropriate documentation.</a:t>
            </a:r>
            <a:r>
              <a:rPr lang="ja-JP" altLang="en-US" sz="1050" dirty="0">
                <a:latin typeface="ＭＳ Ｐゴシック" panose="020B0600070205080204" pitchFamily="50" charset="-128"/>
                <a:ea typeface="ＭＳ Ｐゴシック" panose="020B0600070205080204" pitchFamily="50" charset="-128"/>
              </a:rPr>
              <a:t>　</a:t>
            </a:r>
            <a:endParaRPr lang="en-US" altLang="ja-JP" sz="1050" dirty="0">
              <a:latin typeface="ＭＳ Ｐゴシック" panose="020B0600070205080204" pitchFamily="50" charset="-128"/>
              <a:ea typeface="ＭＳ Ｐゴシック" panose="020B0600070205080204" pitchFamily="50" charset="-128"/>
            </a:endParaRPr>
          </a:p>
          <a:p>
            <a:r>
              <a:rPr lang="ja-JP" altLang="en-US" sz="1050" dirty="0">
                <a:latin typeface="ＭＳ Ｐゴシック" panose="020B0600070205080204" pitchFamily="50" charset="-128"/>
                <a:ea typeface="ＭＳ Ｐゴシック" panose="020B0600070205080204" pitchFamily="50" charset="-128"/>
              </a:rPr>
              <a:t>　・</a:t>
            </a:r>
            <a:r>
              <a:rPr lang="en-US" altLang="ja-JP" sz="1050" dirty="0">
                <a:latin typeface="ＭＳ Ｐゴシック" panose="020B0600070205080204" pitchFamily="50" charset="-128"/>
                <a:ea typeface="ＭＳ Ｐゴシック" panose="020B0600070205080204" pitchFamily="50" charset="-128"/>
              </a:rPr>
              <a:t>If the documents are not submitted by the deadline specified by the University, the deduction will not be applied.</a:t>
            </a:r>
            <a:r>
              <a:rPr kumimoji="1" lang="ja-JP" altLang="en-US" sz="1050" dirty="0">
                <a:latin typeface="ＭＳ Ｐゴシック" panose="020B0600070205080204" pitchFamily="50" charset="-128"/>
                <a:ea typeface="ＭＳ Ｐゴシック" panose="020B0600070205080204" pitchFamily="50" charset="-128"/>
              </a:rPr>
              <a:t>　</a:t>
            </a:r>
          </a:p>
        </p:txBody>
      </p:sp>
      <p:graphicFrame>
        <p:nvGraphicFramePr>
          <p:cNvPr id="3" name="表 2">
            <a:extLst>
              <a:ext uri="{FF2B5EF4-FFF2-40B4-BE49-F238E27FC236}">
                <a16:creationId xmlns:a16="http://schemas.microsoft.com/office/drawing/2014/main" id="{29F757F8-D0FB-4E9E-86DF-1FD355F0C54C}"/>
              </a:ext>
            </a:extLst>
          </p:cNvPr>
          <p:cNvGraphicFramePr>
            <a:graphicFrameLocks noGrp="1"/>
          </p:cNvGraphicFramePr>
          <p:nvPr>
            <p:extLst>
              <p:ext uri="{D42A27DB-BD31-4B8C-83A1-F6EECF244321}">
                <p14:modId xmlns:p14="http://schemas.microsoft.com/office/powerpoint/2010/main" val="4260230712"/>
              </p:ext>
            </p:extLst>
          </p:nvPr>
        </p:nvGraphicFramePr>
        <p:xfrm>
          <a:off x="168274" y="834364"/>
          <a:ext cx="6521451" cy="4211194"/>
        </p:xfrm>
        <a:graphic>
          <a:graphicData uri="http://schemas.openxmlformats.org/drawingml/2006/table">
            <a:tbl>
              <a:tblPr>
                <a:tableStyleId>{5C22544A-7EE6-4342-B048-85BDC9FD1C3A}</a:tableStyleId>
              </a:tblPr>
              <a:tblGrid>
                <a:gridCol w="1561860">
                  <a:extLst>
                    <a:ext uri="{9D8B030D-6E8A-4147-A177-3AD203B41FA5}">
                      <a16:colId xmlns:a16="http://schemas.microsoft.com/office/drawing/2014/main" val="2060002602"/>
                    </a:ext>
                  </a:extLst>
                </a:gridCol>
                <a:gridCol w="2264735">
                  <a:extLst>
                    <a:ext uri="{9D8B030D-6E8A-4147-A177-3AD203B41FA5}">
                      <a16:colId xmlns:a16="http://schemas.microsoft.com/office/drawing/2014/main" val="1267799518"/>
                    </a:ext>
                  </a:extLst>
                </a:gridCol>
                <a:gridCol w="2102169">
                  <a:extLst>
                    <a:ext uri="{9D8B030D-6E8A-4147-A177-3AD203B41FA5}">
                      <a16:colId xmlns:a16="http://schemas.microsoft.com/office/drawing/2014/main" val="817106930"/>
                    </a:ext>
                  </a:extLst>
                </a:gridCol>
                <a:gridCol w="592687">
                  <a:extLst>
                    <a:ext uri="{9D8B030D-6E8A-4147-A177-3AD203B41FA5}">
                      <a16:colId xmlns:a16="http://schemas.microsoft.com/office/drawing/2014/main" val="3736778241"/>
                    </a:ext>
                  </a:extLst>
                </a:gridCol>
              </a:tblGrid>
              <a:tr h="215694">
                <a:tc>
                  <a:txBody>
                    <a:bodyPr/>
                    <a:lstStyle/>
                    <a:p>
                      <a:pPr algn="ctr" fontAlgn="ctr"/>
                      <a:r>
                        <a:rPr lang="en-US" altLang="ja-JP" sz="800" u="none" strike="noStrike" baseline="0" dirty="0">
                          <a:effectLst/>
                          <a:ea typeface="ＭＳ Ｐゴシック" panose="020B0600070205080204" pitchFamily="50" charset="-128"/>
                        </a:rPr>
                        <a:t>classification</a:t>
                      </a:r>
                      <a:endParaRPr lang="ja-JP" altLang="en-US" sz="800" b="1"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5123" marR="5123" marT="5123" marB="0" anchor="ctr"/>
                </a:tc>
                <a:tc>
                  <a:txBody>
                    <a:bodyPr/>
                    <a:lstStyle/>
                    <a:p>
                      <a:pPr algn="ctr" fontAlgn="ctr"/>
                      <a:r>
                        <a:rPr lang="en-US" altLang="ja-JP" sz="800" u="none" strike="noStrike" baseline="0" dirty="0">
                          <a:effectLst/>
                          <a:ea typeface="ＭＳ Ｐゴシック" panose="020B0600070205080204" pitchFamily="50" charset="-128"/>
                        </a:rPr>
                        <a:t>necessary documents</a:t>
                      </a:r>
                      <a:endParaRPr lang="ja-JP" altLang="en-US" sz="800" b="1"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5123" marR="5123" marT="5123" marB="0" anchor="ctr"/>
                </a:tc>
                <a:tc>
                  <a:txBody>
                    <a:bodyPr/>
                    <a:lstStyle/>
                    <a:p>
                      <a:pPr algn="ctr" fontAlgn="ctr"/>
                      <a:r>
                        <a:rPr lang="en-US" altLang="ja-JP" sz="800" u="none" strike="noStrike" baseline="0" dirty="0">
                          <a:effectLst/>
                          <a:ea typeface="ＭＳ Ｐゴシック" panose="020B0600070205080204" pitchFamily="50" charset="-128"/>
                        </a:rPr>
                        <a:t>matters that require attention</a:t>
                      </a:r>
                      <a:endParaRPr lang="ja-JP" altLang="en-US" sz="800" b="1"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5123" marR="5123" marT="5123" marB="0" anchor="ctr"/>
                </a:tc>
                <a:tc>
                  <a:txBody>
                    <a:bodyPr/>
                    <a:lstStyle/>
                    <a:p>
                      <a:pPr algn="ctr" fontAlgn="ctr"/>
                      <a:r>
                        <a:rPr lang="en-US" altLang="ja-JP" sz="800" u="none" strike="noStrike" baseline="0" dirty="0">
                          <a:effectLst/>
                          <a:ea typeface="ＭＳ Ｐゴシック" panose="020B0600070205080204" pitchFamily="50" charset="-128"/>
                        </a:rPr>
                        <a:t>Issuing Institution, etc.</a:t>
                      </a:r>
                      <a:endParaRPr lang="ja-JP" altLang="en-US" sz="800" b="1"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5123" marR="5123" marT="5123" marB="0" anchor="ctr"/>
                </a:tc>
                <a:extLst>
                  <a:ext uri="{0D108BD9-81ED-4DB2-BD59-A6C34878D82A}">
                    <a16:rowId xmlns:a16="http://schemas.microsoft.com/office/drawing/2014/main" val="2122270850"/>
                  </a:ext>
                </a:extLst>
              </a:tr>
              <a:tr h="937434">
                <a:tc>
                  <a:txBody>
                    <a:bodyPr/>
                    <a:lstStyle/>
                    <a:p>
                      <a:pPr algn="l" fontAlgn="ctr"/>
                      <a:r>
                        <a:rPr lang="en-US" altLang="ja-JP" sz="800" u="none" strike="noStrike" baseline="0" dirty="0">
                          <a:effectLst/>
                          <a:ea typeface="ＭＳ Ｐゴシック" panose="020B0600070205080204" pitchFamily="50" charset="-128"/>
                        </a:rPr>
                        <a:t>If the applicant's siblings are enrolled in a university (junior college), college of technology, or special training college (vocational or advanced course)</a:t>
                      </a:r>
                      <a:endParaRPr lang="ja-JP" altLang="en-US" sz="8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5694" marR="5694" marT="5694" marB="0" anchor="ctr"/>
                </a:tc>
                <a:tc>
                  <a:txBody>
                    <a:bodyPr/>
                    <a:lstStyle/>
                    <a:p>
                      <a:pPr algn="l" fontAlgn="ctr"/>
                      <a:r>
                        <a:rPr lang="ja-JP" altLang="en-US" sz="800" b="0" i="0" u="none" strike="noStrike" baseline="0" dirty="0">
                          <a:solidFill>
                            <a:srgbClr val="000000"/>
                          </a:solidFill>
                          <a:effectLst/>
                          <a:latin typeface="ＭＳ Ｐゴシック" panose="020B0600070205080204" pitchFamily="50" charset="-128"/>
                          <a:ea typeface="ＭＳ Ｐゴシック" panose="020B0600070205080204" pitchFamily="50" charset="-128"/>
                        </a:rPr>
                        <a:t>「</a:t>
                      </a:r>
                      <a:r>
                        <a:rPr lang="en-US" altLang="ja-JP" sz="800" b="0" i="0" u="none" strike="noStrike" baseline="0" dirty="0">
                          <a:solidFill>
                            <a:srgbClr val="000000"/>
                          </a:solidFill>
                          <a:effectLst/>
                          <a:latin typeface="ＭＳ Ｐゴシック" panose="020B0600070205080204" pitchFamily="50" charset="-128"/>
                          <a:ea typeface="ＭＳ Ｐゴシック" panose="020B0600070205080204" pitchFamily="50" charset="-128"/>
                        </a:rPr>
                        <a:t>certificate of enrollment and certificate of tuition fee exemption status</a:t>
                      </a:r>
                      <a:r>
                        <a:rPr lang="ja-JP" altLang="en-US" sz="800" b="0" i="0" u="none" strike="noStrike" baseline="0" dirty="0">
                          <a:solidFill>
                            <a:srgbClr val="000000"/>
                          </a:solidFill>
                          <a:effectLst/>
                          <a:latin typeface="ＭＳ Ｐゴシック" panose="020B0600070205080204" pitchFamily="50" charset="-128"/>
                          <a:ea typeface="ＭＳ Ｐゴシック" panose="020B0600070205080204" pitchFamily="50" charset="-128"/>
                        </a:rPr>
                        <a:t>」</a:t>
                      </a:r>
                      <a:r>
                        <a:rPr lang="en-US" altLang="ja-JP" sz="800" b="0" i="0" u="none" strike="noStrike" baseline="0" dirty="0">
                          <a:solidFill>
                            <a:srgbClr val="000000"/>
                          </a:solidFill>
                          <a:effectLst/>
                          <a:latin typeface="ＭＳ Ｐゴシック" panose="020B0600070205080204" pitchFamily="50" charset="-128"/>
                          <a:ea typeface="ＭＳ Ｐゴシック" panose="020B0600070205080204" pitchFamily="50" charset="-128"/>
                        </a:rPr>
                        <a:t>(original)</a:t>
                      </a:r>
                    </a:p>
                  </a:txBody>
                  <a:tcPr marL="5694" marR="5694" marT="5694" marB="0" anchor="ctr"/>
                </a:tc>
                <a:tc>
                  <a:txBody>
                    <a:bodyPr/>
                    <a:lstStyle/>
                    <a:p>
                      <a:pPr algn="l" fontAlgn="ctr"/>
                      <a:endParaRPr lang="ja-JP" altLang="en-US" sz="8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5694" marR="5694" marT="5694" marB="0" anchor="ctr"/>
                </a:tc>
                <a:tc>
                  <a:txBody>
                    <a:bodyPr/>
                    <a:lstStyle/>
                    <a:p>
                      <a:pPr algn="l" fontAlgn="ctr"/>
                      <a:r>
                        <a:rPr lang="en-US" altLang="ja-JP" sz="800" u="none" strike="noStrike" baseline="0" dirty="0">
                          <a:effectLst/>
                          <a:ea typeface="ＭＳ Ｐゴシック" panose="020B0600070205080204" pitchFamily="50" charset="-128"/>
                        </a:rPr>
                        <a:t>being in school</a:t>
                      </a:r>
                      <a:endParaRPr lang="ja-JP" altLang="en-US" sz="8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5694" marR="5694" marT="5694" marB="0" anchor="ctr"/>
                </a:tc>
                <a:extLst>
                  <a:ext uri="{0D108BD9-81ED-4DB2-BD59-A6C34878D82A}">
                    <a16:rowId xmlns:a16="http://schemas.microsoft.com/office/drawing/2014/main" val="670048939"/>
                  </a:ext>
                </a:extLst>
              </a:tr>
              <a:tr h="740549">
                <a:tc>
                  <a:txBody>
                    <a:bodyPr/>
                    <a:lstStyle/>
                    <a:p>
                      <a:pPr algn="l" fontAlgn="ctr"/>
                      <a:r>
                        <a:rPr lang="en-US" altLang="ja-JP" sz="800" u="none" strike="noStrike" baseline="0" dirty="0">
                          <a:effectLst/>
                          <a:ea typeface="ＭＳ Ｐゴシック" panose="020B0600070205080204" pitchFamily="50" charset="-128"/>
                        </a:rPr>
                        <a:t>If you have a physical or mental disability</a:t>
                      </a:r>
                      <a:endParaRPr lang="ja-JP" altLang="en-US" sz="8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5694" marR="5694" marT="5694" marB="0" anchor="ctr"/>
                </a:tc>
                <a:tc>
                  <a:txBody>
                    <a:bodyPr/>
                    <a:lstStyle/>
                    <a:p>
                      <a:pPr algn="l" fontAlgn="ctr"/>
                      <a:r>
                        <a:rPr lang="en-US" altLang="ja-JP" sz="800" u="none" strike="noStrike" baseline="0" dirty="0">
                          <a:effectLst/>
                          <a:ea typeface="ＭＳ Ｐゴシック" panose="020B0600070205080204" pitchFamily="50" charset="-128"/>
                        </a:rPr>
                        <a:t>disability certificate</a:t>
                      </a:r>
                      <a:endParaRPr lang="ja-JP" altLang="en-US" sz="8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5694" marR="5694" marT="5694" marB="0" anchor="ctr"/>
                </a:tc>
                <a:tc>
                  <a:txBody>
                    <a:bodyPr/>
                    <a:lstStyle/>
                    <a:p>
                      <a:pPr algn="ctr" fontAlgn="ctr"/>
                      <a:r>
                        <a:rPr lang="ja-JP" altLang="en-US" sz="800" u="none" strike="noStrike" baseline="0">
                          <a:effectLst/>
                          <a:ea typeface="ＭＳ Ｐゴシック" panose="020B0600070205080204" pitchFamily="50" charset="-128"/>
                        </a:rPr>
                        <a:t>　</a:t>
                      </a:r>
                      <a:endParaRPr lang="ja-JP" altLang="en-US" sz="800" b="1" i="0" u="none" strike="noStrike" baseline="0">
                        <a:solidFill>
                          <a:srgbClr val="000000"/>
                        </a:solidFill>
                        <a:effectLst/>
                        <a:latin typeface="ＭＳ Ｐゴシック" panose="020B0600070205080204" pitchFamily="50" charset="-128"/>
                        <a:ea typeface="ＭＳ Ｐゴシック" panose="020B0600070205080204" pitchFamily="50" charset="-128"/>
                      </a:endParaRPr>
                    </a:p>
                  </a:txBody>
                  <a:tcPr marL="5694" marR="5694" marT="5694" marB="0" anchor="ctr"/>
                </a:tc>
                <a:tc>
                  <a:txBody>
                    <a:bodyPr/>
                    <a:lstStyle/>
                    <a:p>
                      <a:pPr algn="l" fontAlgn="ctr"/>
                      <a:r>
                        <a:rPr lang="en-US" altLang="ja-JP" sz="800" u="none" strike="noStrike" baseline="0" dirty="0">
                          <a:effectLst/>
                          <a:ea typeface="ＭＳ Ｐゴシック" panose="020B0600070205080204" pitchFamily="50" charset="-128"/>
                        </a:rPr>
                        <a:t>municipal office</a:t>
                      </a:r>
                    </a:p>
                  </a:txBody>
                  <a:tcPr marL="5694" marR="5694" marT="5694" marB="0" anchor="ctr"/>
                </a:tc>
                <a:extLst>
                  <a:ext uri="{0D108BD9-81ED-4DB2-BD59-A6C34878D82A}">
                    <a16:rowId xmlns:a16="http://schemas.microsoft.com/office/drawing/2014/main" val="1121456210"/>
                  </a:ext>
                </a:extLst>
              </a:tr>
              <a:tr h="1070466">
                <a:tc>
                  <a:txBody>
                    <a:bodyPr/>
                    <a:lstStyle/>
                    <a:p>
                      <a:pPr algn="l" fontAlgn="ctr"/>
                      <a:r>
                        <a:rPr lang="en-US" altLang="ja-JP" sz="800" u="none" strike="noStrike" baseline="0" dirty="0">
                          <a:effectLst/>
                          <a:ea typeface="ＭＳ Ｐゴシック" panose="020B0600070205080204" pitchFamily="50" charset="-128"/>
                        </a:rPr>
                        <a:t>If the patient is in long-term care for more than 6 months</a:t>
                      </a:r>
                      <a:endParaRPr lang="ja-JP" altLang="en-US" sz="8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5694" marR="5694" marT="5694" marB="0" anchor="ctr"/>
                </a:tc>
                <a:tc>
                  <a:txBody>
                    <a:bodyPr/>
                    <a:lstStyle/>
                    <a:p>
                      <a:pPr algn="l" fontAlgn="ctr"/>
                      <a:br>
                        <a:rPr lang="ja-JP" altLang="en-US" sz="800" u="none" strike="noStrike" baseline="0" dirty="0">
                          <a:effectLst/>
                          <a:ea typeface="ＭＳ Ｐゴシック" panose="020B0600070205080204" pitchFamily="50" charset="-128"/>
                        </a:rPr>
                      </a:br>
                      <a:r>
                        <a:rPr lang="ja-JP" altLang="en-US" sz="800" u="none" strike="noStrike" baseline="0" dirty="0">
                          <a:effectLst/>
                          <a:ea typeface="ＭＳ Ｐゴシック" panose="020B0600070205080204" pitchFamily="50" charset="-128"/>
                        </a:rPr>
                        <a:t>・「</a:t>
                      </a:r>
                      <a:r>
                        <a:rPr lang="en-US" altLang="ja-JP" sz="800" u="none" strike="noStrike" baseline="0" dirty="0">
                          <a:effectLst/>
                          <a:ea typeface="ＭＳ Ｐゴシック" panose="020B0600070205080204" pitchFamily="50" charset="-128"/>
                        </a:rPr>
                        <a:t>written statement of long-term recuperation</a:t>
                      </a:r>
                      <a:r>
                        <a:rPr lang="ja-JP" altLang="en-US" sz="800" u="none" strike="noStrike" baseline="0" dirty="0">
                          <a:effectLst/>
                          <a:ea typeface="ＭＳ Ｐゴシック" panose="020B0600070205080204" pitchFamily="50" charset="-128"/>
                        </a:rPr>
                        <a:t>」</a:t>
                      </a:r>
                      <a:r>
                        <a:rPr lang="en-US" altLang="ja-JP" sz="800" u="none" strike="noStrike" baseline="0" dirty="0">
                          <a:effectLst/>
                          <a:ea typeface="ＭＳ Ｐゴシック" panose="020B0600070205080204" pitchFamily="50" charset="-128"/>
                        </a:rPr>
                        <a:t>(original)</a:t>
                      </a:r>
                    </a:p>
                    <a:p>
                      <a:pPr algn="l" fontAlgn="ctr"/>
                      <a:r>
                        <a:rPr lang="ja-JP" altLang="en-US" sz="800" u="none" strike="noStrike" baseline="0" dirty="0">
                          <a:effectLst/>
                          <a:ea typeface="ＭＳ Ｐゴシック" panose="020B0600070205080204" pitchFamily="50" charset="-128"/>
                        </a:rPr>
                        <a:t>・</a:t>
                      </a:r>
                      <a:r>
                        <a:rPr lang="en-US" altLang="ja-JP" sz="800" u="none" strike="noStrike" baseline="0" dirty="0">
                          <a:effectLst/>
                          <a:ea typeface="ＭＳ Ｐゴシック" panose="020B0600070205080204" pitchFamily="50" charset="-128"/>
                        </a:rPr>
                        <a:t>Medical certificate from a doctor confirming that the applicant has been under medical treatment for more than 6 months and is still under (original)</a:t>
                      </a:r>
                    </a:p>
                    <a:p>
                      <a:pPr algn="l" fontAlgn="ctr"/>
                      <a:r>
                        <a:rPr lang="ja-JP" altLang="en-US" sz="800" u="none" strike="noStrike" baseline="0" dirty="0">
                          <a:effectLst/>
                          <a:ea typeface="ＭＳ Ｐゴシック" panose="020B0600070205080204" pitchFamily="50" charset="-128"/>
                        </a:rPr>
                        <a:t>・</a:t>
                      </a:r>
                      <a:r>
                        <a:rPr lang="en-US" altLang="ja-JP" sz="800" u="none" strike="noStrike" baseline="0" dirty="0">
                          <a:effectLst/>
                          <a:ea typeface="ＭＳ Ｐゴシック" panose="020B0600070205080204" pitchFamily="50" charset="-128"/>
                        </a:rPr>
                        <a:t>Receipts for the most recent year(copy)</a:t>
                      </a:r>
                    </a:p>
                    <a:p>
                      <a:pPr algn="l" fontAlgn="ctr"/>
                      <a:r>
                        <a:rPr lang="ja-JP" altLang="en-US" sz="800" u="none" strike="noStrike" baseline="0" dirty="0">
                          <a:effectLst/>
                          <a:ea typeface="ＭＳ Ｐゴシック" panose="020B0600070205080204" pitchFamily="50" charset="-128"/>
                        </a:rPr>
                        <a:t>・</a:t>
                      </a:r>
                      <a:r>
                        <a:rPr lang="en-US" altLang="ja-JP" sz="800" u="none" strike="noStrike" baseline="0" dirty="0">
                          <a:effectLst/>
                          <a:ea typeface="ＭＳ Ｐゴシック" panose="020B0600070205080204" pitchFamily="50" charset="-128"/>
                        </a:rPr>
                        <a:t>If you received compensation for high-cost medical care, etc., an indication of the amount(copy)</a:t>
                      </a:r>
                      <a:br>
                        <a:rPr lang="ja-JP" altLang="en-US" sz="800" u="none" strike="noStrike" baseline="0" dirty="0">
                          <a:effectLst/>
                          <a:ea typeface="ＭＳ Ｐゴシック" panose="020B0600070205080204" pitchFamily="50" charset="-128"/>
                        </a:rPr>
                      </a:br>
                      <a:endParaRPr lang="ja-JP" altLang="en-US" sz="8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5694" marR="5694" marT="5694" marB="0" anchor="ctr"/>
                </a:tc>
                <a:tc>
                  <a:txBody>
                    <a:bodyPr/>
                    <a:lstStyle/>
                    <a:p>
                      <a:pPr algn="l" fontAlgn="ctr"/>
                      <a:r>
                        <a:rPr lang="ja-JP" altLang="en-US" sz="800" u="none" strike="noStrike" baseline="0" dirty="0">
                          <a:effectLst/>
                          <a:ea typeface="ＭＳ Ｐゴシック" panose="020B0600070205080204" pitchFamily="50" charset="-128"/>
                        </a:rPr>
                        <a:t>　</a:t>
                      </a:r>
                      <a:endParaRPr lang="ja-JP" altLang="en-US" sz="8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5694" marR="5694" marT="5694" marB="0" anchor="ctr"/>
                </a:tc>
                <a:tc>
                  <a:txBody>
                    <a:bodyPr/>
                    <a:lstStyle/>
                    <a:p>
                      <a:pPr algn="l" fontAlgn="ctr"/>
                      <a:r>
                        <a:rPr lang="en-US" altLang="ja-JP" sz="800" b="0" i="0" u="none" strike="noStrike" baseline="0" dirty="0">
                          <a:solidFill>
                            <a:srgbClr val="000000"/>
                          </a:solidFill>
                          <a:effectLst/>
                          <a:latin typeface="ＭＳ Ｐゴシック" panose="020B0600070205080204" pitchFamily="50" charset="-128"/>
                          <a:ea typeface="ＭＳ Ｐゴシック" panose="020B0600070205080204" pitchFamily="50" charset="-128"/>
                        </a:rPr>
                        <a:t>medical institution</a:t>
                      </a:r>
                    </a:p>
                    <a:p>
                      <a:pPr algn="l" fontAlgn="ctr"/>
                      <a:r>
                        <a:rPr lang="en-US" altLang="ja-JP" sz="800" b="0" i="0" u="none" strike="noStrike" baseline="0" dirty="0">
                          <a:solidFill>
                            <a:srgbClr val="000000"/>
                          </a:solidFill>
                          <a:effectLst/>
                          <a:latin typeface="ＭＳ Ｐゴシック" panose="020B0600070205080204" pitchFamily="50" charset="-128"/>
                          <a:ea typeface="ＭＳ Ｐゴシック" panose="020B0600070205080204" pitchFamily="50" charset="-128"/>
                        </a:rPr>
                        <a:t>insurance association</a:t>
                      </a:r>
                      <a:endParaRPr lang="ja-JP" altLang="en-US" sz="8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5694" marR="5694" marT="5694" marB="0" anchor="ctr"/>
                </a:tc>
                <a:extLst>
                  <a:ext uri="{0D108BD9-81ED-4DB2-BD59-A6C34878D82A}">
                    <a16:rowId xmlns:a16="http://schemas.microsoft.com/office/drawing/2014/main" val="2969159040"/>
                  </a:ext>
                </a:extLst>
              </a:tr>
              <a:tr h="937434">
                <a:tc>
                  <a:txBody>
                    <a:bodyPr/>
                    <a:lstStyle/>
                    <a:p>
                      <a:pPr algn="l" fontAlgn="ctr"/>
                      <a:r>
                        <a:rPr lang="en-US" altLang="ja-JP" sz="800" u="none" strike="noStrike" baseline="0" dirty="0">
                          <a:effectLst/>
                          <a:ea typeface="ＭＳ Ｐゴシック" panose="020B0600070205080204" pitchFamily="50" charset="-128"/>
                        </a:rPr>
                        <a:t>When the applicant or the person responsible for the school expenses has suffered a disaster in Japan </a:t>
                      </a:r>
                      <a:r>
                        <a:rPr lang="en-US" altLang="ja-JP" sz="800" u="none" strike="noStrike" baseline="0">
                          <a:effectLst/>
                          <a:ea typeface="ＭＳ Ｐゴシック" panose="020B0600070205080204" pitchFamily="50" charset="-128"/>
                        </a:rPr>
                        <a:t>On or </a:t>
                      </a:r>
                      <a:r>
                        <a:rPr lang="en-US" altLang="ja-JP" sz="800" u="none" strike="noStrike" baseline="0" dirty="0">
                          <a:effectLst/>
                          <a:ea typeface="ＭＳ Ｐゴシック" panose="020B0600070205080204" pitchFamily="50" charset="-128"/>
                        </a:rPr>
                        <a:t>after April 1, 2024</a:t>
                      </a:r>
                      <a:endParaRPr lang="ja-JP" altLang="en-US" sz="8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5694" marR="5694" marT="5694" marB="0" anchor="ctr"/>
                </a:tc>
                <a:tc>
                  <a:txBody>
                    <a:bodyPr/>
                    <a:lstStyle/>
                    <a:p>
                      <a:pPr algn="l" fontAlgn="t"/>
                      <a:br>
                        <a:rPr lang="ja-JP" altLang="en-US" sz="800" u="none" strike="noStrike" baseline="0" dirty="0">
                          <a:effectLst/>
                          <a:ea typeface="ＭＳ Ｐゴシック" panose="020B0600070205080204" pitchFamily="50" charset="-128"/>
                        </a:rPr>
                      </a:br>
                      <a:endParaRPr lang="en-US" altLang="ja-JP" sz="800" u="none" strike="noStrike" baseline="0" dirty="0">
                        <a:effectLst/>
                        <a:ea typeface="ＭＳ Ｐゴシック" panose="020B0600070205080204" pitchFamily="50" charset="-128"/>
                      </a:endParaRPr>
                    </a:p>
                    <a:p>
                      <a:pPr algn="l" fontAlgn="t"/>
                      <a:r>
                        <a:rPr lang="ja-JP" altLang="en-US" sz="800" u="none" strike="noStrike" baseline="0" dirty="0">
                          <a:effectLst/>
                          <a:ea typeface="ＭＳ Ｐゴシック" panose="020B0600070205080204" pitchFamily="50" charset="-128"/>
                        </a:rPr>
                        <a:t>・</a:t>
                      </a:r>
                      <a:r>
                        <a:rPr lang="en-US" altLang="ja-JP" sz="800" u="none" strike="noStrike" baseline="0" dirty="0">
                          <a:effectLst/>
                          <a:ea typeface="ＭＳ Ｐゴシック" panose="020B0600070205080204" pitchFamily="50" charset="-128"/>
                        </a:rPr>
                        <a:t>disaster victim certificate(original)</a:t>
                      </a:r>
                    </a:p>
                    <a:p>
                      <a:pPr algn="l" fontAlgn="t"/>
                      <a:r>
                        <a:rPr lang="ja-JP" altLang="en-US" sz="800" u="none" strike="noStrike" baseline="0" dirty="0">
                          <a:effectLst/>
                          <a:ea typeface="ＭＳ Ｐゴシック" panose="020B0600070205080204" pitchFamily="50" charset="-128"/>
                        </a:rPr>
                        <a:t>・</a:t>
                      </a:r>
                      <a:r>
                        <a:rPr lang="en-US" altLang="ja-JP" sz="800" u="none" strike="noStrike" baseline="0" dirty="0">
                          <a:effectLst/>
                          <a:ea typeface="ＭＳ Ｐゴシック" panose="020B0600070205080204" pitchFamily="50" charset="-128"/>
                        </a:rPr>
                        <a:t>valuation certificate(original)</a:t>
                      </a:r>
                    </a:p>
                    <a:p>
                      <a:pPr algn="l" fontAlgn="t"/>
                      <a:endParaRPr lang="ja-JP" altLang="en-US" sz="8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5694" marR="5694" marT="5694" marB="0"/>
                </a:tc>
                <a:tc>
                  <a:txBody>
                    <a:bodyPr/>
                    <a:lstStyle/>
                    <a:p>
                      <a:pPr algn="l" fontAlgn="ctr"/>
                      <a:r>
                        <a:rPr lang="ja-JP" altLang="en-US" sz="800" u="none" strike="noStrike" baseline="0" dirty="0">
                          <a:effectLst/>
                          <a:ea typeface="ＭＳ Ｐゴシック" panose="020B0600070205080204" pitchFamily="50" charset="-128"/>
                        </a:rPr>
                        <a:t>　</a:t>
                      </a:r>
                      <a:endParaRPr lang="ja-JP" altLang="en-US" sz="8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5694" marR="5694" marT="5694" marB="0" anchor="ctr"/>
                </a:tc>
                <a:tc>
                  <a:txBody>
                    <a:bodyPr/>
                    <a:lstStyle/>
                    <a:p>
                      <a:pPr algn="l" fontAlgn="ctr"/>
                      <a:r>
                        <a:rPr lang="en-US" altLang="ja-JP" sz="800" u="none" strike="noStrike" baseline="0" dirty="0">
                          <a:effectLst/>
                          <a:ea typeface="ＭＳ Ｐゴシック" panose="020B0600070205080204" pitchFamily="50" charset="-128"/>
                        </a:rPr>
                        <a:t>municipal office</a:t>
                      </a:r>
                      <a:endParaRPr lang="ja-JP" altLang="en-US" sz="8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5694" marR="5694" marT="5694" marB="0" anchor="ctr"/>
                </a:tc>
                <a:extLst>
                  <a:ext uri="{0D108BD9-81ED-4DB2-BD59-A6C34878D82A}">
                    <a16:rowId xmlns:a16="http://schemas.microsoft.com/office/drawing/2014/main" val="3160853517"/>
                  </a:ext>
                </a:extLst>
              </a:tr>
            </a:tbl>
          </a:graphicData>
        </a:graphic>
      </p:graphicFrame>
      <p:sp>
        <p:nvSpPr>
          <p:cNvPr id="4" name="テキスト ボックス 3">
            <a:extLst>
              <a:ext uri="{FF2B5EF4-FFF2-40B4-BE49-F238E27FC236}">
                <a16:creationId xmlns:a16="http://schemas.microsoft.com/office/drawing/2014/main" id="{E5FEC778-AFAE-4D4F-8FCE-BF44488B0466}"/>
              </a:ext>
            </a:extLst>
          </p:cNvPr>
          <p:cNvSpPr txBox="1"/>
          <p:nvPr/>
        </p:nvSpPr>
        <p:spPr>
          <a:xfrm>
            <a:off x="105065" y="5489158"/>
            <a:ext cx="6675773" cy="261610"/>
          </a:xfrm>
          <a:prstGeom prst="rect">
            <a:avLst/>
          </a:prstGeom>
          <a:noFill/>
        </p:spPr>
        <p:txBody>
          <a:bodyPr wrap="square" rtlCol="0">
            <a:spAutoFit/>
          </a:bodyPr>
          <a:lstStyle/>
          <a:p>
            <a:r>
              <a:rPr lang="ja-JP" altLang="en-US" sz="1100" b="1" u="sng" dirty="0">
                <a:latin typeface="ＭＳ Ｐゴシック" panose="020B0600070205080204" pitchFamily="50" charset="-128"/>
                <a:ea typeface="ＭＳ Ｐゴシック" panose="020B0600070205080204" pitchFamily="50" charset="-128"/>
              </a:rPr>
              <a:t>６</a:t>
            </a:r>
            <a:r>
              <a:rPr lang="en-US" altLang="ja-JP" sz="1100" b="1" u="sng" dirty="0">
                <a:latin typeface="ＭＳ Ｐゴシック" panose="020B0600070205080204" pitchFamily="50" charset="-128"/>
                <a:ea typeface="ＭＳ Ｐゴシック" panose="020B0600070205080204" pitchFamily="50" charset="-128"/>
              </a:rPr>
              <a:t>-</a:t>
            </a:r>
            <a:r>
              <a:rPr lang="ja-JP" altLang="en-US" sz="1100" b="1" u="sng" dirty="0">
                <a:latin typeface="ＭＳ Ｐゴシック" panose="020B0600070205080204" pitchFamily="50" charset="-128"/>
                <a:ea typeface="ＭＳ Ｐゴシック" panose="020B0600070205080204" pitchFamily="50" charset="-128"/>
              </a:rPr>
              <a:t>（４）</a:t>
            </a:r>
            <a:r>
              <a:rPr lang="en-US" altLang="ja-JP" sz="1100" b="1" u="sng" dirty="0">
                <a:latin typeface="ＭＳ Ｐゴシック" panose="020B0600070205080204" pitchFamily="50" charset="-128"/>
                <a:ea typeface="ＭＳ Ｐゴシック" panose="020B0600070205080204" pitchFamily="50" charset="-128"/>
              </a:rPr>
              <a:t>Other documents</a:t>
            </a:r>
          </a:p>
        </p:txBody>
      </p:sp>
      <p:graphicFrame>
        <p:nvGraphicFramePr>
          <p:cNvPr id="5" name="表 4">
            <a:extLst>
              <a:ext uri="{FF2B5EF4-FFF2-40B4-BE49-F238E27FC236}">
                <a16:creationId xmlns:a16="http://schemas.microsoft.com/office/drawing/2014/main" id="{EF6704BA-A00D-418B-BCA1-66BDFD1737CA}"/>
              </a:ext>
            </a:extLst>
          </p:cNvPr>
          <p:cNvGraphicFramePr>
            <a:graphicFrameLocks noGrp="1"/>
          </p:cNvGraphicFramePr>
          <p:nvPr>
            <p:extLst>
              <p:ext uri="{D42A27DB-BD31-4B8C-83A1-F6EECF244321}">
                <p14:modId xmlns:p14="http://schemas.microsoft.com/office/powerpoint/2010/main" val="817157149"/>
              </p:ext>
            </p:extLst>
          </p:nvPr>
        </p:nvGraphicFramePr>
        <p:xfrm>
          <a:off x="182228" y="5750768"/>
          <a:ext cx="6521450" cy="2595539"/>
        </p:xfrm>
        <a:graphic>
          <a:graphicData uri="http://schemas.openxmlformats.org/drawingml/2006/table">
            <a:tbl>
              <a:tblPr>
                <a:tableStyleId>{5C22544A-7EE6-4342-B048-85BDC9FD1C3A}</a:tableStyleId>
              </a:tblPr>
              <a:tblGrid>
                <a:gridCol w="1551227">
                  <a:extLst>
                    <a:ext uri="{9D8B030D-6E8A-4147-A177-3AD203B41FA5}">
                      <a16:colId xmlns:a16="http://schemas.microsoft.com/office/drawing/2014/main" val="3780192511"/>
                    </a:ext>
                  </a:extLst>
                </a:gridCol>
                <a:gridCol w="2286000">
                  <a:extLst>
                    <a:ext uri="{9D8B030D-6E8A-4147-A177-3AD203B41FA5}">
                      <a16:colId xmlns:a16="http://schemas.microsoft.com/office/drawing/2014/main" val="2436438035"/>
                    </a:ext>
                  </a:extLst>
                </a:gridCol>
                <a:gridCol w="2684223">
                  <a:extLst>
                    <a:ext uri="{9D8B030D-6E8A-4147-A177-3AD203B41FA5}">
                      <a16:colId xmlns:a16="http://schemas.microsoft.com/office/drawing/2014/main" val="350279389"/>
                    </a:ext>
                  </a:extLst>
                </a:gridCol>
              </a:tblGrid>
              <a:tr h="316396">
                <a:tc>
                  <a:txBody>
                    <a:bodyPr/>
                    <a:lstStyle/>
                    <a:p>
                      <a:pPr algn="ctr" fontAlgn="ctr"/>
                      <a:r>
                        <a:rPr lang="en-US" altLang="ja-JP" sz="800" u="none" strike="noStrike" baseline="0" dirty="0">
                          <a:effectLst/>
                          <a:ea typeface="ＭＳ Ｐゴシック" panose="020B0600070205080204" pitchFamily="50" charset="-128"/>
                        </a:rPr>
                        <a:t>classification</a:t>
                      </a:r>
                      <a:endParaRPr lang="ja-JP" altLang="en-US" sz="800" b="1"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5123" marR="5123" marT="5123" marB="0" anchor="ctr"/>
                </a:tc>
                <a:tc>
                  <a:txBody>
                    <a:bodyPr/>
                    <a:lstStyle/>
                    <a:p>
                      <a:pPr algn="ctr" fontAlgn="ctr"/>
                      <a:r>
                        <a:rPr lang="en-US" altLang="ja-JP" sz="800" u="none" strike="noStrike" baseline="0" dirty="0">
                          <a:effectLst/>
                          <a:ea typeface="ＭＳ Ｐゴシック" panose="020B0600070205080204" pitchFamily="50" charset="-128"/>
                        </a:rPr>
                        <a:t>necessary documents</a:t>
                      </a:r>
                      <a:endParaRPr lang="ja-JP" altLang="en-US" sz="800" b="1"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5123" marR="5123" marT="5123" marB="0" anchor="ctr"/>
                </a:tc>
                <a:tc>
                  <a:txBody>
                    <a:bodyPr/>
                    <a:lstStyle/>
                    <a:p>
                      <a:pPr algn="ctr" fontAlgn="ctr"/>
                      <a:r>
                        <a:rPr lang="en-US" altLang="ja-JP" sz="800" u="none" strike="noStrike" baseline="0" dirty="0">
                          <a:effectLst/>
                          <a:ea typeface="ＭＳ Ｐゴシック" panose="020B0600070205080204" pitchFamily="50" charset="-128"/>
                        </a:rPr>
                        <a:t>matters that require attention</a:t>
                      </a:r>
                      <a:endParaRPr lang="ja-JP" altLang="en-US" sz="800" b="1"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5123" marR="5123" marT="5123" marB="0" anchor="ctr"/>
                </a:tc>
                <a:extLst>
                  <a:ext uri="{0D108BD9-81ED-4DB2-BD59-A6C34878D82A}">
                    <a16:rowId xmlns:a16="http://schemas.microsoft.com/office/drawing/2014/main" val="2649100674"/>
                  </a:ext>
                </a:extLst>
              </a:tr>
              <a:tr h="1023014">
                <a:tc>
                  <a:txBody>
                    <a:bodyPr/>
                    <a:lstStyle/>
                    <a:p>
                      <a:pPr algn="l" fontAlgn="ctr"/>
                      <a:r>
                        <a:rPr lang="en-US" altLang="ja-JP" sz="800" u="none" strike="noStrike" baseline="0" dirty="0">
                          <a:effectLst/>
                          <a:ea typeface="ＭＳ Ｐゴシック" panose="020B0600070205080204" pitchFamily="50" charset="-128"/>
                        </a:rPr>
                        <a:t>2024 Scholarship Recipients</a:t>
                      </a:r>
                      <a:endParaRPr lang="ja-JP" altLang="en-US" sz="8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6263" marR="6263" marT="6263" marB="0" anchor="ctr"/>
                </a:tc>
                <a:tc>
                  <a:txBody>
                    <a:bodyPr/>
                    <a:lstStyle/>
                    <a:p>
                      <a:pPr algn="l" fontAlgn="ctr"/>
                      <a:r>
                        <a:rPr lang="en-US" altLang="zh-CN" sz="800" u="none" strike="noStrike" baseline="0" dirty="0">
                          <a:effectLst/>
                          <a:ea typeface="ＭＳ Ｐゴシック" panose="020B0600070205080204" pitchFamily="50" charset="-128"/>
                        </a:rPr>
                        <a:t>Scholarship acceptance letter(copy)</a:t>
                      </a:r>
                      <a:endParaRPr lang="zh-CN" altLang="en-US" sz="8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6263" marR="6263" marT="6263" marB="0" anchor="ctr"/>
                </a:tc>
                <a:tc>
                  <a:txBody>
                    <a:bodyPr/>
                    <a:lstStyle/>
                    <a:p>
                      <a:pPr algn="l" fontAlgn="ctr"/>
                      <a:r>
                        <a:rPr lang="en-US" altLang="ja-JP" sz="800" b="0" i="0" u="none" strike="noStrike" baseline="0">
                          <a:solidFill>
                            <a:srgbClr val="000000"/>
                          </a:solidFill>
                          <a:effectLst/>
                          <a:latin typeface="ＭＳ Ｐゴシック" panose="020B0600070205080204" pitchFamily="50" charset="-128"/>
                          <a:ea typeface="ＭＳ Ｐゴシック" panose="020B0600070205080204" pitchFamily="50" charset="-128"/>
                        </a:rPr>
                        <a:t>Please submit proof of the amount received.</a:t>
                      </a:r>
                      <a:endParaRPr lang="ja-JP" altLang="en-US" sz="8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6263" marR="6263" marT="6263" marB="0" anchor="ctr"/>
                </a:tc>
                <a:extLst>
                  <a:ext uri="{0D108BD9-81ED-4DB2-BD59-A6C34878D82A}">
                    <a16:rowId xmlns:a16="http://schemas.microsoft.com/office/drawing/2014/main" val="4272795652"/>
                  </a:ext>
                </a:extLst>
              </a:tr>
              <a:tr h="706618">
                <a:tc>
                  <a:txBody>
                    <a:bodyPr/>
                    <a:lstStyle/>
                    <a:p>
                      <a:pPr algn="l" fontAlgn="ctr"/>
                      <a:r>
                        <a:rPr lang="en-US" altLang="ja-JP" sz="800" u="none" strike="noStrike" baseline="0" dirty="0">
                          <a:effectLst/>
                          <a:ea typeface="ＭＳ Ｐゴシック" panose="020B0600070205080204" pitchFamily="50" charset="-128"/>
                        </a:rPr>
                        <a:t>If you are an international student and have money to send home</a:t>
                      </a:r>
                      <a:endParaRPr lang="ja-JP" altLang="en-US" sz="8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6263" marR="6263" marT="6263" marB="0" anchor="ctr"/>
                </a:tc>
                <a:tc>
                  <a:txBody>
                    <a:bodyPr/>
                    <a:lstStyle/>
                    <a:p>
                      <a:pPr algn="l" fontAlgn="ctr"/>
                      <a:r>
                        <a:rPr lang="en-US" altLang="ja-JP" sz="800" u="none" strike="noStrike" baseline="0" dirty="0">
                          <a:effectLst/>
                          <a:ea typeface="ＭＳ Ｐゴシック" panose="020B0600070205080204" pitchFamily="50" charset="-128"/>
                        </a:rPr>
                        <a:t>Documents that prove the amount of money sent for support (copy)</a:t>
                      </a:r>
                      <a:endParaRPr lang="ja-JP" altLang="en-US" sz="8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6263" marR="6263" marT="6263" marB="0" anchor="ctr"/>
                </a:tc>
                <a:tc>
                  <a:txBody>
                    <a:bodyPr/>
                    <a:lstStyle/>
                    <a:p>
                      <a:pPr algn="l" fontAlgn="ctr"/>
                      <a:r>
                        <a:rPr lang="ja-JP" altLang="en-US" sz="800" u="none" strike="noStrike" baseline="0">
                          <a:effectLst/>
                          <a:ea typeface="ＭＳ Ｐゴシック" panose="020B0600070205080204" pitchFamily="50" charset="-128"/>
                        </a:rPr>
                        <a:t>　</a:t>
                      </a:r>
                      <a:endParaRPr lang="ja-JP" altLang="en-US" sz="800" b="0" i="0" u="none" strike="noStrike" baseline="0">
                        <a:solidFill>
                          <a:srgbClr val="000000"/>
                        </a:solidFill>
                        <a:effectLst/>
                        <a:latin typeface="ＭＳ Ｐゴシック" panose="020B0600070205080204" pitchFamily="50" charset="-128"/>
                        <a:ea typeface="ＭＳ Ｐゴシック" panose="020B0600070205080204" pitchFamily="50" charset="-128"/>
                      </a:endParaRPr>
                    </a:p>
                  </a:txBody>
                  <a:tcPr marL="6263" marR="6263" marT="6263" marB="0" anchor="ctr"/>
                </a:tc>
                <a:extLst>
                  <a:ext uri="{0D108BD9-81ED-4DB2-BD59-A6C34878D82A}">
                    <a16:rowId xmlns:a16="http://schemas.microsoft.com/office/drawing/2014/main" val="3067263591"/>
                  </a:ext>
                </a:extLst>
              </a:tr>
              <a:tr h="549511">
                <a:tc>
                  <a:txBody>
                    <a:bodyPr/>
                    <a:lstStyle/>
                    <a:p>
                      <a:pPr algn="l" fontAlgn="ctr"/>
                      <a:r>
                        <a:rPr lang="en-US" altLang="ja-JP" sz="800" u="none" strike="noStrike" baseline="0" dirty="0">
                          <a:effectLst/>
                          <a:ea typeface="ＭＳ Ｐゴシック" panose="020B0600070205080204" pitchFamily="50" charset="-128"/>
                        </a:rPr>
                        <a:t>International students receiving a scholarship from their home country</a:t>
                      </a:r>
                      <a:endParaRPr lang="ja-JP" altLang="en-US" sz="8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6263" marR="6263" marT="6263" marB="0" anchor="ctr"/>
                </a:tc>
                <a:tc>
                  <a:txBody>
                    <a:bodyPr/>
                    <a:lstStyle/>
                    <a:p>
                      <a:pPr algn="l" fontAlgn="ctr"/>
                      <a:r>
                        <a:rPr lang="en-US" altLang="ja-JP" sz="800" b="0" i="0" u="none" strike="noStrike" baseline="0" dirty="0">
                          <a:solidFill>
                            <a:srgbClr val="000000"/>
                          </a:solidFill>
                          <a:effectLst/>
                          <a:latin typeface="ＭＳ Ｐゴシック" panose="020B0600070205080204" pitchFamily="50" charset="-128"/>
                          <a:ea typeface="ＭＳ Ｐゴシック" panose="020B0600070205080204" pitchFamily="50" charset="-128"/>
                        </a:rPr>
                        <a:t>acceptance letter for scholarship in your own country(copy)</a:t>
                      </a:r>
                      <a:endParaRPr lang="ja-JP" altLang="en-US" sz="8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6263" marR="6263" marT="6263" marB="0" anchor="ctr"/>
                </a:tc>
                <a:tc>
                  <a:txBody>
                    <a:bodyPr/>
                    <a:lstStyle/>
                    <a:p>
                      <a:pPr algn="ctr" fontAlgn="ctr"/>
                      <a:r>
                        <a:rPr lang="ja-JP" altLang="en-US" sz="800" u="none" strike="noStrike" baseline="0" dirty="0">
                          <a:effectLst/>
                          <a:ea typeface="ＭＳ Ｐゴシック" panose="020B0600070205080204" pitchFamily="50" charset="-128"/>
                        </a:rPr>
                        <a:t>　</a:t>
                      </a:r>
                      <a:endParaRPr lang="ja-JP" altLang="en-US" sz="8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6263" marR="6263" marT="6263" marB="0" anchor="ctr"/>
                </a:tc>
                <a:extLst>
                  <a:ext uri="{0D108BD9-81ED-4DB2-BD59-A6C34878D82A}">
                    <a16:rowId xmlns:a16="http://schemas.microsoft.com/office/drawing/2014/main" val="3394157751"/>
                  </a:ext>
                </a:extLst>
              </a:tr>
            </a:tbl>
          </a:graphicData>
        </a:graphic>
      </p:graphicFrame>
      <p:sp>
        <p:nvSpPr>
          <p:cNvPr id="6" name="スライド番号プレースホルダー 5">
            <a:extLst>
              <a:ext uri="{FF2B5EF4-FFF2-40B4-BE49-F238E27FC236}">
                <a16:creationId xmlns:a16="http://schemas.microsoft.com/office/drawing/2014/main" id="{74BB9E6D-B88E-4492-829C-58CEB4BD3B71}"/>
              </a:ext>
            </a:extLst>
          </p:cNvPr>
          <p:cNvSpPr>
            <a:spLocks noGrp="1"/>
          </p:cNvSpPr>
          <p:nvPr>
            <p:ph type="sldNum" sz="quarter" idx="12"/>
          </p:nvPr>
        </p:nvSpPr>
        <p:spPr/>
        <p:txBody>
          <a:bodyPr/>
          <a:lstStyle/>
          <a:p>
            <a:fld id="{F65D48DA-D47E-4019-8538-7D727723164C}" type="slidenum">
              <a:rPr kumimoji="1" lang="ja-JP" altLang="en-US" smtClean="0"/>
              <a:t>10</a:t>
            </a:fld>
            <a:endParaRPr kumimoji="1" lang="ja-JP" altLang="en-US"/>
          </a:p>
        </p:txBody>
      </p:sp>
    </p:spTree>
    <p:extLst>
      <p:ext uri="{BB962C8B-B14F-4D97-AF65-F5344CB8AC3E}">
        <p14:creationId xmlns:p14="http://schemas.microsoft.com/office/powerpoint/2010/main" val="12759301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84976DA2-A6C1-4244-BE7C-303A8370B305}"/>
              </a:ext>
            </a:extLst>
          </p:cNvPr>
          <p:cNvSpPr txBox="1"/>
          <p:nvPr/>
        </p:nvSpPr>
        <p:spPr>
          <a:xfrm>
            <a:off x="610476" y="3015931"/>
            <a:ext cx="6001837" cy="3462486"/>
          </a:xfrm>
          <a:prstGeom prst="rect">
            <a:avLst/>
          </a:prstGeom>
          <a:noFill/>
        </p:spPr>
        <p:txBody>
          <a:bodyPr wrap="square" rtlCol="0">
            <a:spAutoFit/>
          </a:bodyPr>
          <a:lstStyle/>
          <a:p>
            <a:endParaRPr kumimoji="1" lang="en-US" altLang="ja-JP" sz="1400" dirty="0"/>
          </a:p>
          <a:p>
            <a:r>
              <a:rPr lang="en-US" altLang="ja-JP" sz="3200" dirty="0">
                <a:latin typeface="ＭＳ Ｐゴシック" panose="020B0600070205080204" pitchFamily="50" charset="-128"/>
                <a:ea typeface="ＭＳ Ｐゴシック" panose="020B0600070205080204" pitchFamily="50" charset="-128"/>
              </a:rPr>
              <a:t>The next and following pages are a collection of forms.</a:t>
            </a:r>
            <a:endParaRPr lang="en-US" altLang="ja-JP" sz="1100" dirty="0">
              <a:latin typeface="ＭＳ Ｐゴシック" panose="020B0600070205080204" pitchFamily="50" charset="-128"/>
              <a:ea typeface="ＭＳ Ｐゴシック" panose="020B0600070205080204" pitchFamily="50" charset="-128"/>
            </a:endParaRPr>
          </a:p>
          <a:p>
            <a:r>
              <a:rPr lang="en-US" altLang="ja-JP" sz="3200" dirty="0">
                <a:latin typeface="ＭＳ Ｐゴシック" panose="020B0600070205080204" pitchFamily="50" charset="-128"/>
                <a:ea typeface="ＭＳ Ｐゴシック" panose="020B0600070205080204" pitchFamily="50" charset="-128"/>
              </a:rPr>
              <a:t>Please print and use the form without “sample” if necessary.</a:t>
            </a:r>
            <a:endParaRPr lang="en-US" altLang="ja-JP" sz="1100" dirty="0">
              <a:latin typeface="ＭＳ Ｐゴシック" panose="020B0600070205080204" pitchFamily="50" charset="-128"/>
              <a:ea typeface="ＭＳ Ｐゴシック" panose="020B0600070205080204" pitchFamily="50" charset="-128"/>
            </a:endParaRPr>
          </a:p>
          <a:p>
            <a:endParaRPr lang="en-US" altLang="ja-JP" sz="1100" dirty="0">
              <a:latin typeface="ＭＳ Ｐゴシック" panose="020B0600070205080204" pitchFamily="50" charset="-128"/>
              <a:ea typeface="ＭＳ Ｐゴシック" panose="020B0600070205080204" pitchFamily="50" charset="-128"/>
            </a:endParaRPr>
          </a:p>
          <a:p>
            <a:endParaRPr lang="en-US" altLang="ja-JP" sz="1100" dirty="0">
              <a:latin typeface="ＭＳ Ｐゴシック" panose="020B0600070205080204" pitchFamily="50" charset="-128"/>
              <a:ea typeface="ＭＳ Ｐゴシック" panose="020B0600070205080204" pitchFamily="50" charset="-128"/>
            </a:endParaRPr>
          </a:p>
          <a:p>
            <a:endParaRPr lang="en-US" altLang="ja-JP" sz="1100" dirty="0">
              <a:latin typeface="ＭＳ Ｐゴシック" panose="020B0600070205080204" pitchFamily="50" charset="-128"/>
              <a:ea typeface="ＭＳ Ｐゴシック" panose="020B0600070205080204" pitchFamily="50" charset="-128"/>
            </a:endParaRPr>
          </a:p>
          <a:p>
            <a:endParaRPr lang="en-US" altLang="ja-JP" sz="1100" dirty="0">
              <a:latin typeface="ＭＳ Ｐゴシック" panose="020B0600070205080204" pitchFamily="50" charset="-128"/>
              <a:ea typeface="ＭＳ Ｐゴシック" panose="020B0600070205080204" pitchFamily="50" charset="-128"/>
            </a:endParaRPr>
          </a:p>
          <a:p>
            <a:endParaRPr lang="en-US" altLang="ja-JP" sz="1100" dirty="0">
              <a:latin typeface="ＭＳ Ｐゴシック" panose="020B0600070205080204" pitchFamily="50" charset="-128"/>
              <a:ea typeface="ＭＳ Ｐゴシック" panose="020B0600070205080204" pitchFamily="50" charset="-128"/>
            </a:endParaRPr>
          </a:p>
          <a:p>
            <a:r>
              <a:rPr lang="ja-JP" altLang="en-US" sz="1100" dirty="0">
                <a:latin typeface="ＭＳ Ｐゴシック" panose="020B0600070205080204" pitchFamily="50" charset="-128"/>
                <a:ea typeface="ＭＳ Ｐゴシック" panose="020B0600070205080204" pitchFamily="50" charset="-128"/>
              </a:rPr>
              <a:t>　　　</a:t>
            </a:r>
            <a:endParaRPr lang="en-US" altLang="ja-JP" sz="1100" dirty="0">
              <a:latin typeface="ＭＳ Ｐゴシック" panose="020B0600070205080204" pitchFamily="50" charset="-128"/>
              <a:ea typeface="ＭＳ Ｐゴシック" panose="020B0600070205080204" pitchFamily="50" charset="-128"/>
            </a:endParaRPr>
          </a:p>
          <a:p>
            <a:endParaRPr kumimoji="1" lang="en-US" altLang="ja-JP" sz="1100" dirty="0">
              <a:latin typeface="ＭＳ Ｐゴシック" panose="020B0600070205080204" pitchFamily="50" charset="-128"/>
              <a:ea typeface="ＭＳ Ｐゴシック" panose="020B0600070205080204" pitchFamily="50" charset="-128"/>
            </a:endParaRPr>
          </a:p>
        </p:txBody>
      </p:sp>
      <p:sp>
        <p:nvSpPr>
          <p:cNvPr id="3" name="スライド番号プレースホルダー 2">
            <a:extLst>
              <a:ext uri="{FF2B5EF4-FFF2-40B4-BE49-F238E27FC236}">
                <a16:creationId xmlns:a16="http://schemas.microsoft.com/office/drawing/2014/main" id="{B264B999-94C4-431D-92E7-9E6FAE574089}"/>
              </a:ext>
            </a:extLst>
          </p:cNvPr>
          <p:cNvSpPr>
            <a:spLocks noGrp="1"/>
          </p:cNvSpPr>
          <p:nvPr>
            <p:ph type="sldNum" sz="quarter" idx="12"/>
          </p:nvPr>
        </p:nvSpPr>
        <p:spPr/>
        <p:txBody>
          <a:bodyPr/>
          <a:lstStyle/>
          <a:p>
            <a:fld id="{F65D48DA-D47E-4019-8538-7D727723164C}" type="slidenum">
              <a:rPr kumimoji="1" lang="ja-JP" altLang="en-US" smtClean="0"/>
              <a:t>11</a:t>
            </a:fld>
            <a:endParaRPr kumimoji="1" lang="ja-JP" altLang="en-US"/>
          </a:p>
        </p:txBody>
      </p:sp>
    </p:spTree>
    <p:extLst>
      <p:ext uri="{BB962C8B-B14F-4D97-AF65-F5344CB8AC3E}">
        <p14:creationId xmlns:p14="http://schemas.microsoft.com/office/powerpoint/2010/main" val="11573311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7C3438B-E033-4D23-BA24-34F3DA3E6BC1}"/>
              </a:ext>
            </a:extLst>
          </p:cNvPr>
          <p:cNvSpPr>
            <a:spLocks noGrp="1"/>
          </p:cNvSpPr>
          <p:nvPr>
            <p:ph type="title"/>
          </p:nvPr>
        </p:nvSpPr>
        <p:spPr>
          <a:xfrm>
            <a:off x="461230" y="253222"/>
            <a:ext cx="6183160" cy="2550136"/>
          </a:xfrm>
          <a:ln>
            <a:noFill/>
          </a:ln>
        </p:spPr>
        <p:txBody>
          <a:bodyPr>
            <a:normAutofit/>
          </a:bodyPr>
          <a:lstStyle/>
          <a:p>
            <a:pPr>
              <a:tabLst>
                <a:tab pos="355600" algn="l"/>
                <a:tab pos="711200" algn="l"/>
                <a:tab pos="1066800" algn="l"/>
                <a:tab pos="1422400" algn="l"/>
                <a:tab pos="1778000" algn="l"/>
                <a:tab pos="2133600" algn="l"/>
                <a:tab pos="2489200" algn="l"/>
                <a:tab pos="2844800" algn="l"/>
                <a:tab pos="3200400" algn="l"/>
                <a:tab pos="3556000" algn="l"/>
                <a:tab pos="3911600" algn="l"/>
                <a:tab pos="4267200" algn="l"/>
                <a:tab pos="4622800" algn="l"/>
                <a:tab pos="4978400" algn="l"/>
                <a:tab pos="5334000" algn="l"/>
                <a:tab pos="5689600" algn="l"/>
                <a:tab pos="6045200" algn="l"/>
                <a:tab pos="6400800" algn="l"/>
                <a:tab pos="6756400" algn="l"/>
                <a:tab pos="7112000" algn="l"/>
                <a:tab pos="7467600" algn="l"/>
                <a:tab pos="7823200" algn="l"/>
                <a:tab pos="8178800" algn="l"/>
                <a:tab pos="8534400" algn="l"/>
                <a:tab pos="8890000" algn="l"/>
                <a:tab pos="9245600" algn="l"/>
                <a:tab pos="9601200" algn="l"/>
                <a:tab pos="9956800" algn="l"/>
                <a:tab pos="10312400" algn="l"/>
                <a:tab pos="10668000" algn="l"/>
                <a:tab pos="11023600" algn="l"/>
                <a:tab pos="11379200" algn="l"/>
              </a:tabLst>
            </a:pPr>
            <a:br>
              <a:rPr lang="en-US" altLang="ja-JP" sz="1100" kern="0" dirty="0">
                <a:latin typeface="ＭＳ Ｐゴシック" panose="020B0600070205080204" pitchFamily="50" charset="-128"/>
                <a:ea typeface="ＭＳ Ｐゴシック" panose="020B0600070205080204" pitchFamily="50" charset="-128"/>
                <a:cs typeface="ＭＳ ゴシック" panose="020B0609070205080204" pitchFamily="49" charset="-128"/>
              </a:rPr>
            </a:br>
            <a:r>
              <a:rPr lang="ja-JP" altLang="en-US" sz="1100" kern="0" dirty="0">
                <a:latin typeface="ＭＳ Ｐゴシック" panose="020B0600070205080204" pitchFamily="50" charset="-128"/>
                <a:ea typeface="ＭＳ Ｐゴシック" panose="020B0600070205080204" pitchFamily="50" charset="-128"/>
                <a:cs typeface="ＭＳ ゴシック" panose="020B0609070205080204" pitchFamily="49" charset="-128"/>
              </a:rPr>
              <a:t>　</a:t>
            </a:r>
            <a:r>
              <a:rPr lang="en-US" altLang="ja-JP" sz="1100" b="1" kern="0" dirty="0">
                <a:latin typeface="ＭＳ Ｐゴシック" panose="020B0600070205080204" pitchFamily="50" charset="-128"/>
                <a:ea typeface="ＭＳ Ｐゴシック" panose="020B0600070205080204" pitchFamily="50" charset="-128"/>
                <a:cs typeface="ＭＳ ゴシック" panose="020B0609070205080204" pitchFamily="49" charset="-128"/>
              </a:rPr>
              <a:t>If any of the following apply to you, please submit</a:t>
            </a:r>
            <a:br>
              <a:rPr lang="en-US" altLang="ja-JP" sz="1100" kern="0" dirty="0">
                <a:latin typeface="ＭＳ Ｐゴシック" panose="020B0600070205080204" pitchFamily="50" charset="-128"/>
                <a:ea typeface="ＭＳ Ｐゴシック" panose="020B0600070205080204" pitchFamily="50" charset="-128"/>
                <a:cs typeface="ＭＳ ゴシック" panose="020B0609070205080204" pitchFamily="49" charset="-128"/>
              </a:rPr>
            </a:br>
            <a:br>
              <a:rPr lang="en-US" altLang="ja-JP" sz="1100" kern="0" dirty="0">
                <a:latin typeface="ＭＳ Ｐゴシック" panose="020B0600070205080204" pitchFamily="50" charset="-128"/>
                <a:ea typeface="ＭＳ Ｐゴシック" panose="020B0600070205080204" pitchFamily="50" charset="-128"/>
                <a:cs typeface="ＭＳ ゴシック" panose="020B0609070205080204" pitchFamily="49" charset="-128"/>
              </a:rPr>
            </a:br>
            <a:r>
              <a:rPr lang="ja-JP" altLang="en-US" sz="1100" kern="0" dirty="0">
                <a:latin typeface="ＭＳ Ｐゴシック" panose="020B0600070205080204" pitchFamily="50" charset="-128"/>
                <a:ea typeface="ＭＳ Ｐゴシック" panose="020B0600070205080204" pitchFamily="50" charset="-128"/>
                <a:cs typeface="ＭＳ ゴシック" panose="020B0609070205080204" pitchFamily="49" charset="-128"/>
              </a:rPr>
              <a:t>✔</a:t>
            </a:r>
            <a:r>
              <a:rPr lang="en-US" altLang="ja-JP" sz="1100" kern="0" dirty="0">
                <a:effectLst/>
                <a:latin typeface="ＭＳ Ｐゴシック" panose="020B0600070205080204" pitchFamily="50" charset="-128"/>
                <a:ea typeface="ＭＳ Ｐゴシック" panose="020B0600070205080204" pitchFamily="50" charset="-128"/>
                <a:cs typeface="ＭＳ ゴシック" panose="020B0609070205080204" pitchFamily="49" charset="-128"/>
              </a:rPr>
              <a:t>Newly employed or changed jobs on or after January 2, 2024, who are in a regular employee or other employment status that pays bonuses.</a:t>
            </a:r>
            <a:br>
              <a:rPr lang="en-US" altLang="ja-JP" sz="1100" kern="0" dirty="0">
                <a:effectLst/>
                <a:latin typeface="ＭＳ Ｐゴシック" panose="020B0600070205080204" pitchFamily="50" charset="-128"/>
                <a:ea typeface="ＭＳ Ｐゴシック" panose="020B0600070205080204" pitchFamily="50" charset="-128"/>
                <a:cs typeface="ＭＳ ゴシック" panose="020B0609070205080204" pitchFamily="49" charset="-128"/>
              </a:rPr>
            </a:br>
            <a:br>
              <a:rPr lang="en-US" altLang="ja-JP" sz="1100" kern="0" dirty="0">
                <a:effectLst/>
                <a:latin typeface="ＭＳ Ｐゴシック" panose="020B0600070205080204" pitchFamily="50" charset="-128"/>
                <a:ea typeface="ＭＳ Ｐゴシック" panose="020B0600070205080204" pitchFamily="50" charset="-128"/>
                <a:cs typeface="ＭＳ ゴシック" panose="020B0609070205080204" pitchFamily="49" charset="-128"/>
              </a:rPr>
            </a:br>
            <a:r>
              <a:rPr lang="ja-JP" altLang="en-US" sz="1100" kern="0" dirty="0">
                <a:latin typeface="ＭＳ Ｐゴシック" panose="020B0600070205080204" pitchFamily="50" charset="-128"/>
                <a:ea typeface="ＭＳ Ｐゴシック" panose="020B0600070205080204" pitchFamily="50" charset="-128"/>
                <a:cs typeface="ＭＳ ゴシック" panose="020B0609070205080204" pitchFamily="49" charset="-128"/>
              </a:rPr>
              <a:t>✔</a:t>
            </a:r>
            <a:r>
              <a:rPr lang="en-US" altLang="ja-JP" sz="1100" kern="0" dirty="0">
                <a:effectLst/>
                <a:latin typeface="ＭＳ Ｐゴシック" panose="020B0600070205080204" pitchFamily="50" charset="-128"/>
                <a:ea typeface="ＭＳ Ｐゴシック" panose="020B0600070205080204" pitchFamily="50" charset="-128"/>
                <a:cs typeface="ＭＳ ゴシック" panose="020B0609070205080204" pitchFamily="49" charset="-128"/>
              </a:rPr>
              <a:t>Those who do not have a paycheck because their salary is handed over in cash (mainly part-timers)</a:t>
            </a:r>
            <a:br>
              <a:rPr lang="en-US" altLang="ja-JP" sz="1100" kern="0" dirty="0">
                <a:effectLst/>
                <a:latin typeface="ＭＳ Ｐゴシック" panose="020B0600070205080204" pitchFamily="50" charset="-128"/>
                <a:ea typeface="ＭＳ Ｐゴシック" panose="020B0600070205080204" pitchFamily="50" charset="-128"/>
                <a:cs typeface="ＭＳ ゴシック" panose="020B0609070205080204" pitchFamily="49" charset="-128"/>
              </a:rPr>
            </a:br>
            <a:br>
              <a:rPr lang="en-US" altLang="ja-JP" sz="1100" kern="0" dirty="0">
                <a:effectLst/>
                <a:latin typeface="ＭＳ Ｐゴシック" panose="020B0600070205080204" pitchFamily="50" charset="-128"/>
                <a:ea typeface="ＭＳ Ｐゴシック" panose="020B0600070205080204" pitchFamily="50" charset="-128"/>
                <a:cs typeface="ＭＳ ゴシック" panose="020B0609070205080204" pitchFamily="49" charset="-128"/>
              </a:rPr>
            </a:br>
            <a:r>
              <a:rPr lang="ja-JP" altLang="en-US" sz="1100" kern="0" dirty="0">
                <a:latin typeface="ＭＳ Ｐゴシック" panose="020B0600070205080204" pitchFamily="50" charset="-128"/>
                <a:ea typeface="ＭＳ Ｐゴシック" panose="020B0600070205080204" pitchFamily="50" charset="-128"/>
                <a:cs typeface="ＭＳ ゴシック" panose="020B0609070205080204" pitchFamily="49" charset="-128"/>
              </a:rPr>
              <a:t>✔</a:t>
            </a:r>
            <a:r>
              <a:rPr lang="en-US" altLang="ja-JP" sz="1100" kern="0" dirty="0">
                <a:effectLst/>
                <a:latin typeface="ＭＳ Ｐゴシック" panose="020B0600070205080204" pitchFamily="50" charset="-128"/>
                <a:ea typeface="ＭＳ Ｐゴシック" panose="020B0600070205080204" pitchFamily="50" charset="-128"/>
                <a:cs typeface="ＭＳ ゴシック" panose="020B0609070205080204" pitchFamily="49" charset="-128"/>
              </a:rPr>
              <a:t>Those who do not have a certificate of withholding tax for 2024</a:t>
            </a:r>
            <a:br>
              <a:rPr lang="en-US" altLang="ja-JP" sz="1100" kern="0" dirty="0">
                <a:effectLst/>
                <a:latin typeface="ＭＳ Ｐゴシック" panose="020B0600070205080204" pitchFamily="50" charset="-128"/>
                <a:ea typeface="ＭＳ Ｐゴシック" panose="020B0600070205080204" pitchFamily="50" charset="-128"/>
                <a:cs typeface="ＭＳ ゴシック" panose="020B0609070205080204" pitchFamily="49" charset="-128"/>
              </a:rPr>
            </a:br>
            <a:br>
              <a:rPr lang="en-US" altLang="ja-JP" sz="1100" kern="0" dirty="0">
                <a:effectLst/>
                <a:latin typeface="ＭＳ Ｐゴシック" panose="020B0600070205080204" pitchFamily="50" charset="-128"/>
                <a:ea typeface="ＭＳ Ｐゴシック" panose="020B0600070205080204" pitchFamily="50" charset="-128"/>
                <a:cs typeface="ＭＳ ゴシック" panose="020B0609070205080204" pitchFamily="49" charset="-128"/>
              </a:rPr>
            </a:br>
            <a:r>
              <a:rPr lang="ja-JP" altLang="en-US" sz="1100" kern="0" dirty="0">
                <a:latin typeface="ＭＳ Ｐゴシック" panose="020B0600070205080204" pitchFamily="50" charset="-128"/>
                <a:ea typeface="ＭＳ Ｐゴシック" panose="020B0600070205080204" pitchFamily="50" charset="-128"/>
                <a:cs typeface="ＭＳ ゴシック" panose="020B0609070205080204" pitchFamily="49" charset="-128"/>
              </a:rPr>
              <a:t>✔</a:t>
            </a:r>
            <a:r>
              <a:rPr lang="en-US" altLang="ja-JP" sz="1100" kern="0" dirty="0">
                <a:effectLst/>
                <a:latin typeface="ＭＳ Ｐゴシック" panose="020B0600070205080204" pitchFamily="50" charset="-128"/>
                <a:ea typeface="ＭＳ Ｐゴシック" panose="020B0600070205080204" pitchFamily="50" charset="-128"/>
                <a:cs typeface="ＭＳ ゴシック" panose="020B0609070205080204" pitchFamily="49" charset="-128"/>
              </a:rPr>
              <a:t>Those who have experienced a significant decrease in salary, or those who have not retired but do not have pay stubs because they are no longer working.</a:t>
            </a:r>
            <a:br>
              <a:rPr lang="en-US" altLang="ja-JP" sz="1100" kern="0" dirty="0">
                <a:effectLst/>
                <a:latin typeface="ＭＳ Ｐゴシック" panose="020B0600070205080204" pitchFamily="50" charset="-128"/>
                <a:ea typeface="ＭＳ Ｐゴシック" panose="020B0600070205080204" pitchFamily="50" charset="-128"/>
                <a:cs typeface="ＭＳ ゴシック" panose="020B0609070205080204" pitchFamily="49" charset="-128"/>
              </a:rPr>
            </a:br>
            <a:br>
              <a:rPr lang="en-US" altLang="ja-JP" sz="1100" kern="0" dirty="0">
                <a:effectLst/>
                <a:latin typeface="ＭＳ Ｐゴシック" panose="020B0600070205080204" pitchFamily="50" charset="-128"/>
                <a:ea typeface="ＭＳ Ｐゴシック" panose="020B0600070205080204" pitchFamily="50" charset="-128"/>
                <a:cs typeface="ＭＳ ゴシック" panose="020B0609070205080204" pitchFamily="49" charset="-128"/>
              </a:rPr>
            </a:br>
            <a:endParaRPr kumimoji="1" lang="ja-JP" altLang="en-US" sz="1100" u="sng" dirty="0">
              <a:latin typeface="ＭＳ Ｐゴシック" panose="020B0600070205080204" pitchFamily="50" charset="-128"/>
              <a:ea typeface="ＭＳ Ｐゴシック" panose="020B0600070205080204" pitchFamily="50" charset="-128"/>
            </a:endParaRPr>
          </a:p>
        </p:txBody>
      </p:sp>
      <p:sp>
        <p:nvSpPr>
          <p:cNvPr id="4" name="スライド番号プレースホルダー 3">
            <a:extLst>
              <a:ext uri="{FF2B5EF4-FFF2-40B4-BE49-F238E27FC236}">
                <a16:creationId xmlns:a16="http://schemas.microsoft.com/office/drawing/2014/main" id="{9A8AABDA-3141-4629-A767-9067F019841F}"/>
              </a:ext>
            </a:extLst>
          </p:cNvPr>
          <p:cNvSpPr>
            <a:spLocks noGrp="1"/>
          </p:cNvSpPr>
          <p:nvPr>
            <p:ph type="sldNum" sz="quarter" idx="12"/>
          </p:nvPr>
        </p:nvSpPr>
        <p:spPr/>
        <p:txBody>
          <a:bodyPr/>
          <a:lstStyle/>
          <a:p>
            <a:fld id="{F65D48DA-D47E-4019-8538-7D727723164C}" type="slidenum">
              <a:rPr kumimoji="1" lang="ja-JP" altLang="en-US" smtClean="0"/>
              <a:t>12</a:t>
            </a:fld>
            <a:endParaRPr kumimoji="1" lang="ja-JP" altLang="en-US"/>
          </a:p>
        </p:txBody>
      </p:sp>
      <p:pic>
        <p:nvPicPr>
          <p:cNvPr id="8" name="コンテンツ プレースホルダー 7">
            <a:extLst>
              <a:ext uri="{FF2B5EF4-FFF2-40B4-BE49-F238E27FC236}">
                <a16:creationId xmlns:a16="http://schemas.microsoft.com/office/drawing/2014/main" id="{D589454E-6E37-4889-BFD0-8C25133298E5}"/>
              </a:ext>
            </a:extLst>
          </p:cNvPr>
          <p:cNvPicPr>
            <a:picLocks noGrp="1" noChangeAspect="1"/>
          </p:cNvPicPr>
          <p:nvPr>
            <p:ph idx="1"/>
          </p:nvPr>
        </p:nvPicPr>
        <p:blipFill>
          <a:blip r:embed="rId2"/>
          <a:stretch>
            <a:fillRect/>
          </a:stretch>
        </p:blipFill>
        <p:spPr>
          <a:xfrm>
            <a:off x="1470821" y="2433638"/>
            <a:ext cx="3916359" cy="5802312"/>
          </a:xfrm>
          <a:prstGeom prst="rect">
            <a:avLst/>
          </a:prstGeom>
          <a:ln>
            <a:solidFill>
              <a:schemeClr val="bg1">
                <a:lumMod val="50000"/>
              </a:schemeClr>
            </a:solidFill>
          </a:ln>
        </p:spPr>
      </p:pic>
      <p:pic>
        <p:nvPicPr>
          <p:cNvPr id="9" name="Picture 2" descr="イラストや　記入例 に対する画像結果">
            <a:extLst>
              <a:ext uri="{FF2B5EF4-FFF2-40B4-BE49-F238E27FC236}">
                <a16:creationId xmlns:a16="http://schemas.microsoft.com/office/drawing/2014/main" id="{BF108BCC-D756-457C-B299-4A9E3A6740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14988" y="0"/>
            <a:ext cx="1039660" cy="486836"/>
          </a:xfrm>
          <a:prstGeom prst="rect">
            <a:avLst/>
          </a:prstGeom>
          <a:noFill/>
          <a:extLst>
            <a:ext uri="{909E8E84-426E-40DD-AFC4-6F175D3DCCD1}">
              <a14:hiddenFill xmlns:a14="http://schemas.microsoft.com/office/drawing/2010/main">
                <a:solidFill>
                  <a:srgbClr val="FFFFFF"/>
                </a:solidFill>
              </a14:hiddenFill>
            </a:ext>
          </a:extLst>
        </p:spPr>
      </p:pic>
      <p:sp>
        <p:nvSpPr>
          <p:cNvPr id="10" name="正方形/長方形 9">
            <a:extLst>
              <a:ext uri="{FF2B5EF4-FFF2-40B4-BE49-F238E27FC236}">
                <a16:creationId xmlns:a16="http://schemas.microsoft.com/office/drawing/2014/main" id="{6855B0F3-44EA-47F7-855D-756DC9D9569E}"/>
              </a:ext>
            </a:extLst>
          </p:cNvPr>
          <p:cNvSpPr/>
          <p:nvPr/>
        </p:nvSpPr>
        <p:spPr>
          <a:xfrm>
            <a:off x="1565259" y="4233797"/>
            <a:ext cx="3620890" cy="400215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79">
            <a:extLst>
              <a:ext uri="{FF2B5EF4-FFF2-40B4-BE49-F238E27FC236}">
                <a16:creationId xmlns:a16="http://schemas.microsoft.com/office/drawing/2014/main" id="{4CBAF526-8078-4BD4-80DE-D1E693B348D9}"/>
              </a:ext>
            </a:extLst>
          </p:cNvPr>
          <p:cNvSpPr txBox="1"/>
          <p:nvPr/>
        </p:nvSpPr>
        <p:spPr>
          <a:xfrm>
            <a:off x="2334126" y="5118314"/>
            <a:ext cx="2509337" cy="31996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r>
              <a:rPr lang="en-US" altLang="ja-JP" sz="1050" b="1" kern="100" dirty="0">
                <a:solidFill>
                  <a:srgbClr val="FF0000"/>
                </a:solidFill>
                <a:effectLst/>
                <a:latin typeface="Century" panose="02040604050505020304" pitchFamily="18" charset="0"/>
                <a:ea typeface="ＭＳ ゴシック" panose="020B0609070205080204" pitchFamily="49" charset="-128"/>
                <a:cs typeface="Times New Roman" panose="02020603050405020304" pitchFamily="18" charset="0"/>
              </a:rPr>
              <a:t>Business establishment entry field</a:t>
            </a:r>
          </a:p>
        </p:txBody>
      </p:sp>
      <p:pic>
        <p:nvPicPr>
          <p:cNvPr id="16" name="グラフィックス 15" descr="教師 単色塗りつぶし">
            <a:extLst>
              <a:ext uri="{FF2B5EF4-FFF2-40B4-BE49-F238E27FC236}">
                <a16:creationId xmlns:a16="http://schemas.microsoft.com/office/drawing/2014/main" id="{698FAB0A-4EA1-4C2C-A197-605DCC4EA08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0125" y="468346"/>
            <a:ext cx="515755" cy="584775"/>
          </a:xfrm>
          <a:prstGeom prst="rect">
            <a:avLst/>
          </a:prstGeom>
        </p:spPr>
      </p:pic>
    </p:spTree>
    <p:extLst>
      <p:ext uri="{BB962C8B-B14F-4D97-AF65-F5344CB8AC3E}">
        <p14:creationId xmlns:p14="http://schemas.microsoft.com/office/powerpoint/2010/main" val="28826648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56A82B27-1645-4991-9B2D-229EEB151324}"/>
              </a:ext>
            </a:extLst>
          </p:cNvPr>
          <p:cNvSpPr>
            <a:spLocks noGrp="1"/>
          </p:cNvSpPr>
          <p:nvPr>
            <p:ph type="sldNum" sz="quarter" idx="12"/>
          </p:nvPr>
        </p:nvSpPr>
        <p:spPr/>
        <p:txBody>
          <a:bodyPr/>
          <a:lstStyle/>
          <a:p>
            <a:fld id="{F65D48DA-D47E-4019-8538-7D727723164C}" type="slidenum">
              <a:rPr kumimoji="1" lang="ja-JP" altLang="en-US" smtClean="0"/>
              <a:t>13</a:t>
            </a:fld>
            <a:endParaRPr kumimoji="1" lang="ja-JP" altLang="en-US"/>
          </a:p>
        </p:txBody>
      </p:sp>
      <p:pic>
        <p:nvPicPr>
          <p:cNvPr id="5" name="図 4">
            <a:extLst>
              <a:ext uri="{FF2B5EF4-FFF2-40B4-BE49-F238E27FC236}">
                <a16:creationId xmlns:a16="http://schemas.microsoft.com/office/drawing/2014/main" id="{59DDBAE3-FC19-4C57-8EF6-F6CE4430CB53}"/>
              </a:ext>
            </a:extLst>
          </p:cNvPr>
          <p:cNvPicPr>
            <a:picLocks noChangeAspect="1"/>
          </p:cNvPicPr>
          <p:nvPr/>
        </p:nvPicPr>
        <p:blipFill>
          <a:blip r:embed="rId2"/>
          <a:stretch>
            <a:fillRect/>
          </a:stretch>
        </p:blipFill>
        <p:spPr>
          <a:xfrm>
            <a:off x="215958" y="0"/>
            <a:ext cx="6426083" cy="8646695"/>
          </a:xfrm>
          <a:prstGeom prst="rect">
            <a:avLst/>
          </a:prstGeom>
        </p:spPr>
      </p:pic>
    </p:spTree>
    <p:extLst>
      <p:ext uri="{BB962C8B-B14F-4D97-AF65-F5344CB8AC3E}">
        <p14:creationId xmlns:p14="http://schemas.microsoft.com/office/powerpoint/2010/main" val="33431185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 name="タイトル 1">
            <a:extLst>
              <a:ext uri="{FF2B5EF4-FFF2-40B4-BE49-F238E27FC236}">
                <a16:creationId xmlns:a16="http://schemas.microsoft.com/office/drawing/2014/main" id="{623D648C-EE41-42A8-B73B-1D9D838DEC28}"/>
              </a:ext>
            </a:extLst>
          </p:cNvPr>
          <p:cNvSpPr>
            <a:spLocks noGrp="1"/>
          </p:cNvSpPr>
          <p:nvPr>
            <p:ph type="title"/>
          </p:nvPr>
        </p:nvSpPr>
        <p:spPr>
          <a:xfrm>
            <a:off x="482530" y="182031"/>
            <a:ext cx="6004468" cy="1767417"/>
          </a:xfrm>
        </p:spPr>
        <p:txBody>
          <a:bodyPr>
            <a:noAutofit/>
          </a:bodyPr>
          <a:lstStyle/>
          <a:p>
            <a:pPr algn="l">
              <a:tabLst>
                <a:tab pos="358140" algn="l"/>
                <a:tab pos="716280" algn="l"/>
                <a:tab pos="1074420" algn="l"/>
                <a:tab pos="1432560" algn="l"/>
                <a:tab pos="1790700" algn="l"/>
                <a:tab pos="2148840" algn="l"/>
                <a:tab pos="2506980" algn="l"/>
                <a:tab pos="2865120" algn="l"/>
                <a:tab pos="3223260" algn="l"/>
                <a:tab pos="3581400" algn="l"/>
                <a:tab pos="3939540" algn="l"/>
                <a:tab pos="4297680" algn="l"/>
                <a:tab pos="4655820" algn="l"/>
                <a:tab pos="5013960" algn="l"/>
                <a:tab pos="5372100" algn="l"/>
                <a:tab pos="5730240" algn="l"/>
                <a:tab pos="6088380" algn="l"/>
                <a:tab pos="6446520" algn="l"/>
                <a:tab pos="6804660" algn="l"/>
                <a:tab pos="7162800" algn="l"/>
                <a:tab pos="7520940" algn="l"/>
                <a:tab pos="7879080" algn="l"/>
                <a:tab pos="8237220" algn="l"/>
                <a:tab pos="8595360" algn="l"/>
                <a:tab pos="8953500" algn="l"/>
                <a:tab pos="9311640" algn="l"/>
                <a:tab pos="9669780" algn="l"/>
                <a:tab pos="10027920" algn="l"/>
                <a:tab pos="10386060" algn="l"/>
                <a:tab pos="10744200" algn="l"/>
                <a:tab pos="11102340" algn="l"/>
                <a:tab pos="11460480" algn="l"/>
              </a:tabLst>
            </a:pPr>
            <a:br>
              <a:rPr lang="en-US" altLang="ja-JP" sz="1100" dirty="0">
                <a:latin typeface="ＭＳ Ｐゴシック" panose="020B0600070205080204" pitchFamily="50" charset="-128"/>
                <a:ea typeface="ＭＳ Ｐゴシック" panose="020B0600070205080204" pitchFamily="50" charset="-128"/>
              </a:rPr>
            </a:br>
            <a:br>
              <a:rPr lang="en-US" altLang="ja-JP" sz="1100" dirty="0">
                <a:latin typeface="ＭＳ Ｐゴシック" panose="020B0600070205080204" pitchFamily="50" charset="-128"/>
                <a:ea typeface="ＭＳ Ｐゴシック" panose="020B0600070205080204" pitchFamily="50" charset="-128"/>
              </a:rPr>
            </a:br>
            <a:r>
              <a:rPr lang="ja-JP" altLang="en-US" sz="1100" dirty="0">
                <a:latin typeface="ＭＳ Ｐゴシック" panose="020B0600070205080204" pitchFamily="50" charset="-128"/>
                <a:ea typeface="ＭＳ Ｐゴシック" panose="020B0600070205080204" pitchFamily="50" charset="-128"/>
              </a:rPr>
              <a:t>　　</a:t>
            </a:r>
            <a:r>
              <a:rPr kumimoji="1" lang="en-US" altLang="ja-JP" sz="1100" dirty="0">
                <a:latin typeface="ＭＳ Ｐゴシック" panose="020B0600070205080204" pitchFamily="50" charset="-128"/>
                <a:ea typeface="ＭＳ Ｐゴシック" panose="020B0600070205080204" pitchFamily="50" charset="-128"/>
              </a:rPr>
              <a:t>If you were a full-time employee at the time of retirement, submit this form regardless of</a:t>
            </a:r>
            <a:br>
              <a:rPr kumimoji="1" lang="en-US" altLang="ja-JP" sz="1100" dirty="0">
                <a:latin typeface="ＭＳ Ｐゴシック" panose="020B0600070205080204" pitchFamily="50" charset="-128"/>
                <a:ea typeface="ＭＳ Ｐゴシック" panose="020B0600070205080204" pitchFamily="50" charset="-128"/>
              </a:rPr>
            </a:br>
            <a:r>
              <a:rPr kumimoji="1" lang="ja-JP" altLang="en-US" sz="1100" dirty="0">
                <a:latin typeface="ＭＳ Ｐゴシック" panose="020B0600070205080204" pitchFamily="50" charset="-128"/>
                <a:ea typeface="ＭＳ Ｐゴシック" panose="020B0600070205080204" pitchFamily="50" charset="-128"/>
              </a:rPr>
              <a:t>　　</a:t>
            </a:r>
            <a:r>
              <a:rPr kumimoji="1" lang="en-US" altLang="ja-JP" sz="1100" dirty="0">
                <a:latin typeface="ＭＳ Ｐゴシック" panose="020B0600070205080204" pitchFamily="50" charset="-128"/>
                <a:ea typeface="ＭＳ Ｐゴシック" panose="020B0600070205080204" pitchFamily="50" charset="-128"/>
              </a:rPr>
              <a:t> whether or not you had any extraordinary income (retirement allowance, etc.).</a:t>
            </a:r>
            <a:br>
              <a:rPr kumimoji="1" lang="en-US" altLang="ja-JP" sz="1100" dirty="0">
                <a:latin typeface="ＭＳ Ｐゴシック" panose="020B0600070205080204" pitchFamily="50" charset="-128"/>
                <a:ea typeface="ＭＳ Ｐゴシック" panose="020B0600070205080204" pitchFamily="50" charset="-128"/>
              </a:rPr>
            </a:br>
            <a:r>
              <a:rPr kumimoji="1" lang="ja-JP" altLang="en-US" sz="1100" dirty="0">
                <a:latin typeface="ＭＳ Ｐゴシック" panose="020B0600070205080204" pitchFamily="50" charset="-128"/>
                <a:ea typeface="ＭＳ Ｐゴシック" panose="020B0600070205080204" pitchFamily="50" charset="-128"/>
              </a:rPr>
              <a:t>　　</a:t>
            </a:r>
            <a:r>
              <a:rPr kumimoji="1" lang="en-US" altLang="ja-JP" sz="1100" dirty="0">
                <a:latin typeface="ＭＳ Ｐゴシック" panose="020B0600070205080204" pitchFamily="50" charset="-128"/>
                <a:ea typeface="ＭＳ Ｐゴシック" panose="020B0600070205080204" pitchFamily="50" charset="-128"/>
              </a:rPr>
              <a:t>※Not required for part-time employees.</a:t>
            </a:r>
            <a:br>
              <a:rPr kumimoji="1" lang="ja-JP" altLang="en-US" sz="1100" dirty="0">
                <a:latin typeface="ＭＳ Ｐゴシック" panose="020B0600070205080204" pitchFamily="50" charset="-128"/>
                <a:ea typeface="ＭＳ Ｐゴシック" panose="020B0600070205080204" pitchFamily="50" charset="-128"/>
              </a:rPr>
            </a:br>
            <a:br>
              <a:rPr kumimoji="1" lang="en-US" altLang="ja-JP" sz="1100" dirty="0">
                <a:latin typeface="ＭＳ Ｐゴシック" panose="020B0600070205080204" pitchFamily="50" charset="-128"/>
                <a:ea typeface="ＭＳ Ｐゴシック" panose="020B0600070205080204" pitchFamily="50" charset="-128"/>
              </a:rPr>
            </a:br>
            <a:r>
              <a:rPr kumimoji="1" lang="ja-JP" altLang="en-US" sz="1100">
                <a:latin typeface="ＭＳ Ｐゴシック" panose="020B0600070205080204" pitchFamily="50" charset="-128"/>
                <a:ea typeface="ＭＳ Ｐゴシック" panose="020B0600070205080204" pitchFamily="50" charset="-128"/>
              </a:rPr>
              <a:t>　　</a:t>
            </a:r>
            <a:r>
              <a:rPr lang="ja-JP" altLang="en-US" sz="1100" kern="0">
                <a:latin typeface="Century" panose="02040604050505020304" pitchFamily="18" charset="0"/>
                <a:ea typeface="ＭＳ ゴシック" panose="020B0609070205080204" pitchFamily="49" charset="-128"/>
                <a:cs typeface="ＭＳ ゴシック" panose="020B0609070205080204" pitchFamily="49" charset="-128"/>
              </a:rPr>
              <a:t>✔</a:t>
            </a:r>
            <a:r>
              <a:rPr lang="en-US" altLang="ja-JP" sz="1100" kern="0" dirty="0">
                <a:effectLst/>
                <a:latin typeface="ＭＳ Ｐゴシック" panose="020B0600070205080204" pitchFamily="50" charset="-128"/>
                <a:ea typeface="ＭＳ Ｐゴシック" panose="020B0600070205080204" pitchFamily="50" charset="-128"/>
                <a:cs typeface="ＭＳ ゴシック" panose="020B0609070205080204" pitchFamily="49" charset="-128"/>
              </a:rPr>
              <a:t>For students admitted in 2025</a:t>
            </a:r>
            <a:br>
              <a:rPr lang="en-US" altLang="ja-JP" sz="1100" kern="0" dirty="0">
                <a:effectLst/>
                <a:latin typeface="ＭＳ Ｐゴシック" panose="020B0600070205080204" pitchFamily="50" charset="-128"/>
                <a:ea typeface="ＭＳ Ｐゴシック" panose="020B0600070205080204" pitchFamily="50" charset="-128"/>
                <a:cs typeface="ＭＳ ゴシック" panose="020B0609070205080204" pitchFamily="49" charset="-128"/>
              </a:rPr>
            </a:br>
            <a:r>
              <a:rPr lang="ja-JP" altLang="en-US" sz="1100" kern="0" dirty="0">
                <a:latin typeface="ＭＳ Ｐゴシック" panose="020B0600070205080204" pitchFamily="50" charset="-128"/>
                <a:ea typeface="ＭＳ Ｐゴシック" panose="020B0600070205080204" pitchFamily="50" charset="-128"/>
                <a:cs typeface="ＭＳ ゴシック" panose="020B0609070205080204" pitchFamily="49" charset="-128"/>
              </a:rPr>
              <a:t>　　・</a:t>
            </a:r>
            <a:r>
              <a:rPr lang="en-US" altLang="ja-JP" sz="1100" kern="0" dirty="0">
                <a:latin typeface="ＭＳ Ｐゴシック" panose="020B0600070205080204" pitchFamily="50" charset="-128"/>
                <a:ea typeface="ＭＳ Ｐゴシック" panose="020B0600070205080204" pitchFamily="50" charset="-128"/>
                <a:cs typeface="ＭＳ ゴシック" panose="020B0609070205080204" pitchFamily="49" charset="-128"/>
              </a:rPr>
              <a:t>If you retired on or after April 1, 2024</a:t>
            </a:r>
            <a:br>
              <a:rPr lang="en-US" altLang="ja-JP" sz="1100" kern="0" dirty="0">
                <a:effectLst/>
                <a:latin typeface="ＭＳ Ｐゴシック" panose="020B0600070205080204" pitchFamily="50" charset="-128"/>
                <a:ea typeface="ＭＳ Ｐゴシック" panose="020B0600070205080204" pitchFamily="50" charset="-128"/>
                <a:cs typeface="ＭＳ ゴシック" panose="020B0609070205080204" pitchFamily="49" charset="-128"/>
              </a:rPr>
            </a:br>
            <a:r>
              <a:rPr lang="ja-JP" altLang="en-US" sz="1100" kern="0" dirty="0">
                <a:effectLst/>
                <a:latin typeface="ＭＳ Ｐゴシック" panose="020B0600070205080204" pitchFamily="50" charset="-128"/>
                <a:ea typeface="ＭＳ Ｐゴシック" panose="020B0600070205080204" pitchFamily="50" charset="-128"/>
                <a:cs typeface="ＭＳ ゴシック" panose="020B0609070205080204" pitchFamily="49" charset="-128"/>
              </a:rPr>
              <a:t>　　・</a:t>
            </a:r>
            <a:r>
              <a:rPr lang="en-US" altLang="ja-JP" sz="1100" kern="0" dirty="0">
                <a:effectLst/>
                <a:latin typeface="ＭＳ Ｐゴシック" panose="020B0600070205080204" pitchFamily="50" charset="-128"/>
                <a:ea typeface="ＭＳ Ｐゴシック" panose="020B0600070205080204" pitchFamily="50" charset="-128"/>
                <a:cs typeface="ＭＳ ゴシック" panose="020B0609070205080204" pitchFamily="49" charset="-128"/>
              </a:rPr>
              <a:t>If you received extraordinary income (retirement allowance, etc.) on or after </a:t>
            </a:r>
            <a:br>
              <a:rPr lang="en-US" altLang="ja-JP" sz="1100" kern="0" dirty="0">
                <a:effectLst/>
                <a:latin typeface="ＭＳ Ｐゴシック" panose="020B0600070205080204" pitchFamily="50" charset="-128"/>
                <a:ea typeface="ＭＳ Ｐゴシック" panose="020B0600070205080204" pitchFamily="50" charset="-128"/>
                <a:cs typeface="ＭＳ ゴシック" panose="020B0609070205080204" pitchFamily="49" charset="-128"/>
              </a:rPr>
            </a:br>
            <a:r>
              <a:rPr lang="ja-JP" altLang="en-US" sz="1100" kern="0" dirty="0">
                <a:effectLst/>
                <a:latin typeface="ＭＳ Ｐゴシック" panose="020B0600070205080204" pitchFamily="50" charset="-128"/>
                <a:ea typeface="ＭＳ Ｐゴシック" panose="020B0600070205080204" pitchFamily="50" charset="-128"/>
                <a:cs typeface="ＭＳ ゴシック" panose="020B0609070205080204" pitchFamily="49" charset="-128"/>
              </a:rPr>
              <a:t>　　　</a:t>
            </a:r>
            <a:r>
              <a:rPr lang="en-US" altLang="ja-JP" sz="1100" kern="0" dirty="0">
                <a:effectLst/>
                <a:latin typeface="ＭＳ Ｐゴシック" panose="020B0600070205080204" pitchFamily="50" charset="-128"/>
                <a:ea typeface="ＭＳ Ｐゴシック" panose="020B0600070205080204" pitchFamily="50" charset="-128"/>
                <a:cs typeface="ＭＳ ゴシック" panose="020B0609070205080204" pitchFamily="49" charset="-128"/>
              </a:rPr>
              <a:t>April 1, 2024</a:t>
            </a:r>
            <a:br>
              <a:rPr lang="en-US" altLang="ja-JP" sz="1100" kern="0" dirty="0">
                <a:effectLst/>
                <a:latin typeface="Century" panose="02040604050505020304" pitchFamily="18" charset="0"/>
                <a:ea typeface="ＭＳ ゴシック" panose="020B0609070205080204" pitchFamily="49" charset="-128"/>
                <a:cs typeface="ＭＳ ゴシック" panose="020B0609070205080204" pitchFamily="49" charset="-128"/>
              </a:rPr>
            </a:br>
            <a:br>
              <a:rPr lang="en-US" altLang="ja-JP" sz="1100" kern="0" dirty="0">
                <a:effectLst/>
                <a:latin typeface="Century" panose="02040604050505020304" pitchFamily="18" charset="0"/>
                <a:ea typeface="ＭＳ ゴシック" panose="020B0609070205080204" pitchFamily="49" charset="-128"/>
                <a:cs typeface="ＭＳ ゴシック" panose="020B0609070205080204" pitchFamily="49" charset="-128"/>
              </a:rPr>
            </a:br>
            <a:endParaRPr kumimoji="1" lang="ja-JP" altLang="en-US" sz="1100" dirty="0">
              <a:latin typeface="ＭＳ Ｐゴシック" panose="020B0600070205080204" pitchFamily="50" charset="-128"/>
              <a:ea typeface="ＭＳ Ｐゴシック" panose="020B0600070205080204" pitchFamily="50" charset="-128"/>
            </a:endParaRPr>
          </a:p>
        </p:txBody>
      </p:sp>
      <p:sp>
        <p:nvSpPr>
          <p:cNvPr id="4" name="スライド番号プレースホルダー 3">
            <a:extLst>
              <a:ext uri="{FF2B5EF4-FFF2-40B4-BE49-F238E27FC236}">
                <a16:creationId xmlns:a16="http://schemas.microsoft.com/office/drawing/2014/main" id="{49B2727B-DCF8-4F0B-98D1-0F27272EF7A0}"/>
              </a:ext>
            </a:extLst>
          </p:cNvPr>
          <p:cNvSpPr>
            <a:spLocks noGrp="1"/>
          </p:cNvSpPr>
          <p:nvPr>
            <p:ph type="sldNum" sz="quarter" idx="12"/>
          </p:nvPr>
        </p:nvSpPr>
        <p:spPr/>
        <p:txBody>
          <a:bodyPr/>
          <a:lstStyle/>
          <a:p>
            <a:fld id="{F65D48DA-D47E-4019-8538-7D727723164C}" type="slidenum">
              <a:rPr kumimoji="1" lang="ja-JP" altLang="en-US" smtClean="0"/>
              <a:t>14</a:t>
            </a:fld>
            <a:endParaRPr kumimoji="1" lang="ja-JP" altLang="en-US"/>
          </a:p>
        </p:txBody>
      </p:sp>
      <p:pic>
        <p:nvPicPr>
          <p:cNvPr id="5" name="コンテンツ プレースホルダー 4">
            <a:extLst>
              <a:ext uri="{FF2B5EF4-FFF2-40B4-BE49-F238E27FC236}">
                <a16:creationId xmlns:a16="http://schemas.microsoft.com/office/drawing/2014/main" id="{3EE845AB-6B87-4A69-8923-860300FCF20A}"/>
              </a:ext>
            </a:extLst>
          </p:cNvPr>
          <p:cNvPicPr>
            <a:picLocks noGrp="1"/>
          </p:cNvPicPr>
          <p:nvPr>
            <p:ph idx="1"/>
          </p:nvPr>
        </p:nvPicPr>
        <p:blipFill rotWithShape="1">
          <a:blip r:embed="rId2" cstate="print">
            <a:extLst>
              <a:ext uri="{28A0092B-C50C-407E-A947-70E740481C1C}">
                <a14:useLocalDpi xmlns:a14="http://schemas.microsoft.com/office/drawing/2010/main" val="0"/>
              </a:ext>
            </a:extLst>
          </a:blip>
          <a:srcRect b="993"/>
          <a:stretch/>
        </p:blipFill>
        <p:spPr bwMode="auto">
          <a:xfrm>
            <a:off x="1357269" y="2433638"/>
            <a:ext cx="4143463" cy="5802312"/>
          </a:xfrm>
          <a:prstGeom prst="rect">
            <a:avLst/>
          </a:prstGeom>
          <a:noFill/>
          <a:ln>
            <a:solidFill>
              <a:schemeClr val="bg1">
                <a:lumMod val="50000"/>
              </a:schemeClr>
            </a:solidFill>
          </a:ln>
          <a:extLst>
            <a:ext uri="{53640926-AAD7-44D8-BBD7-CCE9431645EC}">
              <a14:shadowObscured xmlns:a14="http://schemas.microsoft.com/office/drawing/2010/main"/>
            </a:ext>
          </a:extLst>
        </p:spPr>
      </p:pic>
      <p:sp>
        <p:nvSpPr>
          <p:cNvPr id="6" name="正方形/長方形 5">
            <a:extLst>
              <a:ext uri="{FF2B5EF4-FFF2-40B4-BE49-F238E27FC236}">
                <a16:creationId xmlns:a16="http://schemas.microsoft.com/office/drawing/2014/main" id="{98F2C6E4-0587-4E0B-A000-90078A26AEBD}"/>
              </a:ext>
            </a:extLst>
          </p:cNvPr>
          <p:cNvSpPr/>
          <p:nvPr/>
        </p:nvSpPr>
        <p:spPr>
          <a:xfrm>
            <a:off x="1803748" y="4434213"/>
            <a:ext cx="3206664" cy="334444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79">
            <a:extLst>
              <a:ext uri="{FF2B5EF4-FFF2-40B4-BE49-F238E27FC236}">
                <a16:creationId xmlns:a16="http://schemas.microsoft.com/office/drawing/2014/main" id="{90140C07-BADE-4973-825E-02E393470B87}"/>
              </a:ext>
            </a:extLst>
          </p:cNvPr>
          <p:cNvSpPr txBox="1"/>
          <p:nvPr/>
        </p:nvSpPr>
        <p:spPr>
          <a:xfrm>
            <a:off x="2289626" y="5058328"/>
            <a:ext cx="2390275" cy="30792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r>
              <a:rPr lang="en-US" altLang="ja-JP" sz="1050" b="1" kern="100" dirty="0">
                <a:solidFill>
                  <a:srgbClr val="FF0000"/>
                </a:solidFill>
                <a:effectLst/>
                <a:latin typeface="Century" panose="02040604050505020304" pitchFamily="18" charset="0"/>
                <a:ea typeface="ＭＳ ゴシック" panose="020B0609070205080204" pitchFamily="49" charset="-128"/>
                <a:cs typeface="Times New Roman" panose="02020603050405020304" pitchFamily="18" charset="0"/>
              </a:rPr>
              <a:t>Business establishment entry field</a:t>
            </a:r>
            <a:endParaRPr lang="ja-JP" alt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pic>
        <p:nvPicPr>
          <p:cNvPr id="8" name="Picture 2" descr="イラストや　記入例 に対する画像結果">
            <a:extLst>
              <a:ext uri="{FF2B5EF4-FFF2-40B4-BE49-F238E27FC236}">
                <a16:creationId xmlns:a16="http://schemas.microsoft.com/office/drawing/2014/main" id="{2DE79873-784E-4C94-B520-42C3C030DB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14988" y="0"/>
            <a:ext cx="1039660" cy="486836"/>
          </a:xfrm>
          <a:prstGeom prst="rect">
            <a:avLst/>
          </a:prstGeom>
          <a:noFill/>
          <a:extLst>
            <a:ext uri="{909E8E84-426E-40DD-AFC4-6F175D3DCCD1}">
              <a14:hiddenFill xmlns:a14="http://schemas.microsoft.com/office/drawing/2010/main">
                <a:solidFill>
                  <a:srgbClr val="FFFFFF"/>
                </a:solidFill>
              </a14:hiddenFill>
            </a:ext>
          </a:extLst>
        </p:spPr>
      </p:pic>
      <p:pic>
        <p:nvPicPr>
          <p:cNvPr id="10" name="グラフィックス 9" descr="教師 単色塗りつぶし">
            <a:extLst>
              <a:ext uri="{FF2B5EF4-FFF2-40B4-BE49-F238E27FC236}">
                <a16:creationId xmlns:a16="http://schemas.microsoft.com/office/drawing/2014/main" id="{9B22C1D8-C498-40AD-AC74-A3DF62EB225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93378" y="372680"/>
            <a:ext cx="515755" cy="584775"/>
          </a:xfrm>
          <a:prstGeom prst="rect">
            <a:avLst/>
          </a:prstGeom>
        </p:spPr>
      </p:pic>
    </p:spTree>
    <p:extLst>
      <p:ext uri="{BB962C8B-B14F-4D97-AF65-F5344CB8AC3E}">
        <p14:creationId xmlns:p14="http://schemas.microsoft.com/office/powerpoint/2010/main" val="29822596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A6FB8157-1C52-4783-B540-A83D91F80D5D}"/>
              </a:ext>
            </a:extLst>
          </p:cNvPr>
          <p:cNvSpPr>
            <a:spLocks noGrp="1"/>
          </p:cNvSpPr>
          <p:nvPr>
            <p:ph type="sldNum" sz="quarter" idx="12"/>
          </p:nvPr>
        </p:nvSpPr>
        <p:spPr/>
        <p:txBody>
          <a:bodyPr/>
          <a:lstStyle/>
          <a:p>
            <a:fld id="{F65D48DA-D47E-4019-8538-7D727723164C}" type="slidenum">
              <a:rPr kumimoji="1" lang="ja-JP" altLang="en-US" smtClean="0"/>
              <a:t>15</a:t>
            </a:fld>
            <a:endParaRPr kumimoji="1" lang="ja-JP" altLang="en-US"/>
          </a:p>
        </p:txBody>
      </p:sp>
      <p:pic>
        <p:nvPicPr>
          <p:cNvPr id="4" name="図 3">
            <a:extLst>
              <a:ext uri="{FF2B5EF4-FFF2-40B4-BE49-F238E27FC236}">
                <a16:creationId xmlns:a16="http://schemas.microsoft.com/office/drawing/2014/main" id="{72612DC0-203A-4A3C-B209-CDF8064D7E13}"/>
              </a:ext>
            </a:extLst>
          </p:cNvPr>
          <p:cNvPicPr>
            <a:picLocks noChangeAspect="1"/>
          </p:cNvPicPr>
          <p:nvPr/>
        </p:nvPicPr>
        <p:blipFill>
          <a:blip r:embed="rId2"/>
          <a:stretch>
            <a:fillRect/>
          </a:stretch>
        </p:blipFill>
        <p:spPr>
          <a:xfrm>
            <a:off x="219097" y="0"/>
            <a:ext cx="6419806" cy="8662737"/>
          </a:xfrm>
          <a:prstGeom prst="rect">
            <a:avLst/>
          </a:prstGeom>
        </p:spPr>
      </p:pic>
    </p:spTree>
    <p:extLst>
      <p:ext uri="{BB962C8B-B14F-4D97-AF65-F5344CB8AC3E}">
        <p14:creationId xmlns:p14="http://schemas.microsoft.com/office/powerpoint/2010/main" val="19117369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FD31BDF-81BD-4C62-AC1A-943F223C84D4}"/>
              </a:ext>
            </a:extLst>
          </p:cNvPr>
          <p:cNvSpPr>
            <a:spLocks noGrp="1"/>
          </p:cNvSpPr>
          <p:nvPr>
            <p:ph type="title"/>
          </p:nvPr>
        </p:nvSpPr>
        <p:spPr>
          <a:xfrm>
            <a:off x="471487" y="182031"/>
            <a:ext cx="5915025" cy="1767417"/>
          </a:xfrm>
        </p:spPr>
        <p:txBody>
          <a:bodyPr>
            <a:normAutofit/>
          </a:bodyPr>
          <a:lstStyle/>
          <a:p>
            <a:br>
              <a:rPr kumimoji="1" lang="en-US" altLang="ja-JP" sz="1100" dirty="0">
                <a:latin typeface="ＭＳ Ｐゴシック" panose="020B0600070205080204" pitchFamily="50" charset="-128"/>
                <a:ea typeface="ＭＳ Ｐゴシック" panose="020B0600070205080204" pitchFamily="50" charset="-128"/>
              </a:rPr>
            </a:br>
            <a:r>
              <a:rPr kumimoji="1" lang="ja-JP" altLang="en-US" sz="1100" dirty="0">
                <a:latin typeface="ＭＳ Ｐゴシック" panose="020B0600070205080204" pitchFamily="50" charset="-128"/>
                <a:ea typeface="ＭＳ Ｐゴシック" panose="020B0600070205080204" pitchFamily="50" charset="-128"/>
              </a:rPr>
              <a:t>　</a:t>
            </a:r>
            <a:br>
              <a:rPr kumimoji="1" lang="en-US" altLang="ja-JP" sz="1100" dirty="0">
                <a:latin typeface="ＭＳ Ｐゴシック" panose="020B0600070205080204" pitchFamily="50" charset="-128"/>
                <a:ea typeface="ＭＳ Ｐゴシック" panose="020B0600070205080204" pitchFamily="50" charset="-128"/>
              </a:rPr>
            </a:br>
            <a:r>
              <a:rPr kumimoji="1" lang="ja-JP" altLang="en-US" sz="1100" dirty="0">
                <a:latin typeface="ＭＳ Ｐゴシック" panose="020B0600070205080204" pitchFamily="50" charset="-128"/>
                <a:ea typeface="ＭＳ Ｐゴシック" panose="020B0600070205080204" pitchFamily="50" charset="-128"/>
              </a:rPr>
              <a:t>　</a:t>
            </a:r>
            <a:r>
              <a:rPr kumimoji="1" lang="en-US" altLang="ja-JP" sz="1100" dirty="0">
                <a:latin typeface="ＭＳ Ｐゴシック" panose="020B0600070205080204" pitchFamily="50" charset="-128"/>
                <a:ea typeface="ＭＳ Ｐゴシック" panose="020B0600070205080204" pitchFamily="50" charset="-128"/>
              </a:rPr>
              <a:t>If the applicant‘s siblings are enrolled in a university (junior college), college of technology, or</a:t>
            </a:r>
            <a:br>
              <a:rPr kumimoji="1" lang="en-US" altLang="ja-JP" sz="1100" dirty="0">
                <a:latin typeface="ＭＳ Ｐゴシック" panose="020B0600070205080204" pitchFamily="50" charset="-128"/>
                <a:ea typeface="ＭＳ Ｐゴシック" panose="020B0600070205080204" pitchFamily="50" charset="-128"/>
              </a:rPr>
            </a:br>
            <a:r>
              <a:rPr kumimoji="1" lang="en-US" altLang="ja-JP" sz="1100" dirty="0">
                <a:latin typeface="ＭＳ Ｐゴシック" panose="020B0600070205080204" pitchFamily="50" charset="-128"/>
                <a:ea typeface="ＭＳ Ｐゴシック" panose="020B0600070205080204" pitchFamily="50" charset="-128"/>
              </a:rPr>
              <a:t> special training school (vocational or advanced course), they are eligible for the deduction.</a:t>
            </a:r>
            <a:br>
              <a:rPr kumimoji="1" lang="en-US" altLang="ja-JP" sz="1100" dirty="0">
                <a:latin typeface="ＭＳ Ｐゴシック" panose="020B0600070205080204" pitchFamily="50" charset="-128"/>
                <a:ea typeface="ＭＳ Ｐゴシック" panose="020B0600070205080204" pitchFamily="50" charset="-128"/>
              </a:rPr>
            </a:br>
            <a:br>
              <a:rPr kumimoji="1" lang="en-US" altLang="ja-JP" sz="1100" dirty="0">
                <a:latin typeface="ＭＳ Ｐゴシック" panose="020B0600070205080204" pitchFamily="50" charset="-128"/>
                <a:ea typeface="ＭＳ Ｐゴシック" panose="020B0600070205080204" pitchFamily="50" charset="-128"/>
              </a:rPr>
            </a:br>
            <a:r>
              <a:rPr kumimoji="1" lang="ja-JP" altLang="en-US" sz="1100" dirty="0">
                <a:latin typeface="ＭＳ Ｐゴシック" panose="020B0600070205080204" pitchFamily="50" charset="-128"/>
                <a:ea typeface="ＭＳ Ｐゴシック" panose="020B0600070205080204" pitchFamily="50" charset="-128"/>
              </a:rPr>
              <a:t>✔「</a:t>
            </a:r>
            <a:r>
              <a:rPr kumimoji="1" lang="ja-JP" altLang="en-US" sz="1100" dirty="0">
                <a:highlight>
                  <a:srgbClr val="FFFF00"/>
                </a:highlight>
                <a:latin typeface="ＭＳ Ｐゴシック" panose="020B0600070205080204" pitchFamily="50" charset="-128"/>
                <a:ea typeface="ＭＳ Ｐゴシック" panose="020B0600070205080204" pitchFamily="50" charset="-128"/>
              </a:rPr>
              <a:t>貴学在学者</a:t>
            </a:r>
            <a:r>
              <a:rPr kumimoji="1" lang="ja-JP" altLang="en-US" sz="1100" dirty="0">
                <a:latin typeface="ＭＳ Ｐゴシック" panose="020B0600070205080204" pitchFamily="50" charset="-128"/>
                <a:ea typeface="ＭＳ Ｐゴシック" panose="020B0600070205080204" pitchFamily="50" charset="-128"/>
              </a:rPr>
              <a:t>」・・・</a:t>
            </a:r>
            <a:r>
              <a:rPr kumimoji="1" lang="en-US" altLang="ja-JP" sz="1100" dirty="0">
                <a:latin typeface="ＭＳ Ｐゴシック" panose="020B0600070205080204" pitchFamily="50" charset="-128"/>
                <a:ea typeface="ＭＳ Ｐゴシック" panose="020B0600070205080204" pitchFamily="50" charset="-128"/>
              </a:rPr>
              <a:t> Provide </a:t>
            </a:r>
            <a:r>
              <a:rPr kumimoji="1" lang="en-US" altLang="ja-JP" sz="1100">
                <a:latin typeface="ＭＳ Ｐゴシック" panose="020B0600070205080204" pitchFamily="50" charset="-128"/>
                <a:ea typeface="ＭＳ Ｐゴシック" panose="020B0600070205080204" pitchFamily="50" charset="-128"/>
              </a:rPr>
              <a:t>information </a:t>
            </a:r>
            <a:r>
              <a:rPr lang="ja-JP" altLang="en-US" sz="1100">
                <a:latin typeface="ＭＳ Ｐゴシック" panose="020B0600070205080204" pitchFamily="50" charset="-128"/>
                <a:ea typeface="ＭＳ Ｐゴシック" panose="020B0600070205080204" pitchFamily="50" charset="-128"/>
              </a:rPr>
              <a:t> </a:t>
            </a:r>
            <a:r>
              <a:rPr kumimoji="1" lang="en-US" altLang="ja-JP" sz="1100" dirty="0">
                <a:latin typeface="ＭＳ Ｐゴシック" panose="020B0600070205080204" pitchFamily="50" charset="-128"/>
                <a:ea typeface="ＭＳ Ｐゴシック" panose="020B0600070205080204" pitchFamily="50" charset="-128"/>
              </a:rPr>
              <a:t>about </a:t>
            </a:r>
            <a:r>
              <a:rPr kumimoji="1" lang="en-US" altLang="ja-JP" sz="1100" u="sng" dirty="0">
                <a:latin typeface="ＭＳ Ｐゴシック" panose="020B0600070205080204" pitchFamily="50" charset="-128"/>
                <a:ea typeface="ＭＳ Ｐゴシック" panose="020B0600070205080204" pitchFamily="50" charset="-128"/>
              </a:rPr>
              <a:t>your siblings</a:t>
            </a:r>
            <a:r>
              <a:rPr kumimoji="1" lang="ja-JP" altLang="en-US" sz="1100" u="sng" dirty="0">
                <a:latin typeface="ＭＳ Ｐゴシック" panose="020B0600070205080204" pitchFamily="50" charset="-128"/>
                <a:ea typeface="ＭＳ Ｐゴシック" panose="020B0600070205080204" pitchFamily="50" charset="-128"/>
              </a:rPr>
              <a:t>　</a:t>
            </a:r>
            <a:br>
              <a:rPr kumimoji="1" lang="en-US" altLang="ja-JP" sz="1100" u="sng" dirty="0">
                <a:latin typeface="ＭＳ Ｐゴシック" panose="020B0600070205080204" pitchFamily="50" charset="-128"/>
                <a:ea typeface="ＭＳ Ｐゴシック" panose="020B0600070205080204" pitchFamily="50" charset="-128"/>
              </a:rPr>
            </a:br>
            <a:br>
              <a:rPr kumimoji="1" lang="en-US" altLang="ja-JP" sz="1100" dirty="0">
                <a:latin typeface="ＭＳ Ｐゴシック" panose="020B0600070205080204" pitchFamily="50" charset="-128"/>
                <a:ea typeface="ＭＳ Ｐゴシック" panose="020B0600070205080204" pitchFamily="50" charset="-128"/>
              </a:rPr>
            </a:br>
            <a:r>
              <a:rPr kumimoji="1" lang="ja-JP" altLang="en-US" sz="1100" dirty="0">
                <a:latin typeface="ＭＳ Ｐゴシック" panose="020B0600070205080204" pitchFamily="50" charset="-128"/>
                <a:ea typeface="ＭＳ Ｐゴシック" panose="020B0600070205080204" pitchFamily="50" charset="-128"/>
              </a:rPr>
              <a:t>✔「</a:t>
            </a:r>
            <a:r>
              <a:rPr kumimoji="1" lang="ja-JP" altLang="en-US" sz="1100" dirty="0">
                <a:highlight>
                  <a:srgbClr val="00FF00"/>
                </a:highlight>
                <a:latin typeface="ＭＳ Ｐゴシック" panose="020B0600070205080204" pitchFamily="50" charset="-128"/>
                <a:ea typeface="ＭＳ Ｐゴシック" panose="020B0600070205080204" pitchFamily="50" charset="-128"/>
              </a:rPr>
              <a:t>山口大学在学者</a:t>
            </a:r>
            <a:r>
              <a:rPr kumimoji="1" lang="ja-JP" altLang="en-US" sz="1100" dirty="0">
                <a:latin typeface="ＭＳ Ｐゴシック" panose="020B0600070205080204" pitchFamily="50" charset="-128"/>
                <a:ea typeface="ＭＳ Ｐゴシック" panose="020B0600070205080204" pitchFamily="50" charset="-128"/>
              </a:rPr>
              <a:t>」・・・</a:t>
            </a:r>
            <a:r>
              <a:rPr kumimoji="1" lang="en-US" altLang="ja-JP" sz="1100" dirty="0">
                <a:latin typeface="ＭＳ Ｐゴシック" panose="020B0600070205080204" pitchFamily="50" charset="-128"/>
                <a:ea typeface="ＭＳ Ｐゴシック" panose="020B0600070205080204" pitchFamily="50" charset="-128"/>
              </a:rPr>
              <a:t> Provide information about </a:t>
            </a:r>
            <a:r>
              <a:rPr kumimoji="1" lang="en-US" altLang="ja-JP" sz="1100" u="sng" dirty="0">
                <a:latin typeface="ＭＳ Ｐゴシック" panose="020B0600070205080204" pitchFamily="50" charset="-128"/>
                <a:ea typeface="ＭＳ Ｐゴシック" panose="020B0600070205080204" pitchFamily="50" charset="-128"/>
              </a:rPr>
              <a:t>The applicant himself/herself</a:t>
            </a:r>
            <a:br>
              <a:rPr kumimoji="1" lang="en-US" altLang="ja-JP" sz="1100" dirty="0">
                <a:latin typeface="ＭＳ Ｐゴシック" panose="020B0600070205080204" pitchFamily="50" charset="-128"/>
                <a:ea typeface="ＭＳ Ｐゴシック" panose="020B0600070205080204" pitchFamily="50" charset="-128"/>
              </a:rPr>
            </a:br>
            <a:br>
              <a:rPr kumimoji="1" lang="en-US" altLang="ja-JP" sz="1100" dirty="0">
                <a:latin typeface="ＭＳ Ｐゴシック" panose="020B0600070205080204" pitchFamily="50" charset="-128"/>
                <a:ea typeface="ＭＳ Ｐゴシック" panose="020B0600070205080204" pitchFamily="50" charset="-128"/>
              </a:rPr>
            </a:br>
            <a:endParaRPr kumimoji="1" lang="ja-JP" altLang="en-US" sz="1100" dirty="0">
              <a:latin typeface="ＭＳ Ｐゴシック" panose="020B0600070205080204" pitchFamily="50" charset="-128"/>
              <a:ea typeface="ＭＳ Ｐゴシック" panose="020B0600070205080204" pitchFamily="50" charset="-128"/>
            </a:endParaRPr>
          </a:p>
        </p:txBody>
      </p:sp>
      <p:sp>
        <p:nvSpPr>
          <p:cNvPr id="4" name="スライド番号プレースホルダー 3">
            <a:extLst>
              <a:ext uri="{FF2B5EF4-FFF2-40B4-BE49-F238E27FC236}">
                <a16:creationId xmlns:a16="http://schemas.microsoft.com/office/drawing/2014/main" id="{D23A13EF-358D-4CB4-9E0F-5338A1D8252B}"/>
              </a:ext>
            </a:extLst>
          </p:cNvPr>
          <p:cNvSpPr>
            <a:spLocks noGrp="1"/>
          </p:cNvSpPr>
          <p:nvPr>
            <p:ph type="sldNum" sz="quarter" idx="12"/>
          </p:nvPr>
        </p:nvSpPr>
        <p:spPr/>
        <p:txBody>
          <a:bodyPr/>
          <a:lstStyle/>
          <a:p>
            <a:fld id="{F65D48DA-D47E-4019-8538-7D727723164C}" type="slidenum">
              <a:rPr kumimoji="1" lang="ja-JP" altLang="en-US" smtClean="0"/>
              <a:t>16</a:t>
            </a:fld>
            <a:endParaRPr kumimoji="1" lang="ja-JP" altLang="en-US"/>
          </a:p>
        </p:txBody>
      </p:sp>
      <p:pic>
        <p:nvPicPr>
          <p:cNvPr id="5" name="コンテンツ プレースホルダー 4">
            <a:extLst>
              <a:ext uri="{FF2B5EF4-FFF2-40B4-BE49-F238E27FC236}">
                <a16:creationId xmlns:a16="http://schemas.microsoft.com/office/drawing/2014/main" id="{F892112D-FB72-4C2D-8230-AD492D236535}"/>
              </a:ext>
            </a:extLst>
          </p:cNvPr>
          <p:cNvPicPr>
            <a:picLocks noGrp="1" noChangeAspect="1"/>
          </p:cNvPicPr>
          <p:nvPr>
            <p:ph idx="1"/>
          </p:nvPr>
        </p:nvPicPr>
        <p:blipFill>
          <a:blip r:embed="rId2"/>
          <a:stretch>
            <a:fillRect/>
          </a:stretch>
        </p:blipFill>
        <p:spPr>
          <a:xfrm>
            <a:off x="1466558" y="2433638"/>
            <a:ext cx="3924885" cy="5802312"/>
          </a:xfrm>
          <a:prstGeom prst="rect">
            <a:avLst/>
          </a:prstGeom>
          <a:ln>
            <a:solidFill>
              <a:schemeClr val="bg1">
                <a:lumMod val="50000"/>
              </a:schemeClr>
            </a:solidFill>
          </a:ln>
        </p:spPr>
      </p:pic>
      <p:sp>
        <p:nvSpPr>
          <p:cNvPr id="6" name="正方形/長方形 5">
            <a:extLst>
              <a:ext uri="{FF2B5EF4-FFF2-40B4-BE49-F238E27FC236}">
                <a16:creationId xmlns:a16="http://schemas.microsoft.com/office/drawing/2014/main" id="{4CC0BB09-FBE7-450B-B0C5-0161C2AEFD93}"/>
              </a:ext>
            </a:extLst>
          </p:cNvPr>
          <p:cNvSpPr/>
          <p:nvPr/>
        </p:nvSpPr>
        <p:spPr>
          <a:xfrm>
            <a:off x="1615858" y="4096011"/>
            <a:ext cx="3469709" cy="320666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7" name="Picture 2" descr="イラストや　記入例 に対する画像結果">
            <a:extLst>
              <a:ext uri="{FF2B5EF4-FFF2-40B4-BE49-F238E27FC236}">
                <a16:creationId xmlns:a16="http://schemas.microsoft.com/office/drawing/2014/main" id="{6738743D-C961-432C-87DE-4AAD9C772F7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14988" y="0"/>
            <a:ext cx="1039660" cy="486836"/>
          </a:xfrm>
          <a:prstGeom prst="rect">
            <a:avLst/>
          </a:prstGeom>
          <a:noFill/>
          <a:extLst>
            <a:ext uri="{909E8E84-426E-40DD-AFC4-6F175D3DCCD1}">
              <a14:hiddenFill xmlns:a14="http://schemas.microsoft.com/office/drawing/2010/main">
                <a:solidFill>
                  <a:srgbClr val="FFFFFF"/>
                </a:solidFill>
              </a14:hiddenFill>
            </a:ext>
          </a:extLst>
        </p:spPr>
      </p:pic>
      <p:sp>
        <p:nvSpPr>
          <p:cNvPr id="13" name="テキスト ボックス 12">
            <a:extLst>
              <a:ext uri="{FF2B5EF4-FFF2-40B4-BE49-F238E27FC236}">
                <a16:creationId xmlns:a16="http://schemas.microsoft.com/office/drawing/2014/main" id="{4A610E45-A6CC-4E83-B238-A1BF7EE89B54}"/>
              </a:ext>
            </a:extLst>
          </p:cNvPr>
          <p:cNvSpPr txBox="1"/>
          <p:nvPr/>
        </p:nvSpPr>
        <p:spPr>
          <a:xfrm>
            <a:off x="1661406" y="6301734"/>
            <a:ext cx="1996194" cy="230832"/>
          </a:xfrm>
          <a:prstGeom prst="rect">
            <a:avLst/>
          </a:prstGeom>
          <a:noFill/>
        </p:spPr>
        <p:txBody>
          <a:bodyPr wrap="square" rtlCol="0">
            <a:spAutoFit/>
          </a:bodyPr>
          <a:lstStyle/>
          <a:p>
            <a:r>
              <a:rPr kumimoji="1" lang="en-US" altLang="ja-JP" sz="900" dirty="0">
                <a:solidFill>
                  <a:srgbClr val="FF0000"/>
                </a:solidFill>
                <a:latin typeface="ＭＳ Ｐゴシック" panose="020B0600070205080204" pitchFamily="50" charset="-128"/>
                <a:ea typeface="ＭＳ Ｐゴシック" panose="020B0600070205080204" pitchFamily="50" charset="-128"/>
              </a:rPr>
              <a:t>Enter a date after April 1, 2025.</a:t>
            </a:r>
            <a:endParaRPr kumimoji="1" lang="ja-JP" altLang="en-US" sz="900" dirty="0">
              <a:solidFill>
                <a:srgbClr val="FF0000"/>
              </a:solidFill>
              <a:latin typeface="ＭＳ Ｐゴシック" panose="020B0600070205080204" pitchFamily="50" charset="-128"/>
              <a:ea typeface="ＭＳ Ｐゴシック" panose="020B0600070205080204" pitchFamily="50" charset="-128"/>
            </a:endParaRPr>
          </a:p>
        </p:txBody>
      </p:sp>
      <p:sp>
        <p:nvSpPr>
          <p:cNvPr id="14" name="テキスト ボックス 79">
            <a:extLst>
              <a:ext uri="{FF2B5EF4-FFF2-40B4-BE49-F238E27FC236}">
                <a16:creationId xmlns:a16="http://schemas.microsoft.com/office/drawing/2014/main" id="{B8B3873A-A3C6-46D1-8B0E-A52A14BB9FF0}"/>
              </a:ext>
            </a:extLst>
          </p:cNvPr>
          <p:cNvSpPr txBox="1"/>
          <p:nvPr/>
        </p:nvSpPr>
        <p:spPr>
          <a:xfrm>
            <a:off x="2510361" y="5275006"/>
            <a:ext cx="1837278" cy="31338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r>
              <a:rPr lang="en-US" altLang="ja-JP" sz="1050" b="1" kern="100" dirty="0">
                <a:solidFill>
                  <a:srgbClr val="FF0000"/>
                </a:solidFill>
                <a:effectLst/>
                <a:latin typeface="Century" panose="02040604050505020304" pitchFamily="18" charset="0"/>
                <a:ea typeface="ＭＳ ゴシック" panose="020B0609070205080204" pitchFamily="49" charset="-128"/>
                <a:cs typeface="Times New Roman" panose="02020603050405020304" pitchFamily="18" charset="0"/>
              </a:rPr>
              <a:t>School entry field</a:t>
            </a:r>
            <a:endParaRPr lang="ja-JP" alt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pic>
        <p:nvPicPr>
          <p:cNvPr id="16" name="グラフィックス 15" descr="教師 単色塗りつぶし">
            <a:extLst>
              <a:ext uri="{FF2B5EF4-FFF2-40B4-BE49-F238E27FC236}">
                <a16:creationId xmlns:a16="http://schemas.microsoft.com/office/drawing/2014/main" id="{7721C50B-A06B-4235-A79E-7FE1C0B34DD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3606" y="474004"/>
            <a:ext cx="515755" cy="584775"/>
          </a:xfrm>
          <a:prstGeom prst="rect">
            <a:avLst/>
          </a:prstGeom>
        </p:spPr>
      </p:pic>
      <p:cxnSp>
        <p:nvCxnSpPr>
          <p:cNvPr id="8" name="直線矢印コネクタ 7">
            <a:extLst>
              <a:ext uri="{FF2B5EF4-FFF2-40B4-BE49-F238E27FC236}">
                <a16:creationId xmlns:a16="http://schemas.microsoft.com/office/drawing/2014/main" id="{31EB1B71-B5D0-48B3-8787-4ED65BA26DFD}"/>
              </a:ext>
            </a:extLst>
          </p:cNvPr>
          <p:cNvCxnSpPr>
            <a:cxnSpLocks/>
          </p:cNvCxnSpPr>
          <p:nvPr/>
        </p:nvCxnSpPr>
        <p:spPr>
          <a:xfrm>
            <a:off x="946298" y="1233377"/>
            <a:ext cx="809784" cy="2448286"/>
          </a:xfrm>
          <a:prstGeom prst="straightConnector1">
            <a:avLst/>
          </a:prstGeom>
          <a:ln w="12700">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0" name="直線矢印コネクタ 9">
            <a:extLst>
              <a:ext uri="{FF2B5EF4-FFF2-40B4-BE49-F238E27FC236}">
                <a16:creationId xmlns:a16="http://schemas.microsoft.com/office/drawing/2014/main" id="{A275AC6D-930D-4C9F-BAF2-B4FEA4282F26}"/>
              </a:ext>
            </a:extLst>
          </p:cNvPr>
          <p:cNvCxnSpPr>
            <a:cxnSpLocks/>
          </p:cNvCxnSpPr>
          <p:nvPr/>
        </p:nvCxnSpPr>
        <p:spPr>
          <a:xfrm>
            <a:off x="1350335" y="1531088"/>
            <a:ext cx="2389615" cy="2208251"/>
          </a:xfrm>
          <a:prstGeom prst="straightConnector1">
            <a:avLst/>
          </a:prstGeom>
          <a:ln w="12700">
            <a:prstDash val="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204516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ED65C5E7-8926-467E-88C1-AE2049B42750}"/>
              </a:ext>
            </a:extLst>
          </p:cNvPr>
          <p:cNvSpPr>
            <a:spLocks noGrp="1"/>
          </p:cNvSpPr>
          <p:nvPr>
            <p:ph type="sldNum" sz="quarter" idx="12"/>
          </p:nvPr>
        </p:nvSpPr>
        <p:spPr/>
        <p:txBody>
          <a:bodyPr/>
          <a:lstStyle/>
          <a:p>
            <a:fld id="{F65D48DA-D47E-4019-8538-7D727723164C}" type="slidenum">
              <a:rPr kumimoji="1" lang="ja-JP" altLang="en-US" smtClean="0"/>
              <a:t>17</a:t>
            </a:fld>
            <a:endParaRPr kumimoji="1" lang="ja-JP" altLang="en-US"/>
          </a:p>
        </p:txBody>
      </p:sp>
      <p:pic>
        <p:nvPicPr>
          <p:cNvPr id="6" name="図 5">
            <a:extLst>
              <a:ext uri="{FF2B5EF4-FFF2-40B4-BE49-F238E27FC236}">
                <a16:creationId xmlns:a16="http://schemas.microsoft.com/office/drawing/2014/main" id="{D0656B27-077E-4EA6-A53E-FC4165720340}"/>
              </a:ext>
            </a:extLst>
          </p:cNvPr>
          <p:cNvPicPr>
            <a:picLocks noChangeAspect="1"/>
          </p:cNvPicPr>
          <p:nvPr/>
        </p:nvPicPr>
        <p:blipFill>
          <a:blip r:embed="rId2"/>
          <a:stretch>
            <a:fillRect/>
          </a:stretch>
        </p:blipFill>
        <p:spPr>
          <a:xfrm>
            <a:off x="247099" y="0"/>
            <a:ext cx="6363801" cy="8678779"/>
          </a:xfrm>
          <a:prstGeom prst="rect">
            <a:avLst/>
          </a:prstGeom>
        </p:spPr>
      </p:pic>
    </p:spTree>
    <p:extLst>
      <p:ext uri="{BB962C8B-B14F-4D97-AF65-F5344CB8AC3E}">
        <p14:creationId xmlns:p14="http://schemas.microsoft.com/office/powerpoint/2010/main" val="4250487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E513693-436D-4538-84C6-7FEBB402A5CA}"/>
              </a:ext>
            </a:extLst>
          </p:cNvPr>
          <p:cNvSpPr>
            <a:spLocks noGrp="1"/>
          </p:cNvSpPr>
          <p:nvPr>
            <p:ph type="title"/>
          </p:nvPr>
        </p:nvSpPr>
        <p:spPr>
          <a:xfrm>
            <a:off x="471488" y="486836"/>
            <a:ext cx="5915025" cy="2244332"/>
          </a:xfrm>
        </p:spPr>
        <p:txBody>
          <a:bodyPr>
            <a:normAutofit/>
          </a:bodyPr>
          <a:lstStyle/>
          <a:p>
            <a:br>
              <a:rPr lang="en-US" altLang="ja-JP" sz="1100" dirty="0">
                <a:latin typeface="ＭＳ Ｐゴシック" panose="020B0600070205080204" pitchFamily="50" charset="-128"/>
                <a:ea typeface="ＭＳ Ｐゴシック" panose="020B0600070205080204" pitchFamily="50" charset="-128"/>
              </a:rPr>
            </a:br>
            <a:r>
              <a:rPr lang="en-US" altLang="ja-JP" sz="1100" dirty="0">
                <a:latin typeface="ＭＳ Ｐゴシック" panose="020B0600070205080204" pitchFamily="50" charset="-128"/>
                <a:ea typeface="ＭＳ Ｐゴシック" panose="020B0600070205080204" pitchFamily="50" charset="-128"/>
              </a:rPr>
              <a:t>Deductible is available for long-term medical treatment of six months or more. However, the deductible is limited to medical expenses covered by health insurance and related to the name of the illness listed on the medical certificate.</a:t>
            </a:r>
            <a:br>
              <a:rPr lang="en-US" altLang="ja-JP" sz="1100" dirty="0">
                <a:latin typeface="ＭＳ Ｐゴシック" panose="020B0600070205080204" pitchFamily="50" charset="-128"/>
                <a:ea typeface="ＭＳ Ｐゴシック" panose="020B0600070205080204" pitchFamily="50" charset="-128"/>
              </a:rPr>
            </a:br>
            <a:br>
              <a:rPr kumimoji="1" lang="en-US" altLang="ja-JP" sz="1100" dirty="0">
                <a:latin typeface="ＭＳ Ｐゴシック" panose="020B0600070205080204" pitchFamily="50" charset="-128"/>
                <a:ea typeface="ＭＳ Ｐゴシック" panose="020B0600070205080204" pitchFamily="50" charset="-128"/>
              </a:rPr>
            </a:br>
            <a:r>
              <a:rPr lang="ja-JP" altLang="en-US" sz="1100" dirty="0">
                <a:latin typeface="ＭＳ Ｐゴシック" panose="020B0600070205080204" pitchFamily="50" charset="-128"/>
                <a:ea typeface="ＭＳ Ｐゴシック" panose="020B0600070205080204" pitchFamily="50" charset="-128"/>
              </a:rPr>
              <a:t>✔</a:t>
            </a:r>
            <a:r>
              <a:rPr kumimoji="1" lang="en-US" altLang="ja-JP" sz="1100" dirty="0">
                <a:latin typeface="ＭＳ Ｐゴシック" panose="020B0600070205080204" pitchFamily="50" charset="-128"/>
                <a:ea typeface="ＭＳ Ｐゴシック" panose="020B0600070205080204" pitchFamily="50" charset="-128"/>
              </a:rPr>
              <a:t>Receipts must be organized by month and affixed to the affixing ledger. Unorganized or unclear receipts are not deductible.</a:t>
            </a:r>
            <a:br>
              <a:rPr kumimoji="1" lang="en-US" altLang="ja-JP" sz="1100" dirty="0">
                <a:latin typeface="ＭＳ Ｐゴシック" panose="020B0600070205080204" pitchFamily="50" charset="-128"/>
                <a:ea typeface="ＭＳ Ｐゴシック" panose="020B0600070205080204" pitchFamily="50" charset="-128"/>
              </a:rPr>
            </a:br>
            <a:br>
              <a:rPr kumimoji="1" lang="en-US" altLang="ja-JP" sz="1100" dirty="0">
                <a:latin typeface="ＭＳ Ｐゴシック" panose="020B0600070205080204" pitchFamily="50" charset="-128"/>
                <a:ea typeface="ＭＳ Ｐゴシック" panose="020B0600070205080204" pitchFamily="50" charset="-128"/>
              </a:rPr>
            </a:br>
            <a:r>
              <a:rPr lang="ja-JP" altLang="en-US" sz="1100" dirty="0">
                <a:latin typeface="ＭＳ Ｐゴシック" panose="020B0600070205080204" pitchFamily="50" charset="-128"/>
                <a:ea typeface="ＭＳ Ｐゴシック" panose="020B0600070205080204" pitchFamily="50" charset="-128"/>
              </a:rPr>
              <a:t>✔</a:t>
            </a:r>
            <a:r>
              <a:rPr kumimoji="1" lang="en-US" altLang="ja-JP" sz="1100" dirty="0">
                <a:latin typeface="ＭＳ Ｐゴシック" panose="020B0600070205080204" pitchFamily="50" charset="-128"/>
                <a:ea typeface="ＭＳ Ｐゴシック" panose="020B0600070205080204" pitchFamily="50" charset="-128"/>
              </a:rPr>
              <a:t>Items for which it is unclear whether or not they are covered by health insurance are not deductible.</a:t>
            </a:r>
            <a:br>
              <a:rPr lang="en-US" altLang="ja-JP" sz="1100" dirty="0">
                <a:latin typeface="ＭＳ Ｐゴシック" panose="020B0600070205080204" pitchFamily="50" charset="-128"/>
                <a:ea typeface="ＭＳ Ｐゴシック" panose="020B0600070205080204" pitchFamily="50" charset="-128"/>
              </a:rPr>
            </a:br>
            <a:br>
              <a:rPr lang="en-US" altLang="ja-JP" sz="1100" dirty="0">
                <a:latin typeface="ＭＳ Ｐゴシック" panose="020B0600070205080204" pitchFamily="50" charset="-128"/>
                <a:ea typeface="ＭＳ Ｐゴシック" panose="020B0600070205080204" pitchFamily="50" charset="-128"/>
              </a:rPr>
            </a:br>
            <a:r>
              <a:rPr lang="ja-JP" altLang="en-US" sz="1100" dirty="0">
                <a:latin typeface="ＭＳ Ｐゴシック" panose="020B0600070205080204" pitchFamily="50" charset="-128"/>
                <a:ea typeface="ＭＳ Ｐゴシック" panose="020B0600070205080204" pitchFamily="50" charset="-128"/>
              </a:rPr>
              <a:t>　</a:t>
            </a:r>
            <a:endParaRPr kumimoji="1" lang="ja-JP" altLang="en-US" sz="1100" dirty="0">
              <a:latin typeface="ＭＳ Ｐゴシック" panose="020B0600070205080204" pitchFamily="50" charset="-128"/>
              <a:ea typeface="ＭＳ Ｐゴシック" panose="020B0600070205080204" pitchFamily="50" charset="-128"/>
            </a:endParaRPr>
          </a:p>
        </p:txBody>
      </p:sp>
      <p:sp>
        <p:nvSpPr>
          <p:cNvPr id="4" name="スライド番号プレースホルダー 3">
            <a:extLst>
              <a:ext uri="{FF2B5EF4-FFF2-40B4-BE49-F238E27FC236}">
                <a16:creationId xmlns:a16="http://schemas.microsoft.com/office/drawing/2014/main" id="{745AA12D-AB0F-4557-A64B-088BE1A9EE04}"/>
              </a:ext>
            </a:extLst>
          </p:cNvPr>
          <p:cNvSpPr>
            <a:spLocks noGrp="1"/>
          </p:cNvSpPr>
          <p:nvPr>
            <p:ph type="sldNum" sz="quarter" idx="12"/>
          </p:nvPr>
        </p:nvSpPr>
        <p:spPr/>
        <p:txBody>
          <a:bodyPr/>
          <a:lstStyle/>
          <a:p>
            <a:fld id="{F65D48DA-D47E-4019-8538-7D727723164C}" type="slidenum">
              <a:rPr kumimoji="1" lang="ja-JP" altLang="en-US" smtClean="0"/>
              <a:t>18</a:t>
            </a:fld>
            <a:endParaRPr kumimoji="1" lang="ja-JP" altLang="en-US"/>
          </a:p>
        </p:txBody>
      </p:sp>
      <p:pic>
        <p:nvPicPr>
          <p:cNvPr id="5" name="コンテンツ プレースホルダー 4">
            <a:extLst>
              <a:ext uri="{FF2B5EF4-FFF2-40B4-BE49-F238E27FC236}">
                <a16:creationId xmlns:a16="http://schemas.microsoft.com/office/drawing/2014/main" id="{46097655-1148-442B-8321-F7FC757F3A65}"/>
              </a:ext>
            </a:extLst>
          </p:cNvPr>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377841" y="2433638"/>
            <a:ext cx="4102318" cy="5802312"/>
          </a:xfrm>
          <a:prstGeom prst="rect">
            <a:avLst/>
          </a:prstGeom>
          <a:noFill/>
          <a:ln>
            <a:solidFill>
              <a:schemeClr val="bg1">
                <a:lumMod val="50000"/>
              </a:schemeClr>
            </a:solidFill>
          </a:ln>
        </p:spPr>
      </p:pic>
      <p:pic>
        <p:nvPicPr>
          <p:cNvPr id="6" name="Picture 2" descr="イラストや　記入例 に対する画像結果">
            <a:extLst>
              <a:ext uri="{FF2B5EF4-FFF2-40B4-BE49-F238E27FC236}">
                <a16:creationId xmlns:a16="http://schemas.microsoft.com/office/drawing/2014/main" id="{786654F1-92F8-4265-BCD8-D809A74C07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54556" y="121975"/>
            <a:ext cx="1039660" cy="538620"/>
          </a:xfrm>
          <a:prstGeom prst="rect">
            <a:avLst/>
          </a:prstGeom>
          <a:noFill/>
          <a:extLst>
            <a:ext uri="{909E8E84-426E-40DD-AFC4-6F175D3DCCD1}">
              <a14:hiddenFill xmlns:a14="http://schemas.microsoft.com/office/drawing/2010/main">
                <a:solidFill>
                  <a:srgbClr val="FFFFFF"/>
                </a:solidFill>
              </a14:hiddenFill>
            </a:ext>
          </a:extLst>
        </p:spPr>
      </p:pic>
      <p:pic>
        <p:nvPicPr>
          <p:cNvPr id="8" name="グラフィックス 7" descr="教師 単色塗りつぶし">
            <a:extLst>
              <a:ext uri="{FF2B5EF4-FFF2-40B4-BE49-F238E27FC236}">
                <a16:creationId xmlns:a16="http://schemas.microsoft.com/office/drawing/2014/main" id="{FDB977BA-6607-4B30-BF41-1410C7C89BB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0" y="744816"/>
            <a:ext cx="515755" cy="584775"/>
          </a:xfrm>
          <a:prstGeom prst="rect">
            <a:avLst/>
          </a:prstGeom>
        </p:spPr>
      </p:pic>
    </p:spTree>
    <p:extLst>
      <p:ext uri="{BB962C8B-B14F-4D97-AF65-F5344CB8AC3E}">
        <p14:creationId xmlns:p14="http://schemas.microsoft.com/office/powerpoint/2010/main" val="36434454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FE1D9A1D-B329-4DA5-8B97-CAC4FAD1CA77}"/>
              </a:ext>
            </a:extLst>
          </p:cNvPr>
          <p:cNvSpPr>
            <a:spLocks noGrp="1"/>
          </p:cNvSpPr>
          <p:nvPr>
            <p:ph type="sldNum" sz="quarter" idx="12"/>
          </p:nvPr>
        </p:nvSpPr>
        <p:spPr/>
        <p:txBody>
          <a:bodyPr/>
          <a:lstStyle/>
          <a:p>
            <a:fld id="{F65D48DA-D47E-4019-8538-7D727723164C}" type="slidenum">
              <a:rPr kumimoji="1" lang="ja-JP" altLang="en-US" smtClean="0"/>
              <a:t>19</a:t>
            </a:fld>
            <a:endParaRPr kumimoji="1" lang="ja-JP" altLang="en-US"/>
          </a:p>
        </p:txBody>
      </p:sp>
      <p:pic>
        <p:nvPicPr>
          <p:cNvPr id="5" name="図 4">
            <a:extLst>
              <a:ext uri="{FF2B5EF4-FFF2-40B4-BE49-F238E27FC236}">
                <a16:creationId xmlns:a16="http://schemas.microsoft.com/office/drawing/2014/main" id="{E5C4738B-7459-42E3-A3AC-05D5FA0F4526}"/>
              </a:ext>
            </a:extLst>
          </p:cNvPr>
          <p:cNvPicPr>
            <a:picLocks noChangeAspect="1"/>
          </p:cNvPicPr>
          <p:nvPr/>
        </p:nvPicPr>
        <p:blipFill>
          <a:blip r:embed="rId2"/>
          <a:stretch>
            <a:fillRect/>
          </a:stretch>
        </p:blipFill>
        <p:spPr>
          <a:xfrm>
            <a:off x="246164" y="0"/>
            <a:ext cx="6365672" cy="8662737"/>
          </a:xfrm>
          <a:prstGeom prst="rect">
            <a:avLst/>
          </a:prstGeom>
        </p:spPr>
      </p:pic>
    </p:spTree>
    <p:extLst>
      <p:ext uri="{BB962C8B-B14F-4D97-AF65-F5344CB8AC3E}">
        <p14:creationId xmlns:p14="http://schemas.microsoft.com/office/powerpoint/2010/main" val="19874581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a:extLst>
              <a:ext uri="{FF2B5EF4-FFF2-40B4-BE49-F238E27FC236}">
                <a16:creationId xmlns:a16="http://schemas.microsoft.com/office/drawing/2014/main" id="{9DB3CC1F-1E69-4C4E-8AAE-1187DCEE5932}"/>
              </a:ext>
            </a:extLst>
          </p:cNvPr>
          <p:cNvSpPr txBox="1"/>
          <p:nvPr/>
        </p:nvSpPr>
        <p:spPr>
          <a:xfrm>
            <a:off x="346663" y="360497"/>
            <a:ext cx="6039850" cy="8309967"/>
          </a:xfrm>
          <a:prstGeom prst="rect">
            <a:avLst/>
          </a:prstGeom>
          <a:noFill/>
        </p:spPr>
        <p:txBody>
          <a:bodyPr wrap="square">
            <a:spAutoFit/>
          </a:bodyPr>
          <a:lstStyle/>
          <a:p>
            <a:r>
              <a:rPr kumimoji="1" lang="en-US" altLang="ja-JP" sz="1400" dirty="0">
                <a:latin typeface="ＭＳ Ｐゴシック" panose="020B0600070205080204" pitchFamily="50" charset="-128"/>
                <a:ea typeface="ＭＳ Ｐゴシック" panose="020B0600070205080204" pitchFamily="50" charset="-128"/>
              </a:rPr>
              <a:t>Admission Fee Waiver and Deferment System</a:t>
            </a:r>
          </a:p>
          <a:p>
            <a:endParaRPr kumimoji="1" lang="en-US" altLang="ja-JP" sz="1400" dirty="0"/>
          </a:p>
          <a:p>
            <a:r>
              <a:rPr kumimoji="1" lang="ja-JP" altLang="en-US" sz="1100" b="1" dirty="0">
                <a:latin typeface="ＭＳ Ｐゴシック" panose="020B0600070205080204" pitchFamily="50" charset="-128"/>
                <a:ea typeface="ＭＳ Ｐゴシック" panose="020B0600070205080204" pitchFamily="50" charset="-128"/>
              </a:rPr>
              <a:t>１．</a:t>
            </a:r>
            <a:r>
              <a:rPr lang="en-US" altLang="ja-JP" sz="1100" b="1" dirty="0">
                <a:latin typeface="ＭＳ Ｐゴシック" panose="020B0600070205080204" pitchFamily="50" charset="-128"/>
                <a:ea typeface="ＭＳ Ｐゴシック" panose="020B0600070205080204" pitchFamily="50" charset="-128"/>
              </a:rPr>
              <a:t>Those who meet any of the following conditions are eligible to apply</a:t>
            </a:r>
            <a:r>
              <a:rPr lang="ja-JP" altLang="en-US" sz="1100" b="1" dirty="0">
                <a:latin typeface="ＭＳ Ｐゴシック" panose="020B0600070205080204" pitchFamily="50" charset="-128"/>
                <a:ea typeface="ＭＳ Ｐゴシック" panose="020B0600070205080204" pitchFamily="50" charset="-128"/>
              </a:rPr>
              <a:t>・・・</a:t>
            </a:r>
            <a:r>
              <a:rPr lang="en-US" altLang="ja-JP" sz="1100" b="1" dirty="0">
                <a:latin typeface="ＭＳ Ｐゴシック" panose="020B0600070205080204" pitchFamily="50" charset="-128"/>
                <a:ea typeface="ＭＳ Ｐゴシック" panose="020B0600070205080204" pitchFamily="50" charset="-128"/>
              </a:rPr>
              <a:t>Graduate students</a:t>
            </a:r>
            <a:endParaRPr lang="en-US" altLang="ja-JP" sz="1100" dirty="0">
              <a:latin typeface="ＭＳ Ｐゴシック" panose="020B0600070205080204" pitchFamily="50" charset="-128"/>
              <a:ea typeface="ＭＳ Ｐゴシック" panose="020B0600070205080204" pitchFamily="50" charset="-128"/>
            </a:endParaRPr>
          </a:p>
          <a:p>
            <a:endParaRPr kumimoji="1" lang="en-US" altLang="ja-JP" sz="1100" dirty="0">
              <a:latin typeface="ＭＳ Ｐゴシック" panose="020B0600070205080204" pitchFamily="50" charset="-128"/>
              <a:ea typeface="ＭＳ Ｐゴシック" panose="020B0600070205080204" pitchFamily="50" charset="-128"/>
            </a:endParaRPr>
          </a:p>
          <a:p>
            <a:r>
              <a:rPr lang="ja-JP" altLang="en-US" sz="1100" dirty="0">
                <a:latin typeface="ＭＳ Ｐゴシック" panose="020B0600070205080204" pitchFamily="50" charset="-128"/>
                <a:ea typeface="ＭＳ Ｐゴシック" panose="020B0600070205080204" pitchFamily="50" charset="-128"/>
              </a:rPr>
              <a:t>（１） </a:t>
            </a:r>
            <a:r>
              <a:rPr lang="en-US" altLang="ja-JP" sz="1100" dirty="0">
                <a:latin typeface="ＭＳ Ｐゴシック" panose="020B0600070205080204" pitchFamily="50" charset="-128"/>
                <a:ea typeface="ＭＳ Ｐゴシック" panose="020B0600070205080204" pitchFamily="50" charset="-128"/>
              </a:rPr>
              <a:t>Students who have difficulty in paying the tuition fee by the deadline due to financial reasons and who are recognized as meeting certain academic criteria.</a:t>
            </a:r>
          </a:p>
          <a:p>
            <a:r>
              <a:rPr kumimoji="1" lang="ja-JP" altLang="en-US" sz="1100" dirty="0">
                <a:latin typeface="ＭＳ Ｐゴシック" panose="020B0600070205080204" pitchFamily="50" charset="-128"/>
                <a:ea typeface="ＭＳ Ｐゴシック" panose="020B0600070205080204" pitchFamily="50" charset="-128"/>
              </a:rPr>
              <a:t>（２）</a:t>
            </a:r>
            <a:r>
              <a:rPr kumimoji="1" lang="en-US" altLang="ja-JP" sz="1100" dirty="0">
                <a:latin typeface="ＭＳ Ｐゴシック" panose="020B0600070205080204" pitchFamily="50" charset="-128"/>
                <a:ea typeface="ＭＳ Ｐゴシック" panose="020B0600070205080204" pitchFamily="50" charset="-128"/>
              </a:rPr>
              <a:t>【One year prior to </a:t>
            </a:r>
            <a:r>
              <a:rPr kumimoji="1" lang="en-US" altLang="ja-JP" sz="1100" dirty="0" err="1">
                <a:latin typeface="ＭＳ Ｐゴシック" panose="020B0600070205080204" pitchFamily="50" charset="-128"/>
                <a:ea typeface="ＭＳ Ｐゴシック" panose="020B0600070205080204" pitchFamily="50" charset="-128"/>
              </a:rPr>
              <a:t>enrollment】Students</a:t>
            </a:r>
            <a:r>
              <a:rPr kumimoji="1" lang="en-US" altLang="ja-JP" sz="1100" dirty="0">
                <a:latin typeface="ＭＳ Ｐゴシック" panose="020B0600070205080204" pitchFamily="50" charset="-128"/>
                <a:ea typeface="ＭＳ Ｐゴシック" panose="020B0600070205080204" pitchFamily="50" charset="-128"/>
              </a:rPr>
              <a:t> those who have difficulty in paying tuition fees due to the following reasons.</a:t>
            </a:r>
          </a:p>
          <a:p>
            <a:r>
              <a:rPr kumimoji="1" lang="ja-JP" altLang="en-US" sz="1100" dirty="0">
                <a:latin typeface="ＭＳ Ｐゴシック" panose="020B0600070205080204" pitchFamily="50" charset="-128"/>
                <a:ea typeface="ＭＳ Ｐゴシック" panose="020B0600070205080204" pitchFamily="50" charset="-128"/>
              </a:rPr>
              <a:t>　・</a:t>
            </a:r>
            <a:r>
              <a:rPr lang="en-US" altLang="ja-JP" sz="1100" dirty="0">
                <a:latin typeface="ＭＳ Ｐゴシック" panose="020B0600070205080204" pitchFamily="50" charset="-128"/>
                <a:ea typeface="ＭＳ Ｐゴシック" panose="020B0600070205080204" pitchFamily="50" charset="-128"/>
              </a:rPr>
              <a:t>The person responsible for paying school expenses has died</a:t>
            </a:r>
          </a:p>
          <a:p>
            <a:r>
              <a:rPr lang="ja-JP" altLang="en-US" sz="1100" dirty="0">
                <a:latin typeface="ＭＳ Ｐゴシック" panose="020B0600070205080204" pitchFamily="50" charset="-128"/>
                <a:ea typeface="ＭＳ Ｐゴシック" panose="020B0600070205080204" pitchFamily="50" charset="-128"/>
              </a:rPr>
              <a:t>　・</a:t>
            </a:r>
            <a:r>
              <a:rPr lang="en-US" altLang="ja-JP" sz="1100" dirty="0">
                <a:latin typeface="ＭＳ Ｐゴシック" panose="020B0600070205080204" pitchFamily="50" charset="-128"/>
                <a:ea typeface="ＭＳ Ｐゴシック" panose="020B0600070205080204" pitchFamily="50" charset="-128"/>
              </a:rPr>
              <a:t>The student or the person responsible for paying school expenses has suffered damage from a </a:t>
            </a:r>
            <a:r>
              <a:rPr lang="ja-JP" altLang="en-US" sz="1100" dirty="0">
                <a:latin typeface="ＭＳ Ｐゴシック" panose="020B0600070205080204" pitchFamily="50" charset="-128"/>
                <a:ea typeface="ＭＳ Ｐゴシック" panose="020B0600070205080204" pitchFamily="50" charset="-128"/>
              </a:rPr>
              <a:t>　</a:t>
            </a:r>
            <a:endParaRPr lang="en-US" altLang="ja-JP" sz="1100" dirty="0">
              <a:latin typeface="ＭＳ Ｐゴシック" panose="020B0600070205080204" pitchFamily="50" charset="-128"/>
              <a:ea typeface="ＭＳ Ｐゴシック" panose="020B0600070205080204" pitchFamily="50" charset="-128"/>
            </a:endParaRPr>
          </a:p>
          <a:p>
            <a:r>
              <a:rPr lang="ja-JP" altLang="en-US" sz="1100" dirty="0">
                <a:latin typeface="ＭＳ Ｐゴシック" panose="020B0600070205080204" pitchFamily="50" charset="-128"/>
                <a:ea typeface="ＭＳ Ｐゴシック" panose="020B0600070205080204" pitchFamily="50" charset="-128"/>
              </a:rPr>
              <a:t>　</a:t>
            </a:r>
            <a:r>
              <a:rPr lang="en-US" altLang="ja-JP" sz="1100" dirty="0">
                <a:latin typeface="ＭＳ Ｐゴシック" panose="020B0600070205080204" pitchFamily="50" charset="-128"/>
                <a:ea typeface="ＭＳ Ｐゴシック" panose="020B0600070205080204" pitchFamily="50" charset="-128"/>
              </a:rPr>
              <a:t>disaster, such as a storm or flood in Japan. </a:t>
            </a:r>
            <a:r>
              <a:rPr kumimoji="1" lang="ja-JP" altLang="en-US" sz="1100" dirty="0">
                <a:latin typeface="ＭＳ Ｐゴシック" panose="020B0600070205080204" pitchFamily="50" charset="-128"/>
                <a:ea typeface="ＭＳ Ｐゴシック" panose="020B0600070205080204" pitchFamily="50" charset="-128"/>
              </a:rPr>
              <a:t>　　　</a:t>
            </a:r>
            <a:endParaRPr kumimoji="1" lang="en-US" altLang="ja-JP" sz="1100" dirty="0">
              <a:latin typeface="ＭＳ Ｐゴシック" panose="020B0600070205080204" pitchFamily="50" charset="-128"/>
              <a:ea typeface="ＭＳ Ｐゴシック" panose="020B0600070205080204" pitchFamily="50" charset="-128"/>
            </a:endParaRPr>
          </a:p>
          <a:p>
            <a:endParaRPr kumimoji="1" lang="en-US" altLang="ja-JP" sz="1100" dirty="0">
              <a:latin typeface="ＭＳ Ｐゴシック" panose="020B0600070205080204" pitchFamily="50" charset="-128"/>
              <a:ea typeface="ＭＳ Ｐゴシック" panose="020B0600070205080204" pitchFamily="50" charset="-128"/>
            </a:endParaRPr>
          </a:p>
          <a:p>
            <a:r>
              <a:rPr lang="ja-JP" altLang="en-US" sz="1100" b="1" dirty="0">
                <a:latin typeface="ＭＳ Ｐゴシック" panose="020B0600070205080204" pitchFamily="50" charset="-128"/>
                <a:ea typeface="ＭＳ Ｐゴシック" panose="020B0600070205080204" pitchFamily="50" charset="-128"/>
              </a:rPr>
              <a:t>２．</a:t>
            </a:r>
            <a:r>
              <a:rPr lang="en-US" altLang="ja-JP" sz="1100" b="1" dirty="0">
                <a:latin typeface="ＭＳ Ｐゴシック" panose="020B0600070205080204" pitchFamily="50" charset="-128"/>
                <a:ea typeface="ＭＳ Ｐゴシック" panose="020B0600070205080204" pitchFamily="50" charset="-128"/>
              </a:rPr>
              <a:t>Exemption Amounts</a:t>
            </a:r>
          </a:p>
          <a:p>
            <a:r>
              <a:rPr kumimoji="1" lang="ja-JP" altLang="en-US" sz="1100" b="1" dirty="0">
                <a:latin typeface="ＭＳ Ｐゴシック" panose="020B0600070205080204" pitchFamily="50" charset="-128"/>
                <a:ea typeface="ＭＳ Ｐゴシック" panose="020B0600070205080204" pitchFamily="50" charset="-128"/>
              </a:rPr>
              <a:t>　　</a:t>
            </a:r>
            <a:r>
              <a:rPr kumimoji="1" lang="ja-JP" altLang="en-US" sz="1100" dirty="0">
                <a:latin typeface="ＭＳ Ｐゴシック" panose="020B0600070205080204" pitchFamily="50" charset="-128"/>
                <a:ea typeface="ＭＳ Ｐゴシック" panose="020B0600070205080204" pitchFamily="50" charset="-128"/>
              </a:rPr>
              <a:t>・</a:t>
            </a:r>
            <a:r>
              <a:rPr kumimoji="1" lang="en-US" altLang="ja-JP" sz="1100" dirty="0">
                <a:latin typeface="ＭＳ Ｐゴシック" panose="020B0600070205080204" pitchFamily="50" charset="-128"/>
                <a:ea typeface="ＭＳ Ｐゴシック" panose="020B0600070205080204" pitchFamily="50" charset="-128"/>
              </a:rPr>
              <a:t>Entrance fee waiver amount</a:t>
            </a:r>
            <a:r>
              <a:rPr kumimoji="1" lang="ja-JP" altLang="en-US" sz="1100" dirty="0">
                <a:latin typeface="ＭＳ Ｐゴシック" panose="020B0600070205080204" pitchFamily="50" charset="-128"/>
                <a:ea typeface="ＭＳ Ｐゴシック" panose="020B0600070205080204" pitchFamily="50" charset="-128"/>
              </a:rPr>
              <a:t>・・・</a:t>
            </a:r>
            <a:r>
              <a:rPr kumimoji="1" lang="en-US" altLang="ja-JP" sz="1100" dirty="0">
                <a:latin typeface="ＭＳ Ｐゴシック" panose="020B0600070205080204" pitchFamily="50" charset="-128"/>
                <a:ea typeface="ＭＳ Ｐゴシック" panose="020B0600070205080204" pitchFamily="50" charset="-128"/>
              </a:rPr>
              <a:t>Full or half of the entrance fee</a:t>
            </a:r>
            <a:r>
              <a:rPr kumimoji="1" lang="ja-JP" altLang="en-US" sz="1100" b="1" dirty="0">
                <a:latin typeface="ＭＳ Ｐゴシック" panose="020B0600070205080204" pitchFamily="50" charset="-128"/>
                <a:ea typeface="ＭＳ Ｐゴシック" panose="020B0600070205080204" pitchFamily="50" charset="-128"/>
              </a:rPr>
              <a:t>　　</a:t>
            </a:r>
            <a:endParaRPr kumimoji="1" lang="en-US" altLang="ja-JP" sz="1100" b="1" dirty="0">
              <a:latin typeface="ＭＳ Ｐゴシック" panose="020B0600070205080204" pitchFamily="50" charset="-128"/>
              <a:ea typeface="ＭＳ Ｐゴシック" panose="020B0600070205080204" pitchFamily="50" charset="-128"/>
            </a:endParaRPr>
          </a:p>
          <a:p>
            <a:r>
              <a:rPr kumimoji="1" lang="ja-JP" altLang="en-US" sz="1100" b="1" dirty="0">
                <a:latin typeface="ＭＳ Ｐゴシック" panose="020B0600070205080204" pitchFamily="50" charset="-128"/>
                <a:ea typeface="ＭＳ Ｐゴシック" panose="020B0600070205080204" pitchFamily="50" charset="-128"/>
              </a:rPr>
              <a:t>　　</a:t>
            </a:r>
            <a:r>
              <a:rPr kumimoji="1" lang="ja-JP" altLang="en-US" sz="1100" dirty="0">
                <a:latin typeface="ＭＳ Ｐゴシック" panose="020B0600070205080204" pitchFamily="50" charset="-128"/>
                <a:ea typeface="ＭＳ Ｐゴシック" panose="020B0600070205080204" pitchFamily="50" charset="-128"/>
              </a:rPr>
              <a:t>・</a:t>
            </a:r>
            <a:r>
              <a:rPr kumimoji="1" lang="en-US" altLang="ja-JP" sz="1100" dirty="0">
                <a:latin typeface="ＭＳ Ｐゴシック" panose="020B0600070205080204" pitchFamily="50" charset="-128"/>
                <a:ea typeface="ＭＳ Ｐゴシック" panose="020B0600070205080204" pitchFamily="50" charset="-128"/>
              </a:rPr>
              <a:t>Deferment of Entrance Fee</a:t>
            </a:r>
            <a:r>
              <a:rPr kumimoji="1" lang="ja-JP" altLang="en-US" sz="1100" dirty="0">
                <a:latin typeface="ＭＳ Ｐゴシック" panose="020B0600070205080204" pitchFamily="50" charset="-128"/>
                <a:ea typeface="ＭＳ Ｐゴシック" panose="020B0600070205080204" pitchFamily="50" charset="-128"/>
              </a:rPr>
              <a:t>・・・</a:t>
            </a:r>
            <a:r>
              <a:rPr kumimoji="1" lang="en-US" altLang="ja-JP" sz="1100" dirty="0">
                <a:latin typeface="ＭＳ Ｐゴシック" panose="020B0600070205080204" pitchFamily="50" charset="-128"/>
                <a:ea typeface="ＭＳ Ｐゴシック" panose="020B0600070205080204" pitchFamily="50" charset="-128"/>
              </a:rPr>
              <a:t>Full of the entrance fee</a:t>
            </a:r>
            <a:endParaRPr lang="en-US" altLang="ja-JP" sz="1100" b="1" dirty="0">
              <a:latin typeface="ＭＳ Ｐゴシック" panose="020B0600070205080204" pitchFamily="50" charset="-128"/>
              <a:ea typeface="ＭＳ Ｐゴシック" panose="020B0600070205080204" pitchFamily="50" charset="-128"/>
            </a:endParaRPr>
          </a:p>
          <a:p>
            <a:endParaRPr kumimoji="1" lang="en-US" altLang="ja-JP" sz="1100" b="1" dirty="0">
              <a:latin typeface="ＭＳ Ｐゴシック" panose="020B0600070205080204" pitchFamily="50" charset="-128"/>
              <a:ea typeface="ＭＳ Ｐゴシック" panose="020B0600070205080204" pitchFamily="50" charset="-128"/>
            </a:endParaRPr>
          </a:p>
          <a:p>
            <a:r>
              <a:rPr lang="ja-JP" altLang="en-US" sz="1100" b="1" dirty="0">
                <a:latin typeface="ＭＳ Ｐゴシック" panose="020B0600070205080204" pitchFamily="50" charset="-128"/>
                <a:ea typeface="ＭＳ Ｐゴシック" panose="020B0600070205080204" pitchFamily="50" charset="-128"/>
              </a:rPr>
              <a:t>３．</a:t>
            </a:r>
            <a:r>
              <a:rPr lang="en-US" altLang="ja-JP" sz="1100" b="1" dirty="0">
                <a:latin typeface="ＭＳ Ｐゴシック" panose="020B0600070205080204" pitchFamily="50" charset="-128"/>
                <a:ea typeface="ＭＳ Ｐゴシック" panose="020B0600070205080204" pitchFamily="50" charset="-128"/>
              </a:rPr>
              <a:t>About Application</a:t>
            </a:r>
          </a:p>
          <a:p>
            <a:r>
              <a:rPr lang="ja-JP" altLang="en-US" sz="1100" b="1" dirty="0">
                <a:latin typeface="ＭＳ Ｐゴシック" panose="020B0600070205080204" pitchFamily="50" charset="-128"/>
                <a:ea typeface="ＭＳ Ｐゴシック" panose="020B0600070205080204" pitchFamily="50" charset="-128"/>
              </a:rPr>
              <a:t>　</a:t>
            </a:r>
            <a:r>
              <a:rPr lang="ja-JP" altLang="en-US" sz="1100" dirty="0">
                <a:latin typeface="ＭＳ Ｐゴシック" panose="020B0600070205080204" pitchFamily="50" charset="-128"/>
                <a:ea typeface="ＭＳ Ｐゴシック" panose="020B0600070205080204" pitchFamily="50" charset="-128"/>
              </a:rPr>
              <a:t>　</a:t>
            </a:r>
            <a:r>
              <a:rPr lang="en-US" altLang="ja-JP" sz="1100" u="sng" dirty="0">
                <a:highlight>
                  <a:srgbClr val="FFFF00"/>
                </a:highlight>
                <a:latin typeface="ＭＳ Ｐゴシック" panose="020B0600070205080204" pitchFamily="50" charset="-128"/>
                <a:ea typeface="ＭＳ Ｐゴシック" panose="020B0600070205080204" pitchFamily="50" charset="-128"/>
              </a:rPr>
              <a:t>Please note that there are </a:t>
            </a:r>
            <a:r>
              <a:rPr lang="ja-JP" altLang="en-US" sz="1100" u="sng" dirty="0">
                <a:highlight>
                  <a:srgbClr val="FFFF00"/>
                </a:highlight>
                <a:latin typeface="ＭＳ Ｐゴシック" panose="020B0600070205080204" pitchFamily="50" charset="-128"/>
                <a:ea typeface="ＭＳ Ｐゴシック" panose="020B0600070205080204" pitchFamily="50" charset="-128"/>
              </a:rPr>
              <a:t>🔷</a:t>
            </a:r>
            <a:r>
              <a:rPr lang="en-US" altLang="ja-JP" sz="1100" u="sng" dirty="0">
                <a:highlight>
                  <a:srgbClr val="FFFF00"/>
                </a:highlight>
                <a:latin typeface="ＭＳ Ｐゴシック" panose="020B0600070205080204" pitchFamily="50" charset="-128"/>
                <a:ea typeface="ＭＳ Ｐゴシック" panose="020B0600070205080204" pitchFamily="50" charset="-128"/>
              </a:rPr>
              <a:t>two levels of acceptance.</a:t>
            </a:r>
          </a:p>
          <a:p>
            <a:endParaRPr lang="en-US" altLang="ja-JP" sz="1100" dirty="0">
              <a:latin typeface="ＭＳ Ｐゴシック" panose="020B0600070205080204" pitchFamily="50" charset="-128"/>
              <a:ea typeface="ＭＳ Ｐゴシック" panose="020B0600070205080204" pitchFamily="50" charset="-128"/>
            </a:endParaRPr>
          </a:p>
          <a:p>
            <a:r>
              <a:rPr lang="ja-JP" altLang="en-US" sz="1100" dirty="0">
                <a:latin typeface="ＭＳ Ｐゴシック" panose="020B0600070205080204" pitchFamily="50" charset="-128"/>
                <a:ea typeface="ＭＳ Ｐゴシック" panose="020B0600070205080204" pitchFamily="50" charset="-128"/>
              </a:rPr>
              <a:t>（１）</a:t>
            </a:r>
            <a:r>
              <a:rPr lang="ja-JP" altLang="en-US" sz="1100" dirty="0">
                <a:highlight>
                  <a:srgbClr val="FFFF00"/>
                </a:highlight>
                <a:latin typeface="ＭＳ Ｐゴシック" panose="020B0600070205080204" pitchFamily="50" charset="-128"/>
                <a:ea typeface="ＭＳ Ｐゴシック" panose="020B0600070205080204" pitchFamily="50" charset="-128"/>
              </a:rPr>
              <a:t>🔷</a:t>
            </a:r>
            <a:r>
              <a:rPr lang="en-US" altLang="ja-JP" sz="1100" dirty="0">
                <a:highlight>
                  <a:srgbClr val="FFFF00"/>
                </a:highlight>
                <a:latin typeface="ＭＳ Ｐゴシック" panose="020B0600070205080204" pitchFamily="50" charset="-128"/>
                <a:ea typeface="ＭＳ Ｐゴシック" panose="020B0600070205080204" pitchFamily="50" charset="-128"/>
              </a:rPr>
              <a:t>During the enrollment process</a:t>
            </a:r>
          </a:p>
          <a:p>
            <a:r>
              <a:rPr lang="ja-JP" altLang="en-US" sz="1100" dirty="0">
                <a:latin typeface="ＭＳ Ｐゴシック" panose="020B0600070205080204" pitchFamily="50" charset="-128"/>
                <a:ea typeface="ＭＳ Ｐゴシック" panose="020B0600070205080204" pitchFamily="50" charset="-128"/>
              </a:rPr>
              <a:t>　　</a:t>
            </a:r>
            <a:endParaRPr lang="en-US" altLang="ja-JP" sz="1100" dirty="0">
              <a:latin typeface="ＭＳ Ｐゴシック" panose="020B0600070205080204" pitchFamily="50" charset="-128"/>
              <a:ea typeface="ＭＳ Ｐゴシック" panose="020B0600070205080204" pitchFamily="50" charset="-128"/>
            </a:endParaRPr>
          </a:p>
          <a:p>
            <a:r>
              <a:rPr lang="ja-JP" altLang="en-US" sz="1100" dirty="0">
                <a:latin typeface="ＭＳ Ｐゴシック" panose="020B0600070205080204" pitchFamily="50" charset="-128"/>
                <a:ea typeface="ＭＳ Ｐゴシック" panose="020B0600070205080204" pitchFamily="50" charset="-128"/>
              </a:rPr>
              <a:t>　　</a:t>
            </a:r>
            <a:r>
              <a:rPr lang="en-US" altLang="ja-JP" sz="1100" dirty="0">
                <a:latin typeface="ＭＳ Ｐゴシック" panose="020B0600070205080204" pitchFamily="50" charset="-128"/>
                <a:ea typeface="ＭＳ Ｐゴシック" panose="020B0600070205080204" pitchFamily="50" charset="-128"/>
              </a:rPr>
              <a:t>Submission of documents</a:t>
            </a:r>
            <a:r>
              <a:rPr lang="ja-JP" altLang="en-US" sz="1100" dirty="0">
                <a:latin typeface="ＭＳ Ｐゴシック" panose="020B0600070205080204" pitchFamily="50" charset="-128"/>
                <a:ea typeface="ＭＳ Ｐゴシック" panose="020B0600070205080204" pitchFamily="50" charset="-128"/>
              </a:rPr>
              <a:t>　：　「</a:t>
            </a:r>
            <a:r>
              <a:rPr lang="en-US" altLang="ja-JP" sz="1100" dirty="0">
                <a:latin typeface="ＭＳ Ｐゴシック" panose="020B0600070205080204" pitchFamily="50" charset="-128"/>
                <a:ea typeface="ＭＳ Ｐゴシック" panose="020B0600070205080204" pitchFamily="50" charset="-128"/>
              </a:rPr>
              <a:t>Application for admission fee exemption/Application for deferred</a:t>
            </a:r>
          </a:p>
          <a:p>
            <a:r>
              <a:rPr lang="en-US" altLang="ja-JP" sz="1100" dirty="0">
                <a:latin typeface="ＭＳ Ｐゴシック" panose="020B0600070205080204" pitchFamily="50" charset="-128"/>
                <a:ea typeface="ＭＳ Ｐゴシック" panose="020B0600070205080204" pitchFamily="50" charset="-128"/>
              </a:rPr>
              <a:t>                                              collection of admission fees</a:t>
            </a:r>
            <a:r>
              <a:rPr lang="ja-JP" altLang="en-US" sz="1100" dirty="0">
                <a:latin typeface="ＭＳ Ｐゴシック" panose="020B0600070205080204" pitchFamily="50" charset="-128"/>
                <a:ea typeface="ＭＳ Ｐゴシック" panose="020B0600070205080204" pitchFamily="50" charset="-128"/>
              </a:rPr>
              <a:t>」</a:t>
            </a:r>
            <a:endParaRPr lang="en-US" altLang="ja-JP" sz="1100" dirty="0">
              <a:latin typeface="ＭＳ Ｐゴシック" panose="020B0600070205080204" pitchFamily="50" charset="-128"/>
              <a:ea typeface="ＭＳ Ｐゴシック" panose="020B0600070205080204" pitchFamily="50" charset="-128"/>
            </a:endParaRPr>
          </a:p>
          <a:p>
            <a:endParaRPr lang="en-US" altLang="ja-JP" sz="1100" dirty="0">
              <a:latin typeface="ＭＳ Ｐゴシック" panose="020B0600070205080204" pitchFamily="50" charset="-128"/>
              <a:ea typeface="ＭＳ Ｐゴシック" panose="020B0600070205080204" pitchFamily="50" charset="-128"/>
            </a:endParaRPr>
          </a:p>
          <a:p>
            <a:r>
              <a:rPr lang="ja-JP" altLang="en-US" sz="1100" dirty="0">
                <a:latin typeface="ＭＳ Ｐゴシック" panose="020B0600070205080204" pitchFamily="50" charset="-128"/>
                <a:ea typeface="ＭＳ Ｐゴシック" panose="020B0600070205080204" pitchFamily="50" charset="-128"/>
              </a:rPr>
              <a:t>（２）</a:t>
            </a:r>
            <a:r>
              <a:rPr lang="en-US" altLang="ja-JP" sz="1100" dirty="0">
                <a:latin typeface="ＭＳ Ｐゴシック" panose="020B0600070205080204" pitchFamily="50" charset="-128"/>
                <a:ea typeface="ＭＳ Ｐゴシック" panose="020B0600070205080204" pitchFamily="50" charset="-128"/>
              </a:rPr>
              <a:t>Preparation of required documents</a:t>
            </a:r>
          </a:p>
          <a:p>
            <a:r>
              <a:rPr lang="ja-JP" altLang="en-US" sz="1100" dirty="0">
                <a:latin typeface="ＭＳ Ｐゴシック" panose="020B0600070205080204" pitchFamily="50" charset="-128"/>
                <a:ea typeface="ＭＳ Ｐゴシック" panose="020B0600070205080204" pitchFamily="50" charset="-128"/>
              </a:rPr>
              <a:t>　　</a:t>
            </a:r>
            <a:r>
              <a:rPr lang="en-US" altLang="ja-JP" sz="1100" dirty="0">
                <a:latin typeface="ＭＳ Ｐゴシック" panose="020B0600070205080204" pitchFamily="50" charset="-128"/>
                <a:ea typeface="ＭＳ Ｐゴシック" panose="020B0600070205080204" pitchFamily="50" charset="-128"/>
              </a:rPr>
              <a:t>Documents required for application for entrance fee waiver and deferment of entrance fee are</a:t>
            </a:r>
          </a:p>
          <a:p>
            <a:r>
              <a:rPr lang="en-US" altLang="ja-JP" sz="1100" dirty="0">
                <a:latin typeface="ＭＳ Ｐゴシック" panose="020B0600070205080204" pitchFamily="50" charset="-128"/>
                <a:ea typeface="ＭＳ Ｐゴシック" panose="020B0600070205080204" pitchFamily="50" charset="-128"/>
              </a:rPr>
              <a:t>     the same as those for application for tuition fee waiver.</a:t>
            </a:r>
          </a:p>
          <a:p>
            <a:endParaRPr lang="en-US" altLang="ja-JP" sz="1100" dirty="0">
              <a:latin typeface="ＭＳ Ｐゴシック" panose="020B0600070205080204" pitchFamily="50" charset="-128"/>
              <a:ea typeface="ＭＳ Ｐゴシック" panose="020B0600070205080204" pitchFamily="50" charset="-128"/>
            </a:endParaRPr>
          </a:p>
          <a:p>
            <a:r>
              <a:rPr lang="en-US" altLang="ja-JP" sz="1000" b="1" dirty="0">
                <a:latin typeface="ＭＳ Ｐゴシック" panose="020B0600070205080204" pitchFamily="50" charset="-128"/>
                <a:ea typeface="ＭＳ Ｐゴシック" panose="020B0600070205080204" pitchFamily="50" charset="-128"/>
              </a:rPr>
              <a:t>    </a:t>
            </a:r>
            <a:r>
              <a:rPr lang="ja-JP" altLang="en-US" sz="1000" b="1" u="sng" dirty="0">
                <a:highlight>
                  <a:srgbClr val="C0C0C0"/>
                </a:highlight>
                <a:latin typeface="ＭＳ Ｐゴシック" panose="020B0600070205080204" pitchFamily="50" charset="-128"/>
                <a:ea typeface="ＭＳ Ｐゴシック" panose="020B0600070205080204" pitchFamily="50" charset="-128"/>
              </a:rPr>
              <a:t>（</a:t>
            </a:r>
            <a:r>
              <a:rPr lang="en-US" altLang="ja-JP" sz="1000" b="1" u="sng" dirty="0">
                <a:highlight>
                  <a:srgbClr val="C0C0C0"/>
                </a:highlight>
                <a:latin typeface="ＭＳ Ｐゴシック" panose="020B0600070205080204" pitchFamily="50" charset="-128"/>
                <a:ea typeface="ＭＳ Ｐゴシック" panose="020B0600070205080204" pitchFamily="50" charset="-128"/>
              </a:rPr>
              <a:t>ⅰ</a:t>
            </a:r>
            <a:r>
              <a:rPr lang="ja-JP" altLang="en-US" sz="1000" b="1" u="sng" dirty="0">
                <a:highlight>
                  <a:srgbClr val="C0C0C0"/>
                </a:highlight>
                <a:latin typeface="ＭＳ Ｐゴシック" panose="020B0600070205080204" pitchFamily="50" charset="-128"/>
                <a:ea typeface="ＭＳ Ｐゴシック" panose="020B0600070205080204" pitchFamily="50" charset="-128"/>
              </a:rPr>
              <a:t>）</a:t>
            </a:r>
            <a:r>
              <a:rPr lang="en-US" altLang="ja-JP" sz="1000" b="1" u="sng" dirty="0">
                <a:highlight>
                  <a:srgbClr val="C0C0C0"/>
                </a:highlight>
                <a:latin typeface="ＭＳ Ｐゴシック" panose="020B0600070205080204" pitchFamily="50" charset="-128"/>
                <a:ea typeface="ＭＳ Ｐゴシック" panose="020B0600070205080204" pitchFamily="50" charset="-128"/>
              </a:rPr>
              <a:t> When apply for entrance fee waiver only, or, apply for both tuition fee waiver and entrance fee waiver</a:t>
            </a:r>
          </a:p>
          <a:p>
            <a:r>
              <a:rPr lang="ja-JP" altLang="en-US" sz="1100" dirty="0">
                <a:latin typeface="ＭＳ Ｐゴシック" panose="020B0600070205080204" pitchFamily="50" charset="-128"/>
                <a:ea typeface="ＭＳ Ｐゴシック" panose="020B0600070205080204" pitchFamily="50" charset="-128"/>
              </a:rPr>
              <a:t>　　</a:t>
            </a:r>
            <a:r>
              <a:rPr lang="en-US" altLang="ja-JP" sz="1100" dirty="0">
                <a:latin typeface="ＭＳ Ｐゴシック" panose="020B0600070205080204" pitchFamily="50" charset="-128"/>
                <a:ea typeface="ＭＳ Ｐゴシック" panose="020B0600070205080204" pitchFamily="50" charset="-128"/>
              </a:rPr>
              <a:t>Please see page 8</a:t>
            </a:r>
            <a:r>
              <a:rPr lang="ja-JP" altLang="en-US" sz="1100" dirty="0">
                <a:latin typeface="ＭＳ Ｐゴシック" panose="020B0600070205080204" pitchFamily="50" charset="-128"/>
                <a:ea typeface="ＭＳ Ｐゴシック" panose="020B0600070205080204" pitchFamily="50" charset="-128"/>
              </a:rPr>
              <a:t>～</a:t>
            </a:r>
            <a:r>
              <a:rPr lang="en-US" altLang="ja-JP" sz="1100" dirty="0">
                <a:latin typeface="ＭＳ Ｐゴシック" panose="020B0600070205080204" pitchFamily="50" charset="-128"/>
                <a:ea typeface="ＭＳ Ｐゴシック" panose="020B0600070205080204" pitchFamily="50" charset="-128"/>
              </a:rPr>
              <a:t>10 of this handbook, and prepare the necessary documents.</a:t>
            </a:r>
          </a:p>
          <a:p>
            <a:r>
              <a:rPr lang="ja-JP" altLang="en-US" sz="1100" dirty="0">
                <a:latin typeface="ＭＳ Ｐゴシック" panose="020B0600070205080204" pitchFamily="50" charset="-128"/>
                <a:ea typeface="ＭＳ Ｐゴシック" panose="020B0600070205080204" pitchFamily="50" charset="-128"/>
              </a:rPr>
              <a:t>　　</a:t>
            </a:r>
            <a:r>
              <a:rPr lang="en-US" altLang="ja-JP" sz="1100" dirty="0">
                <a:latin typeface="ＭＳ Ｐゴシック" panose="020B0600070205080204" pitchFamily="50" charset="-128"/>
                <a:ea typeface="ＭＳ Ｐゴシック" panose="020B0600070205080204" pitchFamily="50" charset="-128"/>
              </a:rPr>
              <a:t> It is not necessary to prepare two copies, one for tuition fee waiver and the other for admission</a:t>
            </a:r>
          </a:p>
          <a:p>
            <a:r>
              <a:rPr lang="en-US" altLang="ja-JP" sz="1100" dirty="0">
                <a:latin typeface="ＭＳ Ｐゴシック" panose="020B0600070205080204" pitchFamily="50" charset="-128"/>
                <a:ea typeface="ＭＳ Ｐゴシック" panose="020B0600070205080204" pitchFamily="50" charset="-128"/>
              </a:rPr>
              <a:t>     fee waiver, and prepare </a:t>
            </a:r>
            <a:r>
              <a:rPr kumimoji="1" lang="ja-JP" altLang="en-US" sz="1100" dirty="0">
                <a:latin typeface="ＭＳ Ｐゴシック" panose="020B0600070205080204" pitchFamily="50" charset="-128"/>
                <a:ea typeface="ＭＳ Ｐゴシック" panose="020B0600070205080204" pitchFamily="50" charset="-128"/>
              </a:rPr>
              <a:t>「</a:t>
            </a:r>
            <a:r>
              <a:rPr kumimoji="1" lang="en-US" altLang="ja-JP" sz="1100" dirty="0">
                <a:latin typeface="ＭＳ Ｐゴシック" panose="020B0600070205080204" pitchFamily="50" charset="-128"/>
                <a:ea typeface="ＭＳ Ｐゴシック" panose="020B0600070205080204" pitchFamily="50" charset="-128"/>
              </a:rPr>
              <a:t>Application form for entrance fee waiver and deferment</a:t>
            </a:r>
            <a:r>
              <a:rPr kumimoji="1" lang="ja-JP" altLang="en-US" sz="1100" dirty="0">
                <a:latin typeface="ＭＳ Ｐゴシック" panose="020B0600070205080204" pitchFamily="50" charset="-128"/>
                <a:ea typeface="ＭＳ Ｐゴシック" panose="020B0600070205080204" pitchFamily="50" charset="-128"/>
              </a:rPr>
              <a:t>」</a:t>
            </a:r>
            <a:r>
              <a:rPr kumimoji="1" lang="en-US" altLang="ja-JP" sz="1100" dirty="0">
                <a:latin typeface="ＭＳ Ｐゴシック" panose="020B0600070205080204" pitchFamily="50" charset="-128"/>
                <a:ea typeface="ＭＳ Ｐゴシック" panose="020B0600070205080204" pitchFamily="50" charset="-128"/>
              </a:rPr>
              <a:t>,Envelope</a:t>
            </a:r>
            <a:r>
              <a:rPr kumimoji="1" lang="ja-JP" altLang="en-US" sz="1100" dirty="0">
                <a:latin typeface="ＭＳ Ｐゴシック" panose="020B0600070205080204" pitchFamily="50" charset="-128"/>
                <a:ea typeface="ＭＳ Ｐゴシック" panose="020B0600070205080204" pitchFamily="50" charset="-128"/>
              </a:rPr>
              <a:t>（長</a:t>
            </a:r>
            <a:endParaRPr kumimoji="1" lang="en-US" altLang="ja-JP" sz="1100" dirty="0">
              <a:latin typeface="ＭＳ Ｐゴシック" panose="020B0600070205080204" pitchFamily="50" charset="-128"/>
              <a:ea typeface="ＭＳ Ｐゴシック" panose="020B0600070205080204" pitchFamily="50" charset="-128"/>
            </a:endParaRPr>
          </a:p>
          <a:p>
            <a:r>
              <a:rPr kumimoji="1" lang="en-US" altLang="ja-JP" sz="1100" dirty="0">
                <a:latin typeface="ＭＳ Ｐゴシック" panose="020B0600070205080204" pitchFamily="50" charset="-128"/>
                <a:ea typeface="ＭＳ Ｐゴシック" panose="020B0600070205080204" pitchFamily="50" charset="-128"/>
              </a:rPr>
              <a:t>     </a:t>
            </a:r>
            <a:r>
              <a:rPr kumimoji="1" lang="ja-JP" altLang="en-US" sz="1100" dirty="0">
                <a:latin typeface="ＭＳ Ｐゴシック" panose="020B0600070205080204" pitchFamily="50" charset="-128"/>
                <a:ea typeface="ＭＳ Ｐゴシック" panose="020B0600070205080204" pitchFamily="50" charset="-128"/>
              </a:rPr>
              <a:t>形３号）（</a:t>
            </a:r>
            <a:r>
              <a:rPr kumimoji="1" lang="en-US" altLang="ja-JP" sz="1100" dirty="0">
                <a:latin typeface="ＭＳ Ｐゴシック" panose="020B0600070205080204" pitchFamily="50" charset="-128"/>
                <a:ea typeface="ＭＳ Ｐゴシック" panose="020B0600070205080204" pitchFamily="50" charset="-128"/>
              </a:rPr>
              <a:t>460 yen stamp is required</a:t>
            </a:r>
            <a:r>
              <a:rPr kumimoji="1" lang="ja-JP" altLang="en-US" sz="1100" dirty="0">
                <a:latin typeface="ＭＳ Ｐゴシック" panose="020B0600070205080204" pitchFamily="50" charset="-128"/>
                <a:ea typeface="ＭＳ Ｐゴシック" panose="020B0600070205080204" pitchFamily="50" charset="-128"/>
              </a:rPr>
              <a:t>）</a:t>
            </a:r>
            <a:endParaRPr kumimoji="1" lang="en-US" altLang="ja-JP" sz="1100" dirty="0">
              <a:latin typeface="ＭＳ Ｐゴシック" panose="020B0600070205080204" pitchFamily="50" charset="-128"/>
              <a:ea typeface="ＭＳ Ｐゴシック" panose="020B0600070205080204" pitchFamily="50" charset="-128"/>
            </a:endParaRPr>
          </a:p>
          <a:p>
            <a:endParaRPr kumimoji="1" lang="en-US" altLang="ja-JP" sz="1100" dirty="0">
              <a:latin typeface="ＭＳ Ｐゴシック" panose="020B0600070205080204" pitchFamily="50" charset="-128"/>
              <a:ea typeface="ＭＳ Ｐゴシック" panose="020B0600070205080204" pitchFamily="50" charset="-128"/>
            </a:endParaRPr>
          </a:p>
          <a:p>
            <a:r>
              <a:rPr kumimoji="1" lang="en-US" altLang="ja-JP" sz="1100" dirty="0">
                <a:latin typeface="ＭＳ Ｐゴシック" panose="020B0600070205080204" pitchFamily="50" charset="-128"/>
                <a:ea typeface="ＭＳ Ｐゴシック" panose="020B0600070205080204" pitchFamily="50" charset="-128"/>
              </a:rPr>
              <a:t>     When the submission period arrives, follow the procedure.(see 4 page </a:t>
            </a:r>
            <a:r>
              <a:rPr kumimoji="1" lang="ja-JP" altLang="en-US" sz="1100" dirty="0">
                <a:latin typeface="ＭＳ Ｐゴシック" panose="020B0600070205080204" pitchFamily="50" charset="-128"/>
                <a:ea typeface="ＭＳ Ｐゴシック" panose="020B0600070205080204" pitchFamily="50" charset="-128"/>
              </a:rPr>
              <a:t>「２．（１）」</a:t>
            </a:r>
            <a:r>
              <a:rPr kumimoji="1" lang="en-US" altLang="ja-JP" sz="1100" dirty="0">
                <a:latin typeface="ＭＳ Ｐゴシック" panose="020B0600070205080204" pitchFamily="50" charset="-128"/>
                <a:ea typeface="ＭＳ Ｐゴシック" panose="020B0600070205080204" pitchFamily="50" charset="-128"/>
              </a:rPr>
              <a:t>)</a:t>
            </a:r>
          </a:p>
          <a:p>
            <a:endParaRPr lang="en-US" altLang="ja-JP" sz="1100" dirty="0">
              <a:latin typeface="ＭＳ Ｐゴシック" panose="020B0600070205080204" pitchFamily="50" charset="-128"/>
              <a:ea typeface="ＭＳ Ｐゴシック" panose="020B0600070205080204" pitchFamily="50" charset="-128"/>
            </a:endParaRPr>
          </a:p>
          <a:p>
            <a:r>
              <a:rPr lang="ja-JP" altLang="en-US" sz="1200" b="1" dirty="0">
                <a:latin typeface="ＭＳ Ｐゴシック" panose="020B0600070205080204" pitchFamily="50" charset="-128"/>
                <a:ea typeface="ＭＳ Ｐゴシック" panose="020B0600070205080204" pitchFamily="50" charset="-128"/>
              </a:rPr>
              <a:t>　</a:t>
            </a:r>
            <a:r>
              <a:rPr lang="ja-JP" altLang="en-US" sz="1000" b="1" u="sng" dirty="0">
                <a:highlight>
                  <a:srgbClr val="C0C0C0"/>
                </a:highlight>
                <a:latin typeface="ＭＳ Ｐゴシック" panose="020B0600070205080204" pitchFamily="50" charset="-128"/>
                <a:ea typeface="ＭＳ Ｐゴシック" panose="020B0600070205080204" pitchFamily="50" charset="-128"/>
              </a:rPr>
              <a:t>（</a:t>
            </a:r>
            <a:r>
              <a:rPr lang="en-US" altLang="ja-JP" sz="1000" b="1" u="sng" dirty="0">
                <a:highlight>
                  <a:srgbClr val="C0C0C0"/>
                </a:highlight>
                <a:latin typeface="ＭＳ Ｐゴシック" panose="020B0600070205080204" pitchFamily="50" charset="-128"/>
                <a:ea typeface="ＭＳ Ｐゴシック" panose="020B0600070205080204" pitchFamily="50" charset="-128"/>
              </a:rPr>
              <a:t>ⅱ</a:t>
            </a:r>
            <a:r>
              <a:rPr lang="ja-JP" altLang="en-US" sz="1000" b="1" u="sng" dirty="0">
                <a:highlight>
                  <a:srgbClr val="C0C0C0"/>
                </a:highlight>
                <a:latin typeface="ＭＳ Ｐゴシック" panose="020B0600070205080204" pitchFamily="50" charset="-128"/>
                <a:ea typeface="ＭＳ Ｐゴシック" panose="020B0600070205080204" pitchFamily="50" charset="-128"/>
              </a:rPr>
              <a:t>）　</a:t>
            </a:r>
            <a:r>
              <a:rPr lang="en-US" altLang="ja-JP" sz="1000" b="1" u="sng" dirty="0">
                <a:highlight>
                  <a:srgbClr val="C0C0C0"/>
                </a:highlight>
                <a:latin typeface="ＭＳ Ｐゴシック" panose="020B0600070205080204" pitchFamily="50" charset="-128"/>
                <a:ea typeface="ＭＳ Ｐゴシック" panose="020B0600070205080204" pitchFamily="50" charset="-128"/>
              </a:rPr>
              <a:t>When apply for tuition fee waiver only</a:t>
            </a:r>
          </a:p>
          <a:p>
            <a:r>
              <a:rPr lang="ja-JP" altLang="en-US" sz="1100" dirty="0">
                <a:latin typeface="ＭＳ Ｐゴシック" panose="020B0600070205080204" pitchFamily="50" charset="-128"/>
                <a:ea typeface="ＭＳ Ｐゴシック" panose="020B0600070205080204" pitchFamily="50" charset="-128"/>
              </a:rPr>
              <a:t>　　</a:t>
            </a:r>
            <a:r>
              <a:rPr kumimoji="1" lang="en-US" altLang="ja-JP" sz="1100" dirty="0">
                <a:latin typeface="ＭＳ Ｐゴシック" panose="020B0600070205080204" pitchFamily="50" charset="-128"/>
                <a:ea typeface="ＭＳ Ｐゴシック" panose="020B0600070205080204" pitchFamily="50" charset="-128"/>
              </a:rPr>
              <a:t>When the submission period arrives, follow the procedure.(see 4 page </a:t>
            </a:r>
            <a:r>
              <a:rPr kumimoji="1" lang="ja-JP" altLang="en-US" sz="1100" dirty="0">
                <a:latin typeface="ＭＳ Ｐゴシック" panose="020B0600070205080204" pitchFamily="50" charset="-128"/>
                <a:ea typeface="ＭＳ Ｐゴシック" panose="020B0600070205080204" pitchFamily="50" charset="-128"/>
              </a:rPr>
              <a:t>「２．（１）」</a:t>
            </a:r>
            <a:r>
              <a:rPr kumimoji="1" lang="en-US" altLang="ja-JP" sz="1100" dirty="0">
                <a:latin typeface="ＭＳ Ｐゴシック" panose="020B0600070205080204" pitchFamily="50" charset="-128"/>
                <a:ea typeface="ＭＳ Ｐゴシック" panose="020B0600070205080204" pitchFamily="50" charset="-128"/>
              </a:rPr>
              <a:t>)</a:t>
            </a:r>
          </a:p>
          <a:p>
            <a:r>
              <a:rPr lang="ja-JP" altLang="en-US" sz="1100" dirty="0">
                <a:latin typeface="ＭＳ Ｐゴシック" panose="020B0600070205080204" pitchFamily="50" charset="-128"/>
                <a:ea typeface="ＭＳ Ｐゴシック" panose="020B0600070205080204" pitchFamily="50" charset="-128"/>
              </a:rPr>
              <a:t>　　　　</a:t>
            </a:r>
            <a:endParaRPr lang="en-US" altLang="ja-JP" sz="1100" dirty="0">
              <a:latin typeface="ＭＳ Ｐゴシック" panose="020B0600070205080204" pitchFamily="50" charset="-128"/>
              <a:ea typeface="ＭＳ Ｐゴシック" panose="020B0600070205080204" pitchFamily="50" charset="-128"/>
            </a:endParaRPr>
          </a:p>
          <a:p>
            <a:endParaRPr lang="en-US" altLang="ja-JP" sz="1100" dirty="0">
              <a:latin typeface="ＭＳ Ｐゴシック" panose="020B0600070205080204" pitchFamily="50" charset="-128"/>
              <a:ea typeface="ＭＳ Ｐゴシック" panose="020B0600070205080204" pitchFamily="50" charset="-128"/>
            </a:endParaRPr>
          </a:p>
          <a:p>
            <a:endParaRPr lang="en-US" altLang="ja-JP" sz="1100" dirty="0">
              <a:latin typeface="ＭＳ Ｐゴシック" panose="020B0600070205080204" pitchFamily="50" charset="-128"/>
              <a:ea typeface="ＭＳ Ｐゴシック" panose="020B0600070205080204" pitchFamily="50" charset="-128"/>
            </a:endParaRPr>
          </a:p>
          <a:p>
            <a:endParaRPr lang="en-US" altLang="ja-JP" sz="1100" dirty="0">
              <a:latin typeface="ＭＳ Ｐゴシック" panose="020B0600070205080204" pitchFamily="50" charset="-128"/>
              <a:ea typeface="ＭＳ Ｐゴシック" panose="020B0600070205080204" pitchFamily="50" charset="-128"/>
            </a:endParaRPr>
          </a:p>
          <a:p>
            <a:endParaRPr lang="en-US" altLang="ja-JP" sz="1100" dirty="0">
              <a:latin typeface="ＭＳ Ｐゴシック" panose="020B0600070205080204" pitchFamily="50" charset="-128"/>
              <a:ea typeface="ＭＳ Ｐゴシック" panose="020B0600070205080204" pitchFamily="50" charset="-128"/>
            </a:endParaRPr>
          </a:p>
          <a:p>
            <a:endParaRPr lang="en-US" altLang="ja-JP" sz="1100" dirty="0">
              <a:latin typeface="ＭＳ Ｐゴシック" panose="020B0600070205080204" pitchFamily="50" charset="-128"/>
              <a:ea typeface="ＭＳ Ｐゴシック" panose="020B0600070205080204" pitchFamily="50" charset="-128"/>
            </a:endParaRPr>
          </a:p>
          <a:p>
            <a:endParaRPr lang="en-US" altLang="ja-JP" sz="1100" dirty="0">
              <a:latin typeface="ＭＳ Ｐゴシック" panose="020B0600070205080204" pitchFamily="50" charset="-128"/>
              <a:ea typeface="ＭＳ Ｐゴシック" panose="020B0600070205080204" pitchFamily="50" charset="-128"/>
            </a:endParaRPr>
          </a:p>
          <a:p>
            <a:endParaRPr lang="en-US" altLang="ja-JP" sz="1100" dirty="0">
              <a:latin typeface="ＭＳ Ｐゴシック" panose="020B0600070205080204" pitchFamily="50" charset="-128"/>
              <a:ea typeface="ＭＳ Ｐゴシック" panose="020B0600070205080204" pitchFamily="50" charset="-128"/>
            </a:endParaRPr>
          </a:p>
          <a:p>
            <a:endParaRPr lang="en-US" altLang="ja-JP" sz="1100" dirty="0">
              <a:latin typeface="ＭＳ Ｐゴシック" panose="020B0600070205080204" pitchFamily="50" charset="-128"/>
              <a:ea typeface="ＭＳ Ｐゴシック" panose="020B0600070205080204" pitchFamily="50" charset="-128"/>
            </a:endParaRPr>
          </a:p>
        </p:txBody>
      </p:sp>
      <p:sp>
        <p:nvSpPr>
          <p:cNvPr id="4" name="スライド番号プレースホルダー 3">
            <a:extLst>
              <a:ext uri="{FF2B5EF4-FFF2-40B4-BE49-F238E27FC236}">
                <a16:creationId xmlns:a16="http://schemas.microsoft.com/office/drawing/2014/main" id="{867D481E-1C60-4D56-B9DB-AAFECB59E4EC}"/>
              </a:ext>
            </a:extLst>
          </p:cNvPr>
          <p:cNvSpPr>
            <a:spLocks noGrp="1"/>
          </p:cNvSpPr>
          <p:nvPr>
            <p:ph type="sldNum" sz="quarter" idx="12"/>
          </p:nvPr>
        </p:nvSpPr>
        <p:spPr/>
        <p:txBody>
          <a:bodyPr/>
          <a:lstStyle/>
          <a:p>
            <a:fld id="{F65D48DA-D47E-4019-8538-7D727723164C}" type="slidenum">
              <a:rPr kumimoji="1" lang="ja-JP" altLang="en-US" smtClean="0"/>
              <a:t>2</a:t>
            </a:fld>
            <a:endParaRPr kumimoji="1" lang="ja-JP" altLang="en-US"/>
          </a:p>
        </p:txBody>
      </p:sp>
    </p:spTree>
    <p:extLst>
      <p:ext uri="{BB962C8B-B14F-4D97-AF65-F5344CB8AC3E}">
        <p14:creationId xmlns:p14="http://schemas.microsoft.com/office/powerpoint/2010/main" val="35821043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A526FDBB-74D5-43CB-A508-2242C4491B83}"/>
              </a:ext>
            </a:extLst>
          </p:cNvPr>
          <p:cNvSpPr>
            <a:spLocks noGrp="1"/>
          </p:cNvSpPr>
          <p:nvPr>
            <p:ph type="sldNum" sz="quarter" idx="12"/>
          </p:nvPr>
        </p:nvSpPr>
        <p:spPr/>
        <p:txBody>
          <a:bodyPr/>
          <a:lstStyle/>
          <a:p>
            <a:fld id="{F65D48DA-D47E-4019-8538-7D727723164C}" type="slidenum">
              <a:rPr kumimoji="1" lang="ja-JP" altLang="en-US" smtClean="0"/>
              <a:t>20</a:t>
            </a:fld>
            <a:endParaRPr kumimoji="1" lang="ja-JP" altLang="en-US"/>
          </a:p>
        </p:txBody>
      </p:sp>
      <p:pic>
        <p:nvPicPr>
          <p:cNvPr id="13" name="図 12">
            <a:extLst>
              <a:ext uri="{FF2B5EF4-FFF2-40B4-BE49-F238E27FC236}">
                <a16:creationId xmlns:a16="http://schemas.microsoft.com/office/drawing/2014/main" id="{3B076CA5-DCAD-4B89-A4B1-E48D9D5CFD45}"/>
              </a:ext>
            </a:extLst>
          </p:cNvPr>
          <p:cNvPicPr>
            <a:picLocks noChangeAspect="1"/>
          </p:cNvPicPr>
          <p:nvPr/>
        </p:nvPicPr>
        <p:blipFill>
          <a:blip r:embed="rId2"/>
          <a:stretch>
            <a:fillRect/>
          </a:stretch>
        </p:blipFill>
        <p:spPr>
          <a:xfrm>
            <a:off x="348370" y="249581"/>
            <a:ext cx="6161259" cy="8394690"/>
          </a:xfrm>
          <a:prstGeom prst="rect">
            <a:avLst/>
          </a:prstGeom>
        </p:spPr>
      </p:pic>
      <p:sp>
        <p:nvSpPr>
          <p:cNvPr id="14" name="テキスト ボックス 13">
            <a:extLst>
              <a:ext uri="{FF2B5EF4-FFF2-40B4-BE49-F238E27FC236}">
                <a16:creationId xmlns:a16="http://schemas.microsoft.com/office/drawing/2014/main" id="{EA33599E-339A-45EB-9645-E1971E84A542}"/>
              </a:ext>
            </a:extLst>
          </p:cNvPr>
          <p:cNvSpPr txBox="1"/>
          <p:nvPr/>
        </p:nvSpPr>
        <p:spPr>
          <a:xfrm>
            <a:off x="348370" y="249580"/>
            <a:ext cx="5042337" cy="307777"/>
          </a:xfrm>
          <a:prstGeom prst="rect">
            <a:avLst/>
          </a:prstGeom>
          <a:noFill/>
        </p:spPr>
        <p:txBody>
          <a:bodyPr wrap="square" rtlCol="0">
            <a:spAutoFit/>
          </a:bodyPr>
          <a:lstStyle/>
          <a:p>
            <a:r>
              <a:rPr kumimoji="1" lang="en-US" altLang="ja-JP" sz="1400" dirty="0">
                <a:solidFill>
                  <a:schemeClr val="bg1">
                    <a:lumMod val="75000"/>
                  </a:schemeClr>
                </a:solidFill>
                <a:latin typeface="ＭＳ Ｐゴシック" panose="020B0600070205080204" pitchFamily="50" charset="-128"/>
                <a:ea typeface="ＭＳ Ｐゴシック" panose="020B0600070205080204" pitchFamily="50" charset="-128"/>
              </a:rPr>
              <a:t>Please submit during the enrollment period.(Japanese version)</a:t>
            </a:r>
            <a:endParaRPr kumimoji="1" lang="ja-JP" altLang="en-US" sz="1400" dirty="0">
              <a:solidFill>
                <a:schemeClr val="bg1">
                  <a:lumMod val="75000"/>
                </a:schemeClr>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26683591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8C917D39-23A7-4FEE-A1E9-5AD286019346}"/>
              </a:ext>
            </a:extLst>
          </p:cNvPr>
          <p:cNvSpPr>
            <a:spLocks noGrp="1"/>
          </p:cNvSpPr>
          <p:nvPr>
            <p:ph type="sldNum" sz="quarter" idx="12"/>
          </p:nvPr>
        </p:nvSpPr>
        <p:spPr/>
        <p:txBody>
          <a:bodyPr/>
          <a:lstStyle/>
          <a:p>
            <a:fld id="{F65D48DA-D47E-4019-8538-7D727723164C}" type="slidenum">
              <a:rPr kumimoji="1" lang="ja-JP" altLang="en-US" smtClean="0"/>
              <a:t>21</a:t>
            </a:fld>
            <a:endParaRPr kumimoji="1" lang="ja-JP" altLang="en-US"/>
          </a:p>
        </p:txBody>
      </p:sp>
      <p:pic>
        <p:nvPicPr>
          <p:cNvPr id="4" name="図 3">
            <a:extLst>
              <a:ext uri="{FF2B5EF4-FFF2-40B4-BE49-F238E27FC236}">
                <a16:creationId xmlns:a16="http://schemas.microsoft.com/office/drawing/2014/main" id="{ED3B9A68-F3F4-4E1A-BD91-69C2BA499C30}"/>
              </a:ext>
            </a:extLst>
          </p:cNvPr>
          <p:cNvPicPr>
            <a:picLocks noChangeAspect="1"/>
          </p:cNvPicPr>
          <p:nvPr/>
        </p:nvPicPr>
        <p:blipFill>
          <a:blip r:embed="rId2"/>
          <a:stretch>
            <a:fillRect/>
          </a:stretch>
        </p:blipFill>
        <p:spPr>
          <a:xfrm>
            <a:off x="356609" y="164583"/>
            <a:ext cx="6144781" cy="8458422"/>
          </a:xfrm>
          <a:prstGeom prst="rect">
            <a:avLst/>
          </a:prstGeom>
        </p:spPr>
      </p:pic>
      <p:sp>
        <p:nvSpPr>
          <p:cNvPr id="5" name="テキスト ボックス 4">
            <a:extLst>
              <a:ext uri="{FF2B5EF4-FFF2-40B4-BE49-F238E27FC236}">
                <a16:creationId xmlns:a16="http://schemas.microsoft.com/office/drawing/2014/main" id="{6ECB8215-7A73-4C64-8A35-625E56900262}"/>
              </a:ext>
            </a:extLst>
          </p:cNvPr>
          <p:cNvSpPr txBox="1"/>
          <p:nvPr/>
        </p:nvSpPr>
        <p:spPr>
          <a:xfrm>
            <a:off x="356609" y="10694"/>
            <a:ext cx="6144781" cy="307777"/>
          </a:xfrm>
          <a:prstGeom prst="rect">
            <a:avLst/>
          </a:prstGeom>
          <a:noFill/>
        </p:spPr>
        <p:txBody>
          <a:bodyPr wrap="square" rtlCol="0">
            <a:spAutoFit/>
          </a:bodyPr>
          <a:lstStyle/>
          <a:p>
            <a:r>
              <a:rPr kumimoji="1" lang="en-US" altLang="ja-JP" sz="1400" dirty="0">
                <a:solidFill>
                  <a:schemeClr val="bg1">
                    <a:lumMod val="75000"/>
                  </a:schemeClr>
                </a:solidFill>
                <a:latin typeface="ＭＳ Ｐゴシック" panose="020B0600070205080204" pitchFamily="50" charset="-128"/>
                <a:ea typeface="ＭＳ Ｐゴシック" panose="020B0600070205080204" pitchFamily="50" charset="-128"/>
              </a:rPr>
              <a:t>Please submit during the enrollment period.(English version)</a:t>
            </a:r>
            <a:endParaRPr kumimoji="1" lang="ja-JP" altLang="en-US" sz="1400" dirty="0">
              <a:solidFill>
                <a:schemeClr val="bg1">
                  <a:lumMod val="75000"/>
                </a:schemeClr>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10115475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2279B84A-50C7-4019-8479-B62744CC122D}"/>
              </a:ext>
            </a:extLst>
          </p:cNvPr>
          <p:cNvSpPr>
            <a:spLocks noGrp="1"/>
          </p:cNvSpPr>
          <p:nvPr>
            <p:ph type="sldNum" sz="quarter" idx="12"/>
          </p:nvPr>
        </p:nvSpPr>
        <p:spPr/>
        <p:txBody>
          <a:bodyPr/>
          <a:lstStyle/>
          <a:p>
            <a:fld id="{F65D48DA-D47E-4019-8538-7D727723164C}" type="slidenum">
              <a:rPr kumimoji="1" lang="ja-JP" altLang="en-US" smtClean="0"/>
              <a:t>22</a:t>
            </a:fld>
            <a:endParaRPr kumimoji="1" lang="ja-JP" altLang="en-US"/>
          </a:p>
        </p:txBody>
      </p:sp>
      <p:pic>
        <p:nvPicPr>
          <p:cNvPr id="4" name="図 3">
            <a:extLst>
              <a:ext uri="{FF2B5EF4-FFF2-40B4-BE49-F238E27FC236}">
                <a16:creationId xmlns:a16="http://schemas.microsoft.com/office/drawing/2014/main" id="{BA898063-F277-4634-BE58-151F5B5D0995}"/>
              </a:ext>
            </a:extLst>
          </p:cNvPr>
          <p:cNvPicPr>
            <a:picLocks noChangeAspect="1"/>
          </p:cNvPicPr>
          <p:nvPr/>
        </p:nvPicPr>
        <p:blipFill>
          <a:blip r:embed="rId2"/>
          <a:stretch>
            <a:fillRect/>
          </a:stretch>
        </p:blipFill>
        <p:spPr>
          <a:xfrm>
            <a:off x="251486" y="0"/>
            <a:ext cx="6355027" cy="8674768"/>
          </a:xfrm>
          <a:prstGeom prst="rect">
            <a:avLst/>
          </a:prstGeom>
        </p:spPr>
      </p:pic>
      <p:sp>
        <p:nvSpPr>
          <p:cNvPr id="5" name="テキスト ボックス 4">
            <a:extLst>
              <a:ext uri="{FF2B5EF4-FFF2-40B4-BE49-F238E27FC236}">
                <a16:creationId xmlns:a16="http://schemas.microsoft.com/office/drawing/2014/main" id="{70ACAB5D-4FC8-413B-A36D-20823E9BAF87}"/>
              </a:ext>
            </a:extLst>
          </p:cNvPr>
          <p:cNvSpPr txBox="1"/>
          <p:nvPr/>
        </p:nvSpPr>
        <p:spPr>
          <a:xfrm>
            <a:off x="156411" y="264695"/>
            <a:ext cx="4687052" cy="523220"/>
          </a:xfrm>
          <a:prstGeom prst="rect">
            <a:avLst/>
          </a:prstGeom>
          <a:noFill/>
        </p:spPr>
        <p:txBody>
          <a:bodyPr wrap="square" rtlCol="0">
            <a:spAutoFit/>
          </a:bodyPr>
          <a:lstStyle/>
          <a:p>
            <a:r>
              <a:rPr kumimoji="1" lang="en-US" altLang="ja-JP" sz="1400" dirty="0">
                <a:solidFill>
                  <a:schemeClr val="bg1">
                    <a:lumMod val="75000"/>
                  </a:schemeClr>
                </a:solidFill>
                <a:latin typeface="ＭＳ Ｐゴシック" panose="020B0600070205080204" pitchFamily="50" charset="-128"/>
                <a:ea typeface="ＭＳ Ｐゴシック" panose="020B0600070205080204" pitchFamily="50" charset="-128"/>
              </a:rPr>
              <a:t>Please submit the application form together with the tuition fee waiver application form after the enrollment procedures.</a:t>
            </a:r>
            <a:endParaRPr kumimoji="1" lang="ja-JP" altLang="en-US" sz="1400" dirty="0">
              <a:solidFill>
                <a:schemeClr val="bg1">
                  <a:lumMod val="75000"/>
                </a:schemeClr>
              </a:solidFill>
              <a:latin typeface="ＭＳ Ｐゴシック" panose="020B0600070205080204" pitchFamily="50" charset="-128"/>
              <a:ea typeface="ＭＳ Ｐゴシック" panose="020B0600070205080204" pitchFamily="50" charset="-128"/>
            </a:endParaRPr>
          </a:p>
        </p:txBody>
      </p:sp>
      <p:sp>
        <p:nvSpPr>
          <p:cNvPr id="6" name="テキスト ボックス 5">
            <a:extLst>
              <a:ext uri="{FF2B5EF4-FFF2-40B4-BE49-F238E27FC236}">
                <a16:creationId xmlns:a16="http://schemas.microsoft.com/office/drawing/2014/main" id="{9C8FA08B-A4B2-4163-A5DD-DB4298E5E319}"/>
              </a:ext>
            </a:extLst>
          </p:cNvPr>
          <p:cNvSpPr txBox="1"/>
          <p:nvPr/>
        </p:nvSpPr>
        <p:spPr>
          <a:xfrm>
            <a:off x="156411" y="3581400"/>
            <a:ext cx="4687052" cy="523220"/>
          </a:xfrm>
          <a:prstGeom prst="rect">
            <a:avLst/>
          </a:prstGeom>
          <a:noFill/>
        </p:spPr>
        <p:txBody>
          <a:bodyPr wrap="square" rtlCol="0">
            <a:spAutoFit/>
          </a:bodyPr>
          <a:lstStyle/>
          <a:p>
            <a:r>
              <a:rPr kumimoji="1" lang="en-US" altLang="ja-JP" sz="1400" dirty="0">
                <a:solidFill>
                  <a:schemeClr val="bg1">
                    <a:lumMod val="75000"/>
                  </a:schemeClr>
                </a:solidFill>
                <a:latin typeface="ＭＳ Ｐゴシック" panose="020B0600070205080204" pitchFamily="50" charset="-128"/>
                <a:ea typeface="ＭＳ Ｐゴシック" panose="020B0600070205080204" pitchFamily="50" charset="-128"/>
              </a:rPr>
              <a:t>Please submit the application form together with the tuition fee waiver application form after the enrollment procedures.</a:t>
            </a:r>
            <a:endParaRPr kumimoji="1" lang="ja-JP" altLang="en-US" sz="1400" dirty="0">
              <a:solidFill>
                <a:schemeClr val="bg1">
                  <a:lumMod val="75000"/>
                </a:schemeClr>
              </a:solidFill>
              <a:latin typeface="ＭＳ Ｐゴシック" panose="020B0600070205080204" pitchFamily="50" charset="-128"/>
              <a:ea typeface="ＭＳ Ｐゴシック" panose="020B0600070205080204" pitchFamily="50" charset="-128"/>
            </a:endParaRPr>
          </a:p>
        </p:txBody>
      </p:sp>
      <p:sp>
        <p:nvSpPr>
          <p:cNvPr id="7" name="正方形/長方形 6">
            <a:extLst>
              <a:ext uri="{FF2B5EF4-FFF2-40B4-BE49-F238E27FC236}">
                <a16:creationId xmlns:a16="http://schemas.microsoft.com/office/drawing/2014/main" id="{605CEC46-34AF-4203-85FC-F0D7F57B6C5C}"/>
              </a:ext>
            </a:extLst>
          </p:cNvPr>
          <p:cNvSpPr/>
          <p:nvPr/>
        </p:nvSpPr>
        <p:spPr>
          <a:xfrm>
            <a:off x="818147" y="4319337"/>
            <a:ext cx="4896853" cy="486833"/>
          </a:xfrm>
          <a:prstGeom prst="rect">
            <a:avLst/>
          </a:prstGeom>
          <a:noFill/>
          <a:ln w="3492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a:extLst>
              <a:ext uri="{FF2B5EF4-FFF2-40B4-BE49-F238E27FC236}">
                <a16:creationId xmlns:a16="http://schemas.microsoft.com/office/drawing/2014/main" id="{D6538A2A-EF55-4A57-A702-16B4A10F022B}"/>
              </a:ext>
            </a:extLst>
          </p:cNvPr>
          <p:cNvSpPr/>
          <p:nvPr/>
        </p:nvSpPr>
        <p:spPr>
          <a:xfrm>
            <a:off x="1648326" y="4572000"/>
            <a:ext cx="1491916" cy="1323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2158506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a:extLst>
              <a:ext uri="{FF2B5EF4-FFF2-40B4-BE49-F238E27FC236}">
                <a16:creationId xmlns:a16="http://schemas.microsoft.com/office/drawing/2014/main" id="{9DB3CC1F-1E69-4C4E-8AAE-1187DCEE5932}"/>
              </a:ext>
            </a:extLst>
          </p:cNvPr>
          <p:cNvSpPr txBox="1"/>
          <p:nvPr/>
        </p:nvSpPr>
        <p:spPr>
          <a:xfrm>
            <a:off x="346663" y="360497"/>
            <a:ext cx="6039850" cy="4154984"/>
          </a:xfrm>
          <a:prstGeom prst="rect">
            <a:avLst/>
          </a:prstGeom>
          <a:noFill/>
        </p:spPr>
        <p:txBody>
          <a:bodyPr wrap="square">
            <a:spAutoFit/>
          </a:bodyPr>
          <a:lstStyle/>
          <a:p>
            <a:r>
              <a:rPr lang="ja-JP" altLang="en-US" sz="1100" dirty="0">
                <a:latin typeface="ＭＳ Ｐゴシック" panose="020B0600070205080204" pitchFamily="50" charset="-128"/>
                <a:ea typeface="ＭＳ Ｐゴシック" panose="020B0600070205080204" pitchFamily="50" charset="-128"/>
              </a:rPr>
              <a:t>（３）</a:t>
            </a:r>
            <a:r>
              <a:rPr lang="ja-JP" altLang="en-US" sz="1100" dirty="0">
                <a:highlight>
                  <a:srgbClr val="FFFF00"/>
                </a:highlight>
                <a:latin typeface="ＭＳ Ｐゴシック" panose="020B0600070205080204" pitchFamily="50" charset="-128"/>
                <a:ea typeface="ＭＳ Ｐゴシック" panose="020B0600070205080204" pitchFamily="50" charset="-128"/>
              </a:rPr>
              <a:t>🔷</a:t>
            </a:r>
            <a:r>
              <a:rPr lang="en-US" altLang="ja-JP" sz="1100" dirty="0">
                <a:highlight>
                  <a:srgbClr val="FFFF00"/>
                </a:highlight>
                <a:latin typeface="ＭＳ Ｐゴシック" panose="020B0600070205080204" pitchFamily="50" charset="-128"/>
                <a:ea typeface="ＭＳ Ｐゴシック" panose="020B0600070205080204" pitchFamily="50" charset="-128"/>
              </a:rPr>
              <a:t>After Admission</a:t>
            </a:r>
          </a:p>
          <a:p>
            <a:endParaRPr lang="en-US" altLang="ja-JP" sz="1100" dirty="0">
              <a:highlight>
                <a:srgbClr val="FFFF00"/>
              </a:highlight>
              <a:latin typeface="ＭＳ Ｐゴシック" panose="020B0600070205080204" pitchFamily="50" charset="-128"/>
              <a:ea typeface="ＭＳ Ｐゴシック" panose="020B0600070205080204" pitchFamily="50" charset="-128"/>
            </a:endParaRPr>
          </a:p>
          <a:p>
            <a:endParaRPr lang="en-US" altLang="ja-JP" sz="1100" dirty="0">
              <a:highlight>
                <a:srgbClr val="FFFF00"/>
              </a:highlight>
              <a:latin typeface="ＭＳ Ｐゴシック" panose="020B0600070205080204" pitchFamily="50" charset="-128"/>
              <a:ea typeface="ＭＳ Ｐゴシック" panose="020B0600070205080204" pitchFamily="50" charset="-128"/>
            </a:endParaRPr>
          </a:p>
          <a:p>
            <a:endParaRPr lang="en-US" altLang="ja-JP" sz="1100" dirty="0">
              <a:highlight>
                <a:srgbClr val="FFFF00"/>
              </a:highlight>
              <a:latin typeface="ＭＳ Ｐゴシック" panose="020B0600070205080204" pitchFamily="50" charset="-128"/>
              <a:ea typeface="ＭＳ Ｐゴシック" panose="020B0600070205080204" pitchFamily="50" charset="-128"/>
            </a:endParaRPr>
          </a:p>
          <a:p>
            <a:endParaRPr lang="en-US" altLang="ja-JP" sz="1100" dirty="0">
              <a:highlight>
                <a:srgbClr val="FFFF00"/>
              </a:highlight>
              <a:latin typeface="ＭＳ Ｐゴシック" panose="020B0600070205080204" pitchFamily="50" charset="-128"/>
              <a:ea typeface="ＭＳ Ｐゴシック" panose="020B0600070205080204" pitchFamily="50" charset="-128"/>
            </a:endParaRPr>
          </a:p>
          <a:p>
            <a:endParaRPr lang="en-US" altLang="ja-JP" sz="1100" dirty="0">
              <a:highlight>
                <a:srgbClr val="FFFF00"/>
              </a:highlight>
              <a:latin typeface="ＭＳ Ｐゴシック" panose="020B0600070205080204" pitchFamily="50" charset="-128"/>
              <a:ea typeface="ＭＳ Ｐゴシック" panose="020B0600070205080204" pitchFamily="50" charset="-128"/>
            </a:endParaRPr>
          </a:p>
          <a:p>
            <a:endParaRPr lang="en-US" altLang="ja-JP" sz="1100" dirty="0">
              <a:highlight>
                <a:srgbClr val="FFFF00"/>
              </a:highlight>
              <a:latin typeface="ＭＳ Ｐゴシック" panose="020B0600070205080204" pitchFamily="50" charset="-128"/>
              <a:ea typeface="ＭＳ Ｐゴシック" panose="020B0600070205080204" pitchFamily="50" charset="-128"/>
            </a:endParaRPr>
          </a:p>
          <a:p>
            <a:endParaRPr lang="en-US" altLang="ja-JP" sz="1100" dirty="0">
              <a:highlight>
                <a:srgbClr val="FFFF00"/>
              </a:highlight>
              <a:latin typeface="ＭＳ Ｐゴシック" panose="020B0600070205080204" pitchFamily="50" charset="-128"/>
              <a:ea typeface="ＭＳ Ｐゴシック" panose="020B0600070205080204" pitchFamily="50" charset="-128"/>
            </a:endParaRPr>
          </a:p>
          <a:p>
            <a:endParaRPr lang="en-US" altLang="ja-JP" sz="1100" dirty="0">
              <a:latin typeface="ＭＳ Ｐゴシック" panose="020B0600070205080204" pitchFamily="50" charset="-128"/>
              <a:ea typeface="ＭＳ Ｐゴシック" panose="020B0600070205080204" pitchFamily="50" charset="-128"/>
            </a:endParaRPr>
          </a:p>
          <a:p>
            <a:endParaRPr lang="en-US" altLang="ja-JP" sz="1100" dirty="0">
              <a:latin typeface="ＭＳ Ｐゴシック" panose="020B0600070205080204" pitchFamily="50" charset="-128"/>
              <a:ea typeface="ＭＳ Ｐゴシック" panose="020B0600070205080204" pitchFamily="50" charset="-128"/>
            </a:endParaRPr>
          </a:p>
          <a:p>
            <a:endParaRPr lang="en-US" altLang="ja-JP" sz="1100" dirty="0">
              <a:latin typeface="ＭＳ Ｐゴシック" panose="020B0600070205080204" pitchFamily="50" charset="-128"/>
              <a:ea typeface="ＭＳ Ｐゴシック" panose="020B0600070205080204" pitchFamily="50" charset="-128"/>
            </a:endParaRPr>
          </a:p>
          <a:p>
            <a:endParaRPr lang="en-US" altLang="ja-JP" sz="1100" dirty="0">
              <a:latin typeface="ＭＳ Ｐゴシック" panose="020B0600070205080204" pitchFamily="50" charset="-128"/>
              <a:ea typeface="ＭＳ Ｐゴシック" panose="020B0600070205080204" pitchFamily="50" charset="-128"/>
            </a:endParaRPr>
          </a:p>
          <a:p>
            <a:endParaRPr lang="en-US" altLang="ja-JP" sz="1100" dirty="0">
              <a:latin typeface="ＭＳ Ｐゴシック" panose="020B0600070205080204" pitchFamily="50" charset="-128"/>
              <a:ea typeface="ＭＳ Ｐゴシック" panose="020B0600070205080204" pitchFamily="50" charset="-128"/>
            </a:endParaRPr>
          </a:p>
          <a:p>
            <a:endParaRPr lang="en-US" altLang="ja-JP" sz="1100" dirty="0">
              <a:latin typeface="ＭＳ Ｐゴシック" panose="020B0600070205080204" pitchFamily="50" charset="-128"/>
              <a:ea typeface="ＭＳ Ｐゴシック" panose="020B0600070205080204" pitchFamily="50" charset="-128"/>
            </a:endParaRPr>
          </a:p>
          <a:p>
            <a:endParaRPr lang="en-US" altLang="ja-JP" sz="1100" dirty="0">
              <a:latin typeface="ＭＳ Ｐゴシック" panose="020B0600070205080204" pitchFamily="50" charset="-128"/>
              <a:ea typeface="ＭＳ Ｐゴシック" panose="020B0600070205080204" pitchFamily="50" charset="-128"/>
            </a:endParaRPr>
          </a:p>
          <a:p>
            <a:endParaRPr lang="en-US" altLang="ja-JP" sz="1100" dirty="0">
              <a:latin typeface="ＭＳ Ｐゴシック" panose="020B0600070205080204" pitchFamily="50" charset="-128"/>
              <a:ea typeface="ＭＳ Ｐゴシック" panose="020B0600070205080204" pitchFamily="50" charset="-128"/>
            </a:endParaRPr>
          </a:p>
          <a:p>
            <a:endParaRPr lang="en-US" altLang="ja-JP" sz="1100" dirty="0">
              <a:latin typeface="ＭＳ Ｐゴシック" panose="020B0600070205080204" pitchFamily="50" charset="-128"/>
              <a:ea typeface="ＭＳ Ｐゴシック" panose="020B0600070205080204" pitchFamily="50" charset="-128"/>
            </a:endParaRPr>
          </a:p>
          <a:p>
            <a:endParaRPr lang="en-US" altLang="ja-JP" sz="1100" dirty="0">
              <a:latin typeface="ＭＳ Ｐゴシック" panose="020B0600070205080204" pitchFamily="50" charset="-128"/>
              <a:ea typeface="ＭＳ Ｐゴシック" panose="020B0600070205080204" pitchFamily="50" charset="-128"/>
            </a:endParaRPr>
          </a:p>
          <a:p>
            <a:r>
              <a:rPr lang="ja-JP" altLang="en-US" sz="1100" dirty="0">
                <a:latin typeface="ＭＳ Ｐゴシック" panose="020B0600070205080204" pitchFamily="50" charset="-128"/>
                <a:ea typeface="ＭＳ Ｐゴシック" panose="020B0600070205080204" pitchFamily="50" charset="-128"/>
              </a:rPr>
              <a:t>（４）</a:t>
            </a:r>
            <a:r>
              <a:rPr lang="en-US" altLang="ja-JP" sz="1100" dirty="0">
                <a:latin typeface="ＭＳ Ｐゴシック" panose="020B0600070205080204" pitchFamily="50" charset="-128"/>
                <a:ea typeface="ＭＳ Ｐゴシック" panose="020B0600070205080204" pitchFamily="50" charset="-128"/>
              </a:rPr>
              <a:t>Notification of Admission fee waiver and Deferment Results</a:t>
            </a:r>
          </a:p>
          <a:p>
            <a:r>
              <a:rPr lang="ja-JP" altLang="en-US" sz="1100" dirty="0">
                <a:latin typeface="ＭＳ Ｐゴシック" panose="020B0600070205080204" pitchFamily="50" charset="-128"/>
                <a:ea typeface="ＭＳ Ｐゴシック" panose="020B0600070205080204" pitchFamily="50" charset="-128"/>
              </a:rPr>
              <a:t>　　　</a:t>
            </a:r>
            <a:r>
              <a:rPr lang="en-US" altLang="ja-JP" sz="1100" dirty="0">
                <a:latin typeface="ＭＳ Ｐゴシック" panose="020B0600070205080204" pitchFamily="50" charset="-128"/>
                <a:ea typeface="ＭＳ Ｐゴシック" panose="020B0600070205080204" pitchFamily="50" charset="-128"/>
              </a:rPr>
              <a:t>July 2025 (planed)</a:t>
            </a:r>
          </a:p>
          <a:p>
            <a:endParaRPr lang="en-US" altLang="ja-JP" sz="1100" dirty="0">
              <a:latin typeface="ＭＳ Ｐゴシック" panose="020B0600070205080204" pitchFamily="50" charset="-128"/>
              <a:ea typeface="ＭＳ Ｐゴシック" panose="020B0600070205080204" pitchFamily="50" charset="-128"/>
            </a:endParaRPr>
          </a:p>
          <a:p>
            <a:r>
              <a:rPr lang="ja-JP" altLang="en-US" sz="1100" dirty="0">
                <a:latin typeface="ＭＳ Ｐゴシック" panose="020B0600070205080204" pitchFamily="50" charset="-128"/>
                <a:ea typeface="ＭＳ Ｐゴシック" panose="020B0600070205080204" pitchFamily="50" charset="-128"/>
              </a:rPr>
              <a:t>　　　</a:t>
            </a:r>
            <a:r>
              <a:rPr lang="en-US" altLang="ja-JP" sz="1100" dirty="0">
                <a:latin typeface="ＭＳ Ｐゴシック" panose="020B0600070205080204" pitchFamily="50" charset="-128"/>
                <a:ea typeface="ＭＳ Ｐゴシック" panose="020B0600070205080204" pitchFamily="50" charset="-128"/>
              </a:rPr>
              <a:t>Exemption results will be sent by return envelope.</a:t>
            </a:r>
          </a:p>
          <a:p>
            <a:r>
              <a:rPr lang="ja-JP" altLang="en-US" sz="1100" dirty="0">
                <a:latin typeface="ＭＳ Ｐゴシック" panose="020B0600070205080204" pitchFamily="50" charset="-128"/>
                <a:ea typeface="ＭＳ Ｐゴシック" panose="020B0600070205080204" pitchFamily="50" charset="-128"/>
              </a:rPr>
              <a:t>　　　</a:t>
            </a:r>
            <a:r>
              <a:rPr lang="en-US" altLang="ja-JP" sz="1100" dirty="0">
                <a:latin typeface="ＭＳ Ｐゴシック" panose="020B0600070205080204" pitchFamily="50" charset="-128"/>
                <a:ea typeface="ＭＳ Ｐゴシック" panose="020B0600070205080204" pitchFamily="50" charset="-128"/>
              </a:rPr>
              <a:t>Those who are exempted or denied half the amount as a result of their application must pay</a:t>
            </a:r>
          </a:p>
          <a:p>
            <a:r>
              <a:rPr lang="ja-JP" altLang="en-US" sz="1100" dirty="0">
                <a:latin typeface="ＭＳ Ｐゴシック" panose="020B0600070205080204" pitchFamily="50" charset="-128"/>
                <a:ea typeface="ＭＳ Ｐゴシック" panose="020B0600070205080204" pitchFamily="50" charset="-128"/>
              </a:rPr>
              <a:t>　　　</a:t>
            </a:r>
            <a:r>
              <a:rPr lang="en-US" altLang="ja-JP" sz="1100" dirty="0">
                <a:latin typeface="ＭＳ Ｐゴシック" panose="020B0600070205080204" pitchFamily="50" charset="-128"/>
                <a:ea typeface="ＭＳ Ｐゴシック" panose="020B0600070205080204" pitchFamily="50" charset="-128"/>
              </a:rPr>
              <a:t>the relevant entrance fee by the deadline specified in the notification of the application result.</a:t>
            </a:r>
          </a:p>
        </p:txBody>
      </p:sp>
      <p:sp>
        <p:nvSpPr>
          <p:cNvPr id="4" name="スライド番号プレースホルダー 3">
            <a:extLst>
              <a:ext uri="{FF2B5EF4-FFF2-40B4-BE49-F238E27FC236}">
                <a16:creationId xmlns:a16="http://schemas.microsoft.com/office/drawing/2014/main" id="{867D481E-1C60-4D56-B9DB-AAFECB59E4EC}"/>
              </a:ext>
            </a:extLst>
          </p:cNvPr>
          <p:cNvSpPr>
            <a:spLocks noGrp="1"/>
          </p:cNvSpPr>
          <p:nvPr>
            <p:ph type="sldNum" sz="quarter" idx="12"/>
          </p:nvPr>
        </p:nvSpPr>
        <p:spPr/>
        <p:txBody>
          <a:bodyPr/>
          <a:lstStyle/>
          <a:p>
            <a:fld id="{F65D48DA-D47E-4019-8538-7D727723164C}" type="slidenum">
              <a:rPr kumimoji="1" lang="ja-JP" altLang="en-US" smtClean="0"/>
              <a:t>3</a:t>
            </a:fld>
            <a:endParaRPr kumimoji="1" lang="ja-JP" altLang="en-US"/>
          </a:p>
        </p:txBody>
      </p:sp>
      <p:graphicFrame>
        <p:nvGraphicFramePr>
          <p:cNvPr id="6" name="表 5">
            <a:extLst>
              <a:ext uri="{FF2B5EF4-FFF2-40B4-BE49-F238E27FC236}">
                <a16:creationId xmlns:a16="http://schemas.microsoft.com/office/drawing/2014/main" id="{D32EFE80-9890-4A1C-90B0-3F47CED74894}"/>
              </a:ext>
            </a:extLst>
          </p:cNvPr>
          <p:cNvGraphicFramePr>
            <a:graphicFrameLocks noGrp="1"/>
          </p:cNvGraphicFramePr>
          <p:nvPr/>
        </p:nvGraphicFramePr>
        <p:xfrm>
          <a:off x="471487" y="670727"/>
          <a:ext cx="5669126" cy="2453640"/>
        </p:xfrm>
        <a:graphic>
          <a:graphicData uri="http://schemas.openxmlformats.org/drawingml/2006/table">
            <a:tbl>
              <a:tblPr firstRow="1" bandRow="1">
                <a:tableStyleId>{5940675A-B579-460E-94D1-54222C63F5DA}</a:tableStyleId>
              </a:tblPr>
              <a:tblGrid>
                <a:gridCol w="1033546">
                  <a:extLst>
                    <a:ext uri="{9D8B030D-6E8A-4147-A177-3AD203B41FA5}">
                      <a16:colId xmlns:a16="http://schemas.microsoft.com/office/drawing/2014/main" val="574173923"/>
                    </a:ext>
                  </a:extLst>
                </a:gridCol>
                <a:gridCol w="4635580">
                  <a:extLst>
                    <a:ext uri="{9D8B030D-6E8A-4147-A177-3AD203B41FA5}">
                      <a16:colId xmlns:a16="http://schemas.microsoft.com/office/drawing/2014/main" val="208046449"/>
                    </a:ext>
                  </a:extLst>
                </a:gridCol>
              </a:tblGrid>
              <a:tr h="0">
                <a:tc>
                  <a:txBody>
                    <a:bodyPr/>
                    <a:lstStyle/>
                    <a:p>
                      <a:r>
                        <a:rPr kumimoji="1" lang="en-US" altLang="ja-JP" sz="1100" dirty="0">
                          <a:latin typeface="ＭＳ Ｐゴシック" panose="020B0600070205080204" pitchFamily="50" charset="-128"/>
                          <a:ea typeface="ＭＳ Ｐゴシック" panose="020B0600070205080204" pitchFamily="50" charset="-128"/>
                        </a:rPr>
                        <a:t>Submission period</a:t>
                      </a:r>
                      <a:endParaRPr kumimoji="1" lang="ja-JP" altLang="en-US" sz="1100" dirty="0">
                        <a:latin typeface="ＭＳ Ｐゴシック" panose="020B0600070205080204" pitchFamily="50" charset="-128"/>
                        <a:ea typeface="ＭＳ Ｐゴシック" panose="020B0600070205080204" pitchFamily="50" charset="-128"/>
                      </a:endParaRP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en-US" altLang="ja-JP" sz="1100" b="1" u="sng" dirty="0">
                          <a:latin typeface="ＭＳ Ｐゴシック" panose="020B0600070205080204" pitchFamily="50" charset="-128"/>
                          <a:ea typeface="ＭＳ Ｐゴシック" panose="020B0600070205080204" pitchFamily="50" charset="-128"/>
                        </a:rPr>
                        <a:t>April 14(Mon) , 2025 to April 18(Fri), 2025 </a:t>
                      </a: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en-US" altLang="ja-JP" sz="1100" u="none" dirty="0">
                          <a:latin typeface="ＭＳ Ｐゴシック" panose="020B0600070205080204" pitchFamily="50" charset="-128"/>
                          <a:ea typeface="ＭＳ Ｐゴシック" panose="020B0600070205080204" pitchFamily="50" charset="-128"/>
                        </a:rPr>
                        <a:t>※Office Hours :</a:t>
                      </a:r>
                      <a:r>
                        <a:rPr kumimoji="1" lang="ja-JP" altLang="en-US" sz="1100" u="none" dirty="0">
                          <a:latin typeface="ＭＳ Ｐゴシック" panose="020B0600070205080204" pitchFamily="50" charset="-128"/>
                          <a:ea typeface="ＭＳ Ｐゴシック" panose="020B0600070205080204" pitchFamily="50" charset="-128"/>
                        </a:rPr>
                        <a:t>　</a:t>
                      </a:r>
                      <a:r>
                        <a:rPr kumimoji="1" lang="en-US" altLang="ja-JP" sz="1100" u="none" dirty="0">
                          <a:latin typeface="ＭＳ Ｐゴシック" panose="020B0600070205080204" pitchFamily="50" charset="-128"/>
                          <a:ea typeface="ＭＳ Ｐゴシック" panose="020B0600070205080204" pitchFamily="50" charset="-128"/>
                        </a:rPr>
                        <a:t>9:00 am</a:t>
                      </a:r>
                      <a:r>
                        <a:rPr kumimoji="1" lang="ja-JP" altLang="en-US" sz="1100" u="none" dirty="0">
                          <a:latin typeface="ＭＳ Ｐゴシック" panose="020B0600070205080204" pitchFamily="50" charset="-128"/>
                          <a:ea typeface="ＭＳ Ｐゴシック" panose="020B0600070205080204" pitchFamily="50" charset="-128"/>
                        </a:rPr>
                        <a:t>～</a:t>
                      </a:r>
                      <a:r>
                        <a:rPr kumimoji="1" lang="en-US" altLang="ja-JP" sz="1100" u="none" dirty="0">
                          <a:latin typeface="ＭＳ Ｐゴシック" panose="020B0600070205080204" pitchFamily="50" charset="-128"/>
                          <a:ea typeface="ＭＳ Ｐゴシック" panose="020B0600070205080204" pitchFamily="50" charset="-128"/>
                        </a:rPr>
                        <a:t>12</a:t>
                      </a:r>
                      <a:r>
                        <a:rPr kumimoji="1" lang="ja-JP" altLang="en-US" sz="1100" u="none" dirty="0">
                          <a:latin typeface="ＭＳ Ｐゴシック" panose="020B0600070205080204" pitchFamily="50" charset="-128"/>
                          <a:ea typeface="ＭＳ Ｐゴシック" panose="020B0600070205080204" pitchFamily="50" charset="-128"/>
                        </a:rPr>
                        <a:t>：</a:t>
                      </a:r>
                      <a:r>
                        <a:rPr kumimoji="1" lang="en-US" altLang="ja-JP" sz="1100" u="none" dirty="0">
                          <a:latin typeface="ＭＳ Ｐゴシック" panose="020B0600070205080204" pitchFamily="50" charset="-128"/>
                          <a:ea typeface="ＭＳ Ｐゴシック" panose="020B0600070205080204" pitchFamily="50" charset="-128"/>
                        </a:rPr>
                        <a:t>00pm</a:t>
                      </a:r>
                      <a:r>
                        <a:rPr kumimoji="1" lang="ja-JP" altLang="en-US" sz="1100" u="none" dirty="0">
                          <a:latin typeface="ＭＳ Ｐゴシック" panose="020B0600070205080204" pitchFamily="50" charset="-128"/>
                          <a:ea typeface="ＭＳ Ｐゴシック" panose="020B0600070205080204" pitchFamily="50" charset="-128"/>
                        </a:rPr>
                        <a:t>、</a:t>
                      </a:r>
                      <a:r>
                        <a:rPr kumimoji="1" lang="en-US" altLang="ja-JP" sz="1100" u="none" dirty="0">
                          <a:latin typeface="ＭＳ Ｐゴシック" panose="020B0600070205080204" pitchFamily="50" charset="-128"/>
                          <a:ea typeface="ＭＳ Ｐゴシック" panose="020B0600070205080204" pitchFamily="50" charset="-128"/>
                        </a:rPr>
                        <a:t>13:00pm</a:t>
                      </a:r>
                      <a:r>
                        <a:rPr kumimoji="1" lang="ja-JP" altLang="en-US" sz="1100" u="none" dirty="0">
                          <a:latin typeface="ＭＳ Ｐゴシック" panose="020B0600070205080204" pitchFamily="50" charset="-128"/>
                          <a:ea typeface="ＭＳ Ｐゴシック" panose="020B0600070205080204" pitchFamily="50" charset="-128"/>
                        </a:rPr>
                        <a:t>～</a:t>
                      </a:r>
                      <a:r>
                        <a:rPr kumimoji="1" lang="en-US" altLang="ja-JP" sz="1100" u="none" dirty="0">
                          <a:latin typeface="ＭＳ Ｐゴシック" panose="020B0600070205080204" pitchFamily="50" charset="-128"/>
                          <a:ea typeface="ＭＳ Ｐゴシック" panose="020B0600070205080204" pitchFamily="50" charset="-128"/>
                        </a:rPr>
                        <a:t>17</a:t>
                      </a:r>
                      <a:r>
                        <a:rPr kumimoji="1" lang="ja-JP" altLang="en-US" sz="1100" u="none" dirty="0">
                          <a:latin typeface="ＭＳ Ｐゴシック" panose="020B0600070205080204" pitchFamily="50" charset="-128"/>
                          <a:ea typeface="ＭＳ Ｐゴシック" panose="020B0600070205080204" pitchFamily="50" charset="-128"/>
                        </a:rPr>
                        <a:t>：</a:t>
                      </a:r>
                      <a:r>
                        <a:rPr kumimoji="1" lang="en-US" altLang="ja-JP" sz="1100" u="none" dirty="0">
                          <a:latin typeface="ＭＳ Ｐゴシック" panose="020B0600070205080204" pitchFamily="50" charset="-128"/>
                          <a:ea typeface="ＭＳ Ｐゴシック" panose="020B0600070205080204" pitchFamily="50" charset="-128"/>
                        </a:rPr>
                        <a:t>00pm</a:t>
                      </a:r>
                    </a:p>
                  </a:txBody>
                  <a:tcPr/>
                </a:tc>
                <a:extLst>
                  <a:ext uri="{0D108BD9-81ED-4DB2-BD59-A6C34878D82A}">
                    <a16:rowId xmlns:a16="http://schemas.microsoft.com/office/drawing/2014/main" val="1864303252"/>
                  </a:ext>
                </a:extLst>
              </a:tr>
              <a:tr h="206931">
                <a:tc>
                  <a:txBody>
                    <a:bodyPr/>
                    <a:lstStyle/>
                    <a:p>
                      <a:r>
                        <a:rPr kumimoji="1" lang="en-US" altLang="ja-JP" sz="1100" dirty="0">
                          <a:latin typeface="ＭＳ Ｐゴシック" panose="020B0600070205080204" pitchFamily="50" charset="-128"/>
                          <a:ea typeface="ＭＳ Ｐゴシック" panose="020B0600070205080204" pitchFamily="50" charset="-128"/>
                        </a:rPr>
                        <a:t>Submission of documents</a:t>
                      </a:r>
                      <a:endParaRPr kumimoji="1" lang="ja-JP" altLang="en-US" sz="1100" dirty="0">
                        <a:latin typeface="ＭＳ Ｐゴシック" panose="020B0600070205080204" pitchFamily="50" charset="-128"/>
                        <a:ea typeface="ＭＳ Ｐゴシック" panose="020B0600070205080204" pitchFamily="50" charset="-128"/>
                      </a:endParaRPr>
                    </a:p>
                  </a:txBody>
                  <a:tcPr/>
                </a:tc>
                <a:tc>
                  <a:txBody>
                    <a:bodyPr/>
                    <a:lstStyle/>
                    <a:p>
                      <a:r>
                        <a:rPr kumimoji="1" lang="en-US" altLang="ja-JP" sz="1100" dirty="0">
                          <a:latin typeface="ＭＳ Ｐゴシック" panose="020B0600070205080204" pitchFamily="50" charset="-128"/>
                          <a:ea typeface="ＭＳ Ｐゴシック" panose="020B0600070205080204" pitchFamily="50" charset="-128"/>
                        </a:rPr>
                        <a:t>Please see</a:t>
                      </a:r>
                      <a:r>
                        <a:rPr kumimoji="1" lang="ja-JP" altLang="en-US" sz="1100" dirty="0">
                          <a:latin typeface="ＭＳ Ｐゴシック" panose="020B0600070205080204" pitchFamily="50" charset="-128"/>
                          <a:ea typeface="ＭＳ Ｐゴシック" panose="020B0600070205080204" pitchFamily="50" charset="-128"/>
                        </a:rPr>
                        <a:t>　（２）</a:t>
                      </a:r>
                    </a:p>
                  </a:txBody>
                  <a:tcPr/>
                </a:tc>
                <a:extLst>
                  <a:ext uri="{0D108BD9-81ED-4DB2-BD59-A6C34878D82A}">
                    <a16:rowId xmlns:a16="http://schemas.microsoft.com/office/drawing/2014/main" val="1042989136"/>
                  </a:ext>
                </a:extLst>
              </a:tr>
              <a:tr h="370840">
                <a:tc>
                  <a:txBody>
                    <a:bodyPr/>
                    <a:lstStyle/>
                    <a:p>
                      <a:r>
                        <a:rPr kumimoji="1" lang="en-US" altLang="ja-JP" sz="1100" dirty="0">
                          <a:latin typeface="ＭＳ Ｐゴシック" panose="020B0600070205080204" pitchFamily="50" charset="-128"/>
                          <a:ea typeface="ＭＳ Ｐゴシック" panose="020B0600070205080204" pitchFamily="50" charset="-128"/>
                        </a:rPr>
                        <a:t>Submission counter</a:t>
                      </a:r>
                      <a:endParaRPr kumimoji="1" lang="ja-JP" altLang="en-US" sz="1100" dirty="0">
                        <a:latin typeface="ＭＳ Ｐゴシック" panose="020B0600070205080204" pitchFamily="50" charset="-128"/>
                        <a:ea typeface="ＭＳ Ｐゴシック" panose="020B0600070205080204" pitchFamily="50" charset="-128"/>
                      </a:endParaRPr>
                    </a:p>
                  </a:txBody>
                  <a:tcPr/>
                </a:tc>
                <a:tc>
                  <a:txBody>
                    <a:bodyPr/>
                    <a:lstStyle/>
                    <a:p>
                      <a:r>
                        <a:rPr kumimoji="1" lang="en-US" altLang="ja-JP" sz="1100" dirty="0">
                          <a:latin typeface="ＭＳ Ｐゴシック" panose="020B0600070205080204" pitchFamily="50" charset="-128"/>
                          <a:ea typeface="ＭＳ Ｐゴシック" panose="020B0600070205080204" pitchFamily="50" charset="-128"/>
                        </a:rPr>
                        <a:t>Students in Yoshida campus</a:t>
                      </a:r>
                      <a:r>
                        <a:rPr kumimoji="1" lang="ja-JP" altLang="en-US" sz="1100" dirty="0">
                          <a:latin typeface="ＭＳ Ｐゴシック" panose="020B0600070205080204" pitchFamily="50" charset="-128"/>
                          <a:ea typeface="ＭＳ Ｐゴシック" panose="020B0600070205080204" pitchFamily="50" charset="-128"/>
                        </a:rPr>
                        <a:t>：</a:t>
                      </a:r>
                      <a:r>
                        <a:rPr kumimoji="1" lang="en-US" altLang="ja-JP" sz="1100" dirty="0">
                          <a:latin typeface="ＭＳ Ｐゴシック" panose="020B0600070205080204" pitchFamily="50" charset="-128"/>
                          <a:ea typeface="ＭＳ Ｐゴシック" panose="020B0600070205080204" pitchFamily="50" charset="-128"/>
                        </a:rPr>
                        <a:t>students support </a:t>
                      </a:r>
                      <a:r>
                        <a:rPr kumimoji="1" lang="en-US" altLang="ja-JP" sz="1100" dirty="0" err="1">
                          <a:latin typeface="ＭＳ Ｐゴシック" panose="020B0600070205080204" pitchFamily="50" charset="-128"/>
                          <a:ea typeface="ＭＳ Ｐゴシック" panose="020B0600070205080204" pitchFamily="50" charset="-128"/>
                        </a:rPr>
                        <a:t>section,student</a:t>
                      </a:r>
                      <a:r>
                        <a:rPr kumimoji="1" lang="en-US" altLang="ja-JP" sz="1100" dirty="0">
                          <a:latin typeface="ＭＳ Ｐゴシック" panose="020B0600070205080204" pitchFamily="50" charset="-128"/>
                          <a:ea typeface="ＭＳ Ｐゴシック" panose="020B0600070205080204" pitchFamily="50" charset="-128"/>
                        </a:rPr>
                        <a:t> affairs division(Yoshida campus)  tel:083-933-5611</a:t>
                      </a:r>
                    </a:p>
                    <a:p>
                      <a:endParaRPr kumimoji="1" lang="en-US" altLang="ja-JP" sz="1100" dirty="0">
                        <a:latin typeface="ＭＳ Ｐゴシック" panose="020B0600070205080204" pitchFamily="50" charset="-128"/>
                        <a:ea typeface="ＭＳ Ｐゴシック" panose="020B0600070205080204" pitchFamily="50" charset="-128"/>
                      </a:endParaRPr>
                    </a:p>
                    <a:p>
                      <a:r>
                        <a:rPr kumimoji="1" lang="en-US" altLang="ja-JP" sz="1100" dirty="0">
                          <a:latin typeface="ＭＳ Ｐゴシック" panose="020B0600070205080204" pitchFamily="50" charset="-128"/>
                          <a:ea typeface="ＭＳ Ｐゴシック" panose="020B0600070205080204" pitchFamily="50" charset="-128"/>
                        </a:rPr>
                        <a:t>Students</a:t>
                      </a:r>
                      <a:r>
                        <a:rPr kumimoji="1" lang="ja-JP" altLang="en-US" sz="1100" dirty="0">
                          <a:latin typeface="ＭＳ Ｐゴシック" panose="020B0600070205080204" pitchFamily="50" charset="-128"/>
                          <a:ea typeface="ＭＳ Ｐゴシック" panose="020B0600070205080204" pitchFamily="50" charset="-128"/>
                        </a:rPr>
                        <a:t> </a:t>
                      </a:r>
                      <a:r>
                        <a:rPr kumimoji="1" lang="en-US" altLang="ja-JP" sz="1100" dirty="0">
                          <a:latin typeface="ＭＳ Ｐゴシック" panose="020B0600070205080204" pitchFamily="50" charset="-128"/>
                          <a:ea typeface="ＭＳ Ｐゴシック" panose="020B0600070205080204" pitchFamily="50" charset="-128"/>
                        </a:rPr>
                        <a:t>in</a:t>
                      </a:r>
                      <a:r>
                        <a:rPr kumimoji="1" lang="ja-JP" altLang="en-US" sz="1100" dirty="0">
                          <a:latin typeface="ＭＳ Ｐゴシック" panose="020B0600070205080204" pitchFamily="50" charset="-128"/>
                          <a:ea typeface="ＭＳ Ｐゴシック" panose="020B0600070205080204" pitchFamily="50" charset="-128"/>
                        </a:rPr>
                        <a:t> </a:t>
                      </a:r>
                      <a:r>
                        <a:rPr kumimoji="1" lang="en-US" altLang="ja-JP" sz="1100" dirty="0" err="1">
                          <a:latin typeface="ＭＳ Ｐゴシック" panose="020B0600070205080204" pitchFamily="50" charset="-128"/>
                          <a:ea typeface="ＭＳ Ｐゴシック" panose="020B0600070205080204" pitchFamily="50" charset="-128"/>
                        </a:rPr>
                        <a:t>kogushi</a:t>
                      </a:r>
                      <a:r>
                        <a:rPr kumimoji="1" lang="ja-JP" altLang="en-US" sz="1100" dirty="0">
                          <a:latin typeface="ＭＳ Ｐゴシック" panose="020B0600070205080204" pitchFamily="50" charset="-128"/>
                          <a:ea typeface="ＭＳ Ｐゴシック" panose="020B0600070205080204" pitchFamily="50" charset="-128"/>
                        </a:rPr>
                        <a:t> </a:t>
                      </a:r>
                      <a:r>
                        <a:rPr kumimoji="1" lang="en-US" altLang="ja-JP" sz="1100" dirty="0">
                          <a:latin typeface="ＭＳ Ｐゴシック" panose="020B0600070205080204" pitchFamily="50" charset="-128"/>
                          <a:ea typeface="ＭＳ Ｐゴシック" panose="020B0600070205080204" pitchFamily="50" charset="-128"/>
                        </a:rPr>
                        <a:t>campus</a:t>
                      </a:r>
                      <a:r>
                        <a:rPr kumimoji="1" lang="ja-JP" altLang="en-US" sz="1100" dirty="0">
                          <a:latin typeface="ＭＳ Ｐゴシック" panose="020B0600070205080204" pitchFamily="50" charset="-128"/>
                          <a:ea typeface="ＭＳ Ｐゴシック" panose="020B0600070205080204" pitchFamily="50" charset="-128"/>
                        </a:rPr>
                        <a:t>：</a:t>
                      </a:r>
                      <a:r>
                        <a:rPr kumimoji="1" lang="en-US" altLang="ja-JP" sz="1100" dirty="0">
                          <a:latin typeface="ＭＳ Ｐゴシック" panose="020B0600070205080204" pitchFamily="50" charset="-128"/>
                          <a:ea typeface="ＭＳ Ｐゴシック" panose="020B0600070205080204" pitchFamily="50" charset="-128"/>
                        </a:rPr>
                        <a:t>education/students support </a:t>
                      </a:r>
                      <a:r>
                        <a:rPr kumimoji="1" lang="en-US" altLang="ja-JP" sz="1100" dirty="0" err="1">
                          <a:latin typeface="ＭＳ Ｐゴシック" panose="020B0600070205080204" pitchFamily="50" charset="-128"/>
                          <a:ea typeface="ＭＳ Ｐゴシック" panose="020B0600070205080204" pitchFamily="50" charset="-128"/>
                        </a:rPr>
                        <a:t>section,educational</a:t>
                      </a:r>
                      <a:r>
                        <a:rPr kumimoji="1" lang="en-US" altLang="ja-JP" sz="1100" dirty="0">
                          <a:latin typeface="ＭＳ Ｐゴシック" panose="020B0600070205080204" pitchFamily="50" charset="-128"/>
                          <a:ea typeface="ＭＳ Ｐゴシック" panose="020B0600070205080204" pitchFamily="50" charset="-128"/>
                        </a:rPr>
                        <a:t> affairs </a:t>
                      </a:r>
                      <a:r>
                        <a:rPr kumimoji="1" lang="en-US" altLang="ja-JP" sz="1100" dirty="0" err="1">
                          <a:latin typeface="ＭＳ Ｐゴシック" panose="020B0600070205080204" pitchFamily="50" charset="-128"/>
                          <a:ea typeface="ＭＳ Ｐゴシック" panose="020B0600070205080204" pitchFamily="50" charset="-128"/>
                        </a:rPr>
                        <a:t>division,faculty</a:t>
                      </a:r>
                      <a:r>
                        <a:rPr kumimoji="1" lang="en-US" altLang="ja-JP" sz="1100" dirty="0">
                          <a:latin typeface="ＭＳ Ｐゴシック" panose="020B0600070205080204" pitchFamily="50" charset="-128"/>
                          <a:ea typeface="ＭＳ Ｐゴシック" panose="020B0600070205080204" pitchFamily="50" charset="-128"/>
                        </a:rPr>
                        <a:t> of medicine and health </a:t>
                      </a:r>
                      <a:r>
                        <a:rPr kumimoji="1" lang="en-US" altLang="ja-JP" sz="1100" dirty="0" err="1">
                          <a:latin typeface="ＭＳ Ｐゴシック" panose="020B0600070205080204" pitchFamily="50" charset="-128"/>
                          <a:ea typeface="ＭＳ Ｐゴシック" panose="020B0600070205080204" pitchFamily="50" charset="-128"/>
                        </a:rPr>
                        <a:t>scienses</a:t>
                      </a:r>
                      <a:r>
                        <a:rPr kumimoji="1" lang="en-US" altLang="ja-JP" sz="1100" dirty="0">
                          <a:latin typeface="ＭＳ Ｐゴシック" panose="020B0600070205080204" pitchFamily="50" charset="-128"/>
                          <a:ea typeface="ＭＳ Ｐゴシック" panose="020B0600070205080204" pitchFamily="50" charset="-128"/>
                        </a:rPr>
                        <a:t>(</a:t>
                      </a:r>
                      <a:r>
                        <a:rPr kumimoji="1" lang="en-US" altLang="ja-JP" sz="1100" dirty="0" err="1">
                          <a:latin typeface="ＭＳ Ｐゴシック" panose="020B0600070205080204" pitchFamily="50" charset="-128"/>
                          <a:ea typeface="ＭＳ Ｐゴシック" panose="020B0600070205080204" pitchFamily="50" charset="-128"/>
                        </a:rPr>
                        <a:t>Kogushi</a:t>
                      </a:r>
                      <a:r>
                        <a:rPr kumimoji="1" lang="en-US" altLang="ja-JP" sz="1100" dirty="0">
                          <a:latin typeface="ＭＳ Ｐゴシック" panose="020B0600070205080204" pitchFamily="50" charset="-128"/>
                          <a:ea typeface="ＭＳ Ｐゴシック" panose="020B0600070205080204" pitchFamily="50" charset="-128"/>
                        </a:rPr>
                        <a:t> campus)  tel:0836-22-2099</a:t>
                      </a:r>
                    </a:p>
                    <a:p>
                      <a:endParaRPr kumimoji="1" lang="en-US" altLang="ja-JP" sz="1100" dirty="0">
                        <a:latin typeface="ＭＳ Ｐゴシック" panose="020B0600070205080204" pitchFamily="50" charset="-128"/>
                        <a:ea typeface="ＭＳ Ｐゴシック" panose="020B0600070205080204" pitchFamily="50" charset="-128"/>
                      </a:endParaRPr>
                    </a:p>
                    <a:p>
                      <a:r>
                        <a:rPr kumimoji="1" lang="en-US" altLang="ja-JP" sz="1100" dirty="0">
                          <a:latin typeface="ＭＳ Ｐゴシック" panose="020B0600070205080204" pitchFamily="50" charset="-128"/>
                          <a:ea typeface="ＭＳ Ｐゴシック" panose="020B0600070205080204" pitchFamily="50" charset="-128"/>
                        </a:rPr>
                        <a:t>Students</a:t>
                      </a:r>
                      <a:r>
                        <a:rPr kumimoji="1" lang="ja-JP" altLang="en-US" sz="1100" dirty="0">
                          <a:latin typeface="ＭＳ Ｐゴシック" panose="020B0600070205080204" pitchFamily="50" charset="-128"/>
                          <a:ea typeface="ＭＳ Ｐゴシック" panose="020B0600070205080204" pitchFamily="50" charset="-128"/>
                        </a:rPr>
                        <a:t> </a:t>
                      </a:r>
                      <a:r>
                        <a:rPr kumimoji="1" lang="en-US" altLang="ja-JP" sz="1100" dirty="0">
                          <a:latin typeface="ＭＳ Ｐゴシック" panose="020B0600070205080204" pitchFamily="50" charset="-128"/>
                          <a:ea typeface="ＭＳ Ｐゴシック" panose="020B0600070205080204" pitchFamily="50" charset="-128"/>
                        </a:rPr>
                        <a:t>in</a:t>
                      </a:r>
                      <a:r>
                        <a:rPr kumimoji="1" lang="ja-JP" altLang="en-US" sz="1100" dirty="0">
                          <a:latin typeface="ＭＳ Ｐゴシック" panose="020B0600070205080204" pitchFamily="50" charset="-128"/>
                          <a:ea typeface="ＭＳ Ｐゴシック" panose="020B0600070205080204" pitchFamily="50" charset="-128"/>
                        </a:rPr>
                        <a:t> </a:t>
                      </a:r>
                      <a:r>
                        <a:rPr kumimoji="1" lang="en-US" altLang="ja-JP" sz="1100" dirty="0" err="1">
                          <a:latin typeface="ＭＳ Ｐゴシック" panose="020B0600070205080204" pitchFamily="50" charset="-128"/>
                          <a:ea typeface="ＭＳ Ｐゴシック" panose="020B0600070205080204" pitchFamily="50" charset="-128"/>
                        </a:rPr>
                        <a:t>tokiwa</a:t>
                      </a:r>
                      <a:r>
                        <a:rPr kumimoji="1" lang="en-US" altLang="ja-JP" sz="1100" dirty="0">
                          <a:latin typeface="ＭＳ Ｐゴシック" panose="020B0600070205080204" pitchFamily="50" charset="-128"/>
                          <a:ea typeface="ＭＳ Ｐゴシック" panose="020B0600070205080204" pitchFamily="50" charset="-128"/>
                        </a:rPr>
                        <a:t> campus</a:t>
                      </a:r>
                      <a:r>
                        <a:rPr kumimoji="1" lang="ja-JP" altLang="en-US" sz="1100" dirty="0">
                          <a:latin typeface="ＭＳ Ｐゴシック" panose="020B0600070205080204" pitchFamily="50" charset="-128"/>
                          <a:ea typeface="ＭＳ Ｐゴシック" panose="020B0600070205080204" pitchFamily="50" charset="-128"/>
                        </a:rPr>
                        <a:t>：</a:t>
                      </a:r>
                      <a:r>
                        <a:rPr kumimoji="1" lang="en-US" altLang="ja-JP" sz="1100" dirty="0">
                          <a:latin typeface="ＭＳ Ｐゴシック" panose="020B0600070205080204" pitchFamily="50" charset="-128"/>
                          <a:ea typeface="ＭＳ Ｐゴシック" panose="020B0600070205080204" pitchFamily="50" charset="-128"/>
                        </a:rPr>
                        <a:t>students </a:t>
                      </a:r>
                      <a:r>
                        <a:rPr kumimoji="1" lang="en-US" altLang="ja-JP" sz="1100" dirty="0" err="1">
                          <a:latin typeface="ＭＳ Ｐゴシック" panose="020B0600070205080204" pitchFamily="50" charset="-128"/>
                          <a:ea typeface="ＭＳ Ｐゴシック" panose="020B0600070205080204" pitchFamily="50" charset="-128"/>
                        </a:rPr>
                        <a:t>section,educational</a:t>
                      </a:r>
                      <a:r>
                        <a:rPr kumimoji="1" lang="en-US" altLang="ja-JP" sz="1100" dirty="0">
                          <a:latin typeface="ＭＳ Ｐゴシック" panose="020B0600070205080204" pitchFamily="50" charset="-128"/>
                          <a:ea typeface="ＭＳ Ｐゴシック" panose="020B0600070205080204" pitchFamily="50" charset="-128"/>
                        </a:rPr>
                        <a:t> affairs </a:t>
                      </a:r>
                      <a:r>
                        <a:rPr kumimoji="1" lang="en-US" altLang="ja-JP" sz="1100" dirty="0" err="1">
                          <a:latin typeface="ＭＳ Ｐゴシック" panose="020B0600070205080204" pitchFamily="50" charset="-128"/>
                          <a:ea typeface="ＭＳ Ｐゴシック" panose="020B0600070205080204" pitchFamily="50" charset="-128"/>
                        </a:rPr>
                        <a:t>division,faculty</a:t>
                      </a:r>
                      <a:r>
                        <a:rPr kumimoji="1" lang="en-US" altLang="ja-JP" sz="1100" dirty="0">
                          <a:latin typeface="ＭＳ Ｐゴシック" panose="020B0600070205080204" pitchFamily="50" charset="-128"/>
                          <a:ea typeface="ＭＳ Ｐゴシック" panose="020B0600070205080204" pitchFamily="50" charset="-128"/>
                        </a:rPr>
                        <a:t> of engineering (</a:t>
                      </a:r>
                      <a:r>
                        <a:rPr kumimoji="1" lang="en-US" altLang="ja-JP" sz="1100" dirty="0" err="1">
                          <a:latin typeface="ＭＳ Ｐゴシック" panose="020B0600070205080204" pitchFamily="50" charset="-128"/>
                          <a:ea typeface="ＭＳ Ｐゴシック" panose="020B0600070205080204" pitchFamily="50" charset="-128"/>
                        </a:rPr>
                        <a:t>Tokiwa</a:t>
                      </a:r>
                      <a:r>
                        <a:rPr kumimoji="1" lang="en-US" altLang="ja-JP" sz="1100" dirty="0">
                          <a:latin typeface="ＭＳ Ｐゴシック" panose="020B0600070205080204" pitchFamily="50" charset="-128"/>
                          <a:ea typeface="ＭＳ Ｐゴシック" panose="020B0600070205080204" pitchFamily="50" charset="-128"/>
                        </a:rPr>
                        <a:t> campus)  tel:0836-85-9011</a:t>
                      </a:r>
                      <a:endParaRPr kumimoji="1" lang="ja-JP" altLang="en-US" sz="1100" dirty="0">
                        <a:latin typeface="ＭＳ Ｐゴシック" panose="020B0600070205080204" pitchFamily="50" charset="-128"/>
                        <a:ea typeface="ＭＳ Ｐゴシック" panose="020B0600070205080204" pitchFamily="50" charset="-128"/>
                      </a:endParaRPr>
                    </a:p>
                  </a:txBody>
                  <a:tcPr/>
                </a:tc>
                <a:extLst>
                  <a:ext uri="{0D108BD9-81ED-4DB2-BD59-A6C34878D82A}">
                    <a16:rowId xmlns:a16="http://schemas.microsoft.com/office/drawing/2014/main" val="1873954410"/>
                  </a:ext>
                </a:extLst>
              </a:tr>
            </a:tbl>
          </a:graphicData>
        </a:graphic>
      </p:graphicFrame>
    </p:spTree>
    <p:extLst>
      <p:ext uri="{BB962C8B-B14F-4D97-AF65-F5344CB8AC3E}">
        <p14:creationId xmlns:p14="http://schemas.microsoft.com/office/powerpoint/2010/main" val="4609323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7CFB8D1D-2379-4DCA-85A1-1B03A134B119}"/>
              </a:ext>
            </a:extLst>
          </p:cNvPr>
          <p:cNvSpPr txBox="1"/>
          <p:nvPr/>
        </p:nvSpPr>
        <p:spPr>
          <a:xfrm>
            <a:off x="428081" y="415338"/>
            <a:ext cx="6237414" cy="10341293"/>
          </a:xfrm>
          <a:prstGeom prst="rect">
            <a:avLst/>
          </a:prstGeom>
          <a:noFill/>
        </p:spPr>
        <p:txBody>
          <a:bodyPr wrap="square" rtlCol="0">
            <a:spAutoFit/>
          </a:bodyPr>
          <a:lstStyle/>
          <a:p>
            <a:r>
              <a:rPr kumimoji="1" lang="en-US" altLang="ja-JP" sz="1400" dirty="0">
                <a:latin typeface="ＭＳ Ｐゴシック" panose="020B0600070205080204" pitchFamily="50" charset="-128"/>
                <a:ea typeface="ＭＳ Ｐゴシック" panose="020B0600070205080204" pitchFamily="50" charset="-128"/>
              </a:rPr>
              <a:t>Tuition fee exemption </a:t>
            </a:r>
          </a:p>
          <a:p>
            <a:endParaRPr kumimoji="1" lang="en-US" altLang="ja-JP" sz="1400" dirty="0"/>
          </a:p>
          <a:p>
            <a:r>
              <a:rPr kumimoji="1" lang="ja-JP" altLang="en-US" sz="1100" b="1" dirty="0">
                <a:latin typeface="ＭＳ Ｐゴシック" panose="020B0600070205080204" pitchFamily="50" charset="-128"/>
                <a:ea typeface="ＭＳ Ｐゴシック" panose="020B0600070205080204" pitchFamily="50" charset="-128"/>
              </a:rPr>
              <a:t>１．</a:t>
            </a:r>
            <a:r>
              <a:rPr kumimoji="1" lang="en-US" altLang="ja-JP" sz="1100" b="1" dirty="0">
                <a:latin typeface="ＭＳ Ｐゴシック" panose="020B0600070205080204" pitchFamily="50" charset="-128"/>
                <a:ea typeface="ＭＳ Ｐゴシック" panose="020B0600070205080204" pitchFamily="50" charset="-128"/>
              </a:rPr>
              <a:t>Those who meet any of the following conditions are eligible to apply</a:t>
            </a:r>
            <a:r>
              <a:rPr kumimoji="1" lang="ja-JP" altLang="en-US" sz="1100" b="1" dirty="0">
                <a:latin typeface="ＭＳ Ｐゴシック" panose="020B0600070205080204" pitchFamily="50" charset="-128"/>
                <a:ea typeface="ＭＳ Ｐゴシック" panose="020B0600070205080204" pitchFamily="50" charset="-128"/>
              </a:rPr>
              <a:t>・・・</a:t>
            </a:r>
            <a:r>
              <a:rPr kumimoji="1" lang="en-US" altLang="ja-JP" sz="1100" b="1" dirty="0">
                <a:latin typeface="ＭＳ Ｐゴシック" panose="020B0600070205080204" pitchFamily="50" charset="-128"/>
                <a:ea typeface="ＭＳ Ｐゴシック" panose="020B0600070205080204" pitchFamily="50" charset="-128"/>
              </a:rPr>
              <a:t>Graduate students</a:t>
            </a:r>
          </a:p>
          <a:p>
            <a:endParaRPr kumimoji="1" lang="en-US" altLang="ja-JP" sz="1100" dirty="0">
              <a:latin typeface="ＭＳ Ｐゴシック" panose="020B0600070205080204" pitchFamily="50" charset="-128"/>
              <a:ea typeface="ＭＳ Ｐゴシック" panose="020B0600070205080204" pitchFamily="50" charset="-128"/>
            </a:endParaRPr>
          </a:p>
          <a:p>
            <a:r>
              <a:rPr lang="ja-JP" altLang="en-US" sz="1100" dirty="0">
                <a:latin typeface="ＭＳ Ｐゴシック" panose="020B0600070205080204" pitchFamily="50" charset="-128"/>
                <a:ea typeface="ＭＳ Ｐゴシック" panose="020B0600070205080204" pitchFamily="50" charset="-128"/>
              </a:rPr>
              <a:t>（１） </a:t>
            </a:r>
            <a:r>
              <a:rPr lang="en-US" altLang="ja-JP" sz="1100" dirty="0">
                <a:latin typeface="ＭＳ Ｐゴシック" panose="020B0600070205080204" pitchFamily="50" charset="-128"/>
                <a:ea typeface="ＭＳ Ｐゴシック" panose="020B0600070205080204" pitchFamily="50" charset="-128"/>
              </a:rPr>
              <a:t>Students who have difficulty in paying the tuition fee by the deadline due to financial reasons and who are recognized as meeting certain academic criteria.</a:t>
            </a:r>
          </a:p>
          <a:p>
            <a:r>
              <a:rPr lang="ja-JP" altLang="en-US" sz="1100" dirty="0">
                <a:latin typeface="ＭＳ Ｐゴシック" panose="020B0600070205080204" pitchFamily="50" charset="-128"/>
                <a:ea typeface="ＭＳ Ｐゴシック" panose="020B0600070205080204" pitchFamily="50" charset="-128"/>
              </a:rPr>
              <a:t>（２） </a:t>
            </a:r>
            <a:r>
              <a:rPr lang="en-US" altLang="ja-JP" sz="1100" dirty="0">
                <a:latin typeface="ＭＳ Ｐゴシック" panose="020B0600070205080204" pitchFamily="50" charset="-128"/>
                <a:ea typeface="ＭＳ Ｐゴシック" panose="020B0600070205080204" pitchFamily="50" charset="-128"/>
              </a:rPr>
              <a:t>【One year prior to </a:t>
            </a:r>
            <a:r>
              <a:rPr lang="en-US" altLang="ja-JP" sz="1100" dirty="0" err="1">
                <a:latin typeface="ＭＳ Ｐゴシック" panose="020B0600070205080204" pitchFamily="50" charset="-128"/>
                <a:ea typeface="ＭＳ Ｐゴシック" panose="020B0600070205080204" pitchFamily="50" charset="-128"/>
              </a:rPr>
              <a:t>enrollment】Students</a:t>
            </a:r>
            <a:r>
              <a:rPr lang="en-US" altLang="ja-JP" sz="1100" dirty="0">
                <a:latin typeface="ＭＳ Ｐゴシック" panose="020B0600070205080204" pitchFamily="50" charset="-128"/>
                <a:ea typeface="ＭＳ Ｐゴシック" panose="020B0600070205080204" pitchFamily="50" charset="-128"/>
              </a:rPr>
              <a:t> those who have difficulty in paying tuition fees due to the following reasons.</a:t>
            </a:r>
          </a:p>
          <a:p>
            <a:endParaRPr lang="en-US" altLang="ja-JP" sz="1100" dirty="0">
              <a:latin typeface="ＭＳ Ｐゴシック" panose="020B0600070205080204" pitchFamily="50" charset="-128"/>
              <a:ea typeface="ＭＳ Ｐゴシック" panose="020B0600070205080204" pitchFamily="50" charset="-128"/>
            </a:endParaRPr>
          </a:p>
          <a:p>
            <a:r>
              <a:rPr lang="ja-JP" altLang="en-US" sz="1100" dirty="0">
                <a:latin typeface="ＭＳ Ｐゴシック" panose="020B0600070205080204" pitchFamily="50" charset="-128"/>
                <a:ea typeface="ＭＳ Ｐゴシック" panose="020B0600070205080204" pitchFamily="50" charset="-128"/>
              </a:rPr>
              <a:t>　・</a:t>
            </a:r>
            <a:r>
              <a:rPr lang="en-US" altLang="ja-JP" sz="1100" dirty="0">
                <a:latin typeface="ＭＳ Ｐゴシック" panose="020B0600070205080204" pitchFamily="50" charset="-128"/>
                <a:ea typeface="ＭＳ Ｐゴシック" panose="020B0600070205080204" pitchFamily="50" charset="-128"/>
              </a:rPr>
              <a:t>The person responsible for paying school expenses has died</a:t>
            </a:r>
          </a:p>
          <a:p>
            <a:r>
              <a:rPr lang="ja-JP" altLang="en-US" sz="1100" dirty="0">
                <a:latin typeface="ＭＳ Ｐゴシック" panose="020B0600070205080204" pitchFamily="50" charset="-128"/>
                <a:ea typeface="ＭＳ Ｐゴシック" panose="020B0600070205080204" pitchFamily="50" charset="-128"/>
              </a:rPr>
              <a:t>　・</a:t>
            </a:r>
            <a:r>
              <a:rPr lang="en-US" altLang="ja-JP" sz="1100" dirty="0">
                <a:latin typeface="ＭＳ Ｐゴシック" panose="020B0600070205080204" pitchFamily="50" charset="-128"/>
                <a:ea typeface="ＭＳ Ｐゴシック" panose="020B0600070205080204" pitchFamily="50" charset="-128"/>
              </a:rPr>
              <a:t>The student or the person responsible for paying school expenses has suffered damage from a </a:t>
            </a:r>
            <a:r>
              <a:rPr lang="ja-JP" altLang="en-US" sz="1100" dirty="0">
                <a:latin typeface="ＭＳ Ｐゴシック" panose="020B0600070205080204" pitchFamily="50" charset="-128"/>
                <a:ea typeface="ＭＳ Ｐゴシック" panose="020B0600070205080204" pitchFamily="50" charset="-128"/>
              </a:rPr>
              <a:t>　</a:t>
            </a:r>
          </a:p>
          <a:p>
            <a:r>
              <a:rPr lang="ja-JP" altLang="en-US" sz="1100" dirty="0">
                <a:latin typeface="ＭＳ Ｐゴシック" panose="020B0600070205080204" pitchFamily="50" charset="-128"/>
                <a:ea typeface="ＭＳ Ｐゴシック" panose="020B0600070205080204" pitchFamily="50" charset="-128"/>
              </a:rPr>
              <a:t>　</a:t>
            </a:r>
            <a:r>
              <a:rPr lang="en-US" altLang="ja-JP" sz="1100" dirty="0">
                <a:latin typeface="ＭＳ Ｐゴシック" panose="020B0600070205080204" pitchFamily="50" charset="-128"/>
                <a:ea typeface="ＭＳ Ｐゴシック" panose="020B0600070205080204" pitchFamily="50" charset="-128"/>
              </a:rPr>
              <a:t>disaster, such as a storm or flood in Japan. </a:t>
            </a:r>
            <a:r>
              <a:rPr lang="ja-JP" altLang="en-US" sz="1100" dirty="0">
                <a:latin typeface="ＭＳ Ｐゴシック" panose="020B0600070205080204" pitchFamily="50" charset="-128"/>
                <a:ea typeface="ＭＳ Ｐゴシック" panose="020B0600070205080204" pitchFamily="50" charset="-128"/>
              </a:rPr>
              <a:t>　　　</a:t>
            </a:r>
          </a:p>
          <a:p>
            <a:r>
              <a:rPr lang="ja-JP" altLang="en-US" sz="1100" dirty="0">
                <a:latin typeface="ＭＳ Ｐゴシック" panose="020B0600070205080204" pitchFamily="50" charset="-128"/>
                <a:ea typeface="ＭＳ Ｐゴシック" panose="020B0600070205080204" pitchFamily="50" charset="-128"/>
              </a:rPr>
              <a:t>　　</a:t>
            </a:r>
            <a:endParaRPr lang="en-US" altLang="ja-JP" sz="1100" dirty="0">
              <a:latin typeface="ＭＳ Ｐゴシック" panose="020B0600070205080204" pitchFamily="50" charset="-128"/>
              <a:ea typeface="ＭＳ Ｐゴシック" panose="020B0600070205080204" pitchFamily="50" charset="-128"/>
            </a:endParaRPr>
          </a:p>
          <a:p>
            <a:r>
              <a:rPr kumimoji="1" lang="ja-JP" altLang="en-US" sz="1100" b="1" dirty="0">
                <a:latin typeface="ＭＳ Ｐゴシック" panose="020B0600070205080204" pitchFamily="50" charset="-128"/>
                <a:ea typeface="ＭＳ Ｐゴシック" panose="020B0600070205080204" pitchFamily="50" charset="-128"/>
              </a:rPr>
              <a:t>２．</a:t>
            </a:r>
            <a:r>
              <a:rPr lang="en-US" altLang="ja-JP" sz="1100" b="1" dirty="0">
                <a:latin typeface="ＭＳ Ｐゴシック" panose="020B0600070205080204" pitchFamily="50" charset="-128"/>
                <a:ea typeface="ＭＳ Ｐゴシック" panose="020B0600070205080204" pitchFamily="50" charset="-128"/>
              </a:rPr>
              <a:t>About Application</a:t>
            </a:r>
            <a:endParaRPr lang="en-US" altLang="ja-JP" sz="1100" dirty="0">
              <a:latin typeface="ＭＳ Ｐゴシック" panose="020B0600070205080204" pitchFamily="50" charset="-128"/>
              <a:ea typeface="ＭＳ Ｐゴシック" panose="020B0600070205080204" pitchFamily="50" charset="-128"/>
            </a:endParaRPr>
          </a:p>
          <a:p>
            <a:endParaRPr lang="en-US" altLang="ja-JP" sz="1100" dirty="0">
              <a:latin typeface="ＭＳ Ｐゴシック" panose="020B0600070205080204" pitchFamily="50" charset="-128"/>
              <a:ea typeface="ＭＳ Ｐゴシック" panose="020B0600070205080204" pitchFamily="50" charset="-128"/>
            </a:endParaRPr>
          </a:p>
          <a:p>
            <a:endParaRPr lang="en-US" altLang="ja-JP" sz="1100" dirty="0">
              <a:latin typeface="ＭＳ Ｐゴシック" panose="020B0600070205080204" pitchFamily="50" charset="-128"/>
              <a:ea typeface="ＭＳ Ｐゴシック" panose="020B0600070205080204" pitchFamily="50" charset="-128"/>
            </a:endParaRPr>
          </a:p>
          <a:p>
            <a:endParaRPr lang="en-US" altLang="ja-JP" sz="1100" dirty="0">
              <a:latin typeface="ＭＳ Ｐゴシック" panose="020B0600070205080204" pitchFamily="50" charset="-128"/>
              <a:ea typeface="ＭＳ Ｐゴシック" panose="020B0600070205080204" pitchFamily="50" charset="-128"/>
            </a:endParaRPr>
          </a:p>
          <a:p>
            <a:endParaRPr lang="en-US" altLang="ja-JP" sz="1100" dirty="0">
              <a:latin typeface="ＭＳ Ｐゴシック" panose="020B0600070205080204" pitchFamily="50" charset="-128"/>
              <a:ea typeface="ＭＳ Ｐゴシック" panose="020B0600070205080204" pitchFamily="50" charset="-128"/>
            </a:endParaRPr>
          </a:p>
          <a:p>
            <a:endParaRPr lang="en-US" altLang="ja-JP" sz="1100" dirty="0">
              <a:latin typeface="ＭＳ Ｐゴシック" panose="020B0600070205080204" pitchFamily="50" charset="-128"/>
              <a:ea typeface="ＭＳ Ｐゴシック" panose="020B0600070205080204" pitchFamily="50" charset="-128"/>
            </a:endParaRPr>
          </a:p>
          <a:p>
            <a:endParaRPr lang="en-US" altLang="ja-JP" sz="1100" dirty="0">
              <a:latin typeface="ＭＳ Ｐゴシック" panose="020B0600070205080204" pitchFamily="50" charset="-128"/>
              <a:ea typeface="ＭＳ Ｐゴシック" panose="020B0600070205080204" pitchFamily="50" charset="-128"/>
            </a:endParaRPr>
          </a:p>
          <a:p>
            <a:endParaRPr lang="en-US" altLang="ja-JP" sz="1100" dirty="0">
              <a:latin typeface="ＭＳ Ｐゴシック" panose="020B0600070205080204" pitchFamily="50" charset="-128"/>
              <a:ea typeface="ＭＳ Ｐゴシック" panose="020B0600070205080204" pitchFamily="50" charset="-128"/>
            </a:endParaRPr>
          </a:p>
          <a:p>
            <a:endParaRPr lang="en-US" altLang="ja-JP" sz="1100" dirty="0">
              <a:latin typeface="ＭＳ Ｐゴシック" panose="020B0600070205080204" pitchFamily="50" charset="-128"/>
              <a:ea typeface="ＭＳ Ｐゴシック" panose="020B0600070205080204" pitchFamily="50" charset="-128"/>
            </a:endParaRPr>
          </a:p>
          <a:p>
            <a:endParaRPr lang="en-US" altLang="ja-JP" sz="1100" dirty="0">
              <a:latin typeface="ＭＳ Ｐゴシック" panose="020B0600070205080204" pitchFamily="50" charset="-128"/>
              <a:ea typeface="ＭＳ Ｐゴシック" panose="020B0600070205080204" pitchFamily="50" charset="-128"/>
            </a:endParaRPr>
          </a:p>
          <a:p>
            <a:endParaRPr lang="en-US" altLang="ja-JP" sz="1100" dirty="0">
              <a:latin typeface="ＭＳ Ｐゴシック" panose="020B0600070205080204" pitchFamily="50" charset="-128"/>
              <a:ea typeface="ＭＳ Ｐゴシック" panose="020B0600070205080204" pitchFamily="50" charset="-128"/>
            </a:endParaRPr>
          </a:p>
          <a:p>
            <a:r>
              <a:rPr lang="ja-JP" altLang="en-US" sz="1100" dirty="0">
                <a:latin typeface="ＭＳ Ｐゴシック" panose="020B0600070205080204" pitchFamily="50" charset="-128"/>
                <a:ea typeface="ＭＳ Ｐゴシック" panose="020B0600070205080204" pitchFamily="50" charset="-128"/>
              </a:rPr>
              <a:t>　　　</a:t>
            </a:r>
            <a:endParaRPr lang="en-US" altLang="ja-JP" sz="1100" dirty="0">
              <a:latin typeface="ＭＳ Ｐゴシック" panose="020B0600070205080204" pitchFamily="50" charset="-128"/>
              <a:ea typeface="ＭＳ Ｐゴシック" panose="020B0600070205080204" pitchFamily="50" charset="-128"/>
            </a:endParaRPr>
          </a:p>
          <a:p>
            <a:endParaRPr lang="en-US" altLang="ja-JP" sz="1100" dirty="0">
              <a:latin typeface="ＭＳ Ｐゴシック" panose="020B0600070205080204" pitchFamily="50" charset="-128"/>
              <a:ea typeface="ＭＳ Ｐゴシック" panose="020B0600070205080204" pitchFamily="50" charset="-128"/>
            </a:endParaRPr>
          </a:p>
          <a:p>
            <a:endParaRPr lang="en-US" altLang="ja-JP" sz="1100" dirty="0">
              <a:latin typeface="ＭＳ Ｐゴシック" panose="020B0600070205080204" pitchFamily="50" charset="-128"/>
              <a:ea typeface="ＭＳ Ｐゴシック" panose="020B0600070205080204" pitchFamily="50" charset="-128"/>
            </a:endParaRPr>
          </a:p>
          <a:p>
            <a:endParaRPr lang="en-US" altLang="ja-JP" sz="1100" dirty="0">
              <a:latin typeface="ＭＳ Ｐゴシック" panose="020B0600070205080204" pitchFamily="50" charset="-128"/>
              <a:ea typeface="ＭＳ Ｐゴシック" panose="020B0600070205080204" pitchFamily="50" charset="-128"/>
            </a:endParaRPr>
          </a:p>
          <a:p>
            <a:endParaRPr lang="en-US" altLang="ja-JP" sz="1100" dirty="0">
              <a:latin typeface="ＭＳ Ｐゴシック" panose="020B0600070205080204" pitchFamily="50" charset="-128"/>
              <a:ea typeface="ＭＳ Ｐゴシック" panose="020B0600070205080204" pitchFamily="50" charset="-128"/>
            </a:endParaRPr>
          </a:p>
          <a:p>
            <a:endParaRPr lang="en-US" altLang="ja-JP" sz="1100" dirty="0">
              <a:latin typeface="ＭＳ Ｐゴシック" panose="020B0600070205080204" pitchFamily="50" charset="-128"/>
              <a:ea typeface="ＭＳ Ｐゴシック" panose="020B0600070205080204" pitchFamily="50" charset="-128"/>
            </a:endParaRPr>
          </a:p>
          <a:p>
            <a:endParaRPr lang="en-US" altLang="ja-JP" sz="1100" dirty="0">
              <a:latin typeface="ＭＳ Ｐゴシック" panose="020B0600070205080204" pitchFamily="50" charset="-128"/>
              <a:ea typeface="ＭＳ Ｐゴシック" panose="020B0600070205080204" pitchFamily="50" charset="-128"/>
            </a:endParaRPr>
          </a:p>
          <a:p>
            <a:r>
              <a:rPr lang="ja-JP" altLang="en-US" sz="1100" dirty="0">
                <a:latin typeface="ＭＳ Ｐゴシック" panose="020B0600070205080204" pitchFamily="50" charset="-128"/>
                <a:ea typeface="ＭＳ Ｐゴシック" panose="020B0600070205080204" pitchFamily="50" charset="-128"/>
              </a:rPr>
              <a:t>（１）</a:t>
            </a:r>
            <a:r>
              <a:rPr lang="en-US" altLang="ja-JP" sz="1100" dirty="0">
                <a:latin typeface="ＭＳ Ｐゴシック" panose="020B0600070205080204" pitchFamily="50" charset="-128"/>
                <a:ea typeface="ＭＳ Ｐゴシック" panose="020B0600070205080204" pitchFamily="50" charset="-128"/>
              </a:rPr>
              <a:t>How to apply</a:t>
            </a:r>
          </a:p>
          <a:p>
            <a:r>
              <a:rPr lang="ja-JP" altLang="en-US" sz="1100" dirty="0">
                <a:latin typeface="ＭＳ Ｐゴシック" panose="020B0600070205080204" pitchFamily="50" charset="-128"/>
                <a:ea typeface="ＭＳ Ｐゴシック" panose="020B0600070205080204" pitchFamily="50" charset="-128"/>
              </a:rPr>
              <a:t>　　　①</a:t>
            </a:r>
            <a:r>
              <a:rPr lang="en-US" altLang="ja-JP" sz="1100" dirty="0">
                <a:latin typeface="ＭＳ Ｐゴシック" panose="020B0600070205080204" pitchFamily="50" charset="-128"/>
                <a:ea typeface="ＭＳ Ｐゴシック" panose="020B0600070205080204" pitchFamily="50" charset="-128"/>
              </a:rPr>
              <a:t>Prepare necessary documents</a:t>
            </a:r>
            <a:r>
              <a:rPr lang="ja-JP" altLang="en-US" sz="1100" dirty="0">
                <a:latin typeface="ＭＳ Ｐゴシック" panose="020B0600070205080204" pitchFamily="50" charset="-128"/>
                <a:ea typeface="ＭＳ Ｐゴシック" panose="020B0600070205080204" pitchFamily="50" charset="-128"/>
              </a:rPr>
              <a:t>（</a:t>
            </a:r>
            <a:r>
              <a:rPr lang="en-US" altLang="ja-JP" sz="1100" dirty="0">
                <a:latin typeface="ＭＳ Ｐゴシック" panose="020B0600070205080204" pitchFamily="50" charset="-128"/>
                <a:ea typeface="ＭＳ Ｐゴシック" panose="020B0600070205080204" pitchFamily="50" charset="-128"/>
              </a:rPr>
              <a:t>See page 8 onward</a:t>
            </a:r>
            <a:r>
              <a:rPr lang="ja-JP" altLang="en-US" sz="1100" dirty="0">
                <a:latin typeface="ＭＳ Ｐゴシック" panose="020B0600070205080204" pitchFamily="50" charset="-128"/>
                <a:ea typeface="ＭＳ Ｐゴシック" panose="020B0600070205080204" pitchFamily="50" charset="-128"/>
              </a:rPr>
              <a:t>）</a:t>
            </a:r>
          </a:p>
          <a:p>
            <a:r>
              <a:rPr lang="ja-JP" altLang="en-US" sz="1100" dirty="0">
                <a:latin typeface="ＭＳ Ｐゴシック" panose="020B0600070205080204" pitchFamily="50" charset="-128"/>
                <a:ea typeface="ＭＳ Ｐゴシック" panose="020B0600070205080204" pitchFamily="50" charset="-128"/>
              </a:rPr>
              <a:t>　　　②</a:t>
            </a:r>
            <a:r>
              <a:rPr lang="en-US" altLang="ja-JP" sz="1100" dirty="0">
                <a:highlight>
                  <a:srgbClr val="FFFF00"/>
                </a:highlight>
                <a:latin typeface="ＭＳ Ｐゴシック" panose="020B0600070205080204" pitchFamily="50" charset="-128"/>
                <a:ea typeface="ＭＳ Ｐゴシック" panose="020B0600070205080204" pitchFamily="50" charset="-128"/>
              </a:rPr>
              <a:t>After logging in</a:t>
            </a:r>
            <a:r>
              <a:rPr lang="en-US" altLang="ja-JP" sz="1100" dirty="0">
                <a:latin typeface="ＭＳ Ｐゴシック" panose="020B0600070205080204" pitchFamily="50" charset="-128"/>
                <a:ea typeface="ＭＳ Ｐゴシック" panose="020B0600070205080204" pitchFamily="50" charset="-128"/>
              </a:rPr>
              <a:t>, fill in the required information, print out the form</a:t>
            </a:r>
            <a:r>
              <a:rPr lang="ja-JP" altLang="en-US" sz="1100" dirty="0">
                <a:latin typeface="ＭＳ Ｐゴシック" panose="020B0600070205080204" pitchFamily="50" charset="-128"/>
                <a:ea typeface="ＭＳ Ｐゴシック" panose="020B0600070205080204" pitchFamily="50" charset="-128"/>
              </a:rPr>
              <a:t>「</a:t>
            </a:r>
            <a:r>
              <a:rPr lang="en-US" altLang="ja-JP" sz="1100" dirty="0">
                <a:latin typeface="ＭＳ Ｐゴシック" panose="020B0600070205080204" pitchFamily="50" charset="-128"/>
                <a:ea typeface="ＭＳ Ｐゴシック" panose="020B0600070205080204" pitchFamily="50" charset="-128"/>
              </a:rPr>
              <a:t>Application for</a:t>
            </a:r>
          </a:p>
          <a:p>
            <a:r>
              <a:rPr lang="en-US" altLang="ja-JP" sz="1100" dirty="0">
                <a:latin typeface="ＭＳ Ｐゴシック" panose="020B0600070205080204" pitchFamily="50" charset="-128"/>
                <a:ea typeface="ＭＳ Ｐゴシック" panose="020B0600070205080204" pitchFamily="50" charset="-128"/>
              </a:rPr>
              <a:t>         Tuition  Fee Exemption </a:t>
            </a:r>
            <a:r>
              <a:rPr lang="ja-JP" altLang="en-US" sz="1100" dirty="0">
                <a:latin typeface="ＭＳ Ｐゴシック" panose="020B0600070205080204" pitchFamily="50" charset="-128"/>
                <a:ea typeface="ＭＳ Ｐゴシック" panose="020B0600070205080204" pitchFamily="50" charset="-128"/>
              </a:rPr>
              <a:t>」「</a:t>
            </a:r>
            <a:r>
              <a:rPr lang="en-US" altLang="ja-JP" sz="1100" dirty="0">
                <a:latin typeface="ＭＳ Ｐゴシック" panose="020B0600070205080204" pitchFamily="50" charset="-128"/>
                <a:ea typeface="ＭＳ Ｐゴシック" panose="020B0600070205080204" pitchFamily="50" charset="-128"/>
              </a:rPr>
              <a:t>Family situation report</a:t>
            </a:r>
            <a:r>
              <a:rPr lang="ja-JP" altLang="en-US" sz="1100" dirty="0">
                <a:latin typeface="ＭＳ Ｐゴシック" panose="020B0600070205080204" pitchFamily="50" charset="-128"/>
                <a:ea typeface="ＭＳ Ｐゴシック" panose="020B0600070205080204" pitchFamily="50" charset="-128"/>
              </a:rPr>
              <a:t>」「</a:t>
            </a:r>
            <a:r>
              <a:rPr lang="en-US" altLang="ja-JP" sz="1100" dirty="0">
                <a:latin typeface="ＭＳ Ｐゴシック" panose="020B0600070205080204" pitchFamily="50" charset="-128"/>
                <a:ea typeface="ＭＳ Ｐゴシック" panose="020B0600070205080204" pitchFamily="50" charset="-128"/>
              </a:rPr>
              <a:t>Hearing report on the situation of the</a:t>
            </a:r>
          </a:p>
          <a:p>
            <a:r>
              <a:rPr lang="en-US" altLang="ja-JP" sz="1100" dirty="0">
                <a:latin typeface="ＭＳ Ｐゴシック" panose="020B0600070205080204" pitchFamily="50" charset="-128"/>
                <a:ea typeface="ＭＳ Ｐゴシック" panose="020B0600070205080204" pitchFamily="50" charset="-128"/>
              </a:rPr>
              <a:t>          applicant</a:t>
            </a:r>
            <a:r>
              <a:rPr lang="ja-JP" altLang="en-US" sz="1100" dirty="0">
                <a:latin typeface="ＭＳ Ｐゴシック" panose="020B0600070205080204" pitchFamily="50" charset="-128"/>
                <a:ea typeface="ＭＳ Ｐゴシック" panose="020B0600070205080204" pitchFamily="50" charset="-128"/>
              </a:rPr>
              <a:t>」　　</a:t>
            </a:r>
          </a:p>
          <a:p>
            <a:r>
              <a:rPr lang="ja-JP" altLang="en-US" sz="1100" dirty="0">
                <a:latin typeface="ＭＳ Ｐゴシック" panose="020B0600070205080204" pitchFamily="50" charset="-128"/>
                <a:ea typeface="ＭＳ Ｐゴシック" panose="020B0600070205080204" pitchFamily="50" charset="-128"/>
              </a:rPr>
              <a:t>　　</a:t>
            </a:r>
            <a:r>
              <a:rPr kumimoji="0" lang="en-US" altLang="ja-JP" sz="1100" b="0" i="0" u="none" strike="noStrike" kern="100" cap="none" spc="0" normalizeH="0" baseline="0" noProof="0" dirty="0">
                <a:ln>
                  <a:noFill/>
                </a:ln>
                <a:solidFill>
                  <a:srgbClr val="0563C1"/>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hlinkClick r:id="rId2"/>
              </a:rPr>
              <a:t> h</a:t>
            </a:r>
            <a:r>
              <a:rPr kumimoji="0" lang="en-US" altLang="ja-JP" sz="1100" b="0" i="0" u="sng" strike="noStrike" kern="100" cap="none" spc="0" normalizeH="0" baseline="0" noProof="0" dirty="0">
                <a:ln>
                  <a:noFill/>
                </a:ln>
                <a:solidFill>
                  <a:srgbClr val="0563C1"/>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hlinkClick r:id="rId2"/>
              </a:rPr>
              <a:t>ttps://exemption.jimu.yamaguchi-u.ac.jp/exemption-request-system-for-student/login.jsf</a:t>
            </a:r>
            <a:endParaRPr lang="en-US" altLang="ja-JP" sz="1100" dirty="0">
              <a:latin typeface="ＭＳ Ｐゴシック" panose="020B0600070205080204" pitchFamily="50" charset="-128"/>
              <a:ea typeface="ＭＳ Ｐゴシック" panose="020B0600070205080204" pitchFamily="50" charset="-128"/>
            </a:endParaRPr>
          </a:p>
          <a:p>
            <a:endParaRPr lang="en-US" altLang="ja-JP" sz="1100" dirty="0">
              <a:latin typeface="ＭＳ Ｐゴシック" panose="020B0600070205080204" pitchFamily="50" charset="-128"/>
              <a:ea typeface="ＭＳ Ｐゴシック" panose="020B0600070205080204" pitchFamily="50" charset="-128"/>
            </a:endParaRPr>
          </a:p>
          <a:p>
            <a:r>
              <a:rPr lang="ja-JP" altLang="en-US" sz="1100" dirty="0">
                <a:latin typeface="ＭＳ Ｐゴシック" panose="020B0600070205080204" pitchFamily="50" charset="-128"/>
                <a:ea typeface="ＭＳ Ｐゴシック" panose="020B0600070205080204" pitchFamily="50" charset="-128"/>
              </a:rPr>
              <a:t>　　　③</a:t>
            </a:r>
            <a:r>
              <a:rPr lang="en-US" altLang="ja-JP" sz="1100" dirty="0">
                <a:latin typeface="ＭＳ Ｐゴシック" panose="020B0600070205080204" pitchFamily="50" charset="-128"/>
                <a:ea typeface="ＭＳ Ｐゴシック" panose="020B0600070205080204" pitchFamily="50" charset="-128"/>
              </a:rPr>
              <a:t>Submit to the above location</a:t>
            </a:r>
          </a:p>
          <a:p>
            <a:r>
              <a:rPr lang="ja-JP" altLang="en-US" sz="1100" dirty="0">
                <a:latin typeface="ＭＳ Ｐゴシック" panose="020B0600070205080204" pitchFamily="50" charset="-128"/>
                <a:ea typeface="ＭＳ Ｐゴシック" panose="020B0600070205080204" pitchFamily="50" charset="-128"/>
              </a:rPr>
              <a:t>　　　　・</a:t>
            </a:r>
            <a:r>
              <a:rPr lang="en-US" altLang="ja-JP" sz="1100" dirty="0">
                <a:latin typeface="ＭＳ Ｐゴシック" panose="020B0600070205080204" pitchFamily="50" charset="-128"/>
                <a:ea typeface="ＭＳ Ｐゴシック" panose="020B0600070205080204" pitchFamily="50" charset="-128"/>
              </a:rPr>
              <a:t>Required documents prepared in ①</a:t>
            </a:r>
            <a:endParaRPr lang="ja-JP" altLang="en-US" sz="1100" dirty="0">
              <a:latin typeface="ＭＳ Ｐゴシック" panose="020B0600070205080204" pitchFamily="50" charset="-128"/>
              <a:ea typeface="ＭＳ Ｐゴシック" panose="020B0600070205080204" pitchFamily="50" charset="-128"/>
            </a:endParaRPr>
          </a:p>
          <a:p>
            <a:r>
              <a:rPr lang="ja-JP" altLang="en-US" sz="1100" dirty="0">
                <a:latin typeface="ＭＳ Ｐゴシック" panose="020B0600070205080204" pitchFamily="50" charset="-128"/>
                <a:ea typeface="ＭＳ Ｐゴシック" panose="020B0600070205080204" pitchFamily="50" charset="-128"/>
              </a:rPr>
              <a:t>　　　　・「</a:t>
            </a:r>
            <a:r>
              <a:rPr lang="en-US" altLang="ja-JP" sz="1100" dirty="0">
                <a:latin typeface="ＭＳ Ｐゴシック" panose="020B0600070205080204" pitchFamily="50" charset="-128"/>
                <a:ea typeface="ＭＳ Ｐゴシック" panose="020B0600070205080204" pitchFamily="50" charset="-128"/>
              </a:rPr>
              <a:t>Application for Tuition  Fee Exemption</a:t>
            </a:r>
            <a:r>
              <a:rPr lang="ja-JP" altLang="en-US" sz="1100" dirty="0">
                <a:latin typeface="ＭＳ Ｐゴシック" panose="020B0600070205080204" pitchFamily="50" charset="-128"/>
                <a:ea typeface="ＭＳ Ｐゴシック" panose="020B0600070205080204" pitchFamily="50" charset="-128"/>
              </a:rPr>
              <a:t>」</a:t>
            </a:r>
          </a:p>
          <a:p>
            <a:r>
              <a:rPr lang="ja-JP" altLang="en-US" sz="1100" dirty="0">
                <a:latin typeface="ＭＳ Ｐゴシック" panose="020B0600070205080204" pitchFamily="50" charset="-128"/>
                <a:ea typeface="ＭＳ Ｐゴシック" panose="020B0600070205080204" pitchFamily="50" charset="-128"/>
              </a:rPr>
              <a:t>　　　　・「</a:t>
            </a:r>
            <a:r>
              <a:rPr lang="en-US" altLang="ja-JP" sz="1100" dirty="0">
                <a:latin typeface="ＭＳ Ｐゴシック" panose="020B0600070205080204" pitchFamily="50" charset="-128"/>
                <a:ea typeface="ＭＳ Ｐゴシック" panose="020B0600070205080204" pitchFamily="50" charset="-128"/>
              </a:rPr>
              <a:t>Family situation report</a:t>
            </a:r>
            <a:r>
              <a:rPr lang="ja-JP" altLang="en-US" sz="1100" dirty="0">
                <a:latin typeface="ＭＳ Ｐゴシック" panose="020B0600070205080204" pitchFamily="50" charset="-128"/>
                <a:ea typeface="ＭＳ Ｐゴシック" panose="020B0600070205080204" pitchFamily="50" charset="-128"/>
              </a:rPr>
              <a:t>」</a:t>
            </a:r>
            <a:endParaRPr lang="en-US" altLang="ja-JP" sz="1100" dirty="0">
              <a:latin typeface="ＭＳ Ｐゴシック" panose="020B0600070205080204" pitchFamily="50" charset="-128"/>
              <a:ea typeface="ＭＳ Ｐゴシック" panose="020B0600070205080204" pitchFamily="50" charset="-128"/>
            </a:endParaRPr>
          </a:p>
          <a:p>
            <a:r>
              <a:rPr lang="en-US" altLang="ja-JP" sz="1100" dirty="0">
                <a:latin typeface="ＭＳ Ｐゴシック" panose="020B0600070205080204" pitchFamily="50" charset="-128"/>
                <a:ea typeface="ＭＳ Ｐゴシック" panose="020B0600070205080204" pitchFamily="50" charset="-128"/>
              </a:rPr>
              <a:t>         </a:t>
            </a:r>
            <a:r>
              <a:rPr lang="ja-JP" altLang="en-US" sz="1100" dirty="0">
                <a:latin typeface="ＭＳ Ｐゴシック" panose="020B0600070205080204" pitchFamily="50" charset="-128"/>
                <a:ea typeface="ＭＳ Ｐゴシック" panose="020B0600070205080204" pitchFamily="50" charset="-128"/>
              </a:rPr>
              <a:t>・「</a:t>
            </a:r>
            <a:r>
              <a:rPr lang="en-US" altLang="ja-JP" sz="1100" dirty="0">
                <a:latin typeface="ＭＳ Ｐゴシック" panose="020B0600070205080204" pitchFamily="50" charset="-128"/>
                <a:ea typeface="ＭＳ Ｐゴシック" panose="020B0600070205080204" pitchFamily="50" charset="-128"/>
              </a:rPr>
              <a:t>Hearing report on the situation of the applicant</a:t>
            </a:r>
            <a:r>
              <a:rPr lang="ja-JP" altLang="en-US" sz="1100" dirty="0">
                <a:latin typeface="ＭＳ Ｐゴシック" panose="020B0600070205080204" pitchFamily="50" charset="-128"/>
                <a:ea typeface="ＭＳ Ｐゴシック" panose="020B0600070205080204" pitchFamily="50" charset="-128"/>
              </a:rPr>
              <a:t>」</a:t>
            </a:r>
          </a:p>
          <a:p>
            <a:endParaRPr lang="ja-JP" altLang="en-US" sz="1100" dirty="0">
              <a:latin typeface="ＭＳ Ｐゴシック" panose="020B0600070205080204" pitchFamily="50" charset="-128"/>
              <a:ea typeface="ＭＳ Ｐゴシック" panose="020B0600070205080204" pitchFamily="50" charset="-128"/>
            </a:endParaRPr>
          </a:p>
          <a:p>
            <a:r>
              <a:rPr lang="ja-JP" altLang="en-US" sz="1100" dirty="0">
                <a:latin typeface="ＭＳ Ｐゴシック" panose="020B0600070205080204" pitchFamily="50" charset="-128"/>
                <a:ea typeface="ＭＳ Ｐゴシック" panose="020B0600070205080204" pitchFamily="50" charset="-128"/>
              </a:rPr>
              <a:t>　　</a:t>
            </a:r>
            <a:r>
              <a:rPr lang="en-US" altLang="ja-JP" sz="1100" dirty="0">
                <a:latin typeface="ＭＳ Ｐゴシック" panose="020B0600070205080204" pitchFamily="50" charset="-128"/>
                <a:ea typeface="ＭＳ Ｐゴシック" panose="020B0600070205080204" pitchFamily="50" charset="-128"/>
              </a:rPr>
              <a:t>※Submission by mail or by anyone other than the applicant himself/herself will not be</a:t>
            </a:r>
          </a:p>
          <a:p>
            <a:r>
              <a:rPr lang="ja-JP" altLang="en-US" sz="1100" dirty="0">
                <a:latin typeface="ＭＳ Ｐゴシック" panose="020B0600070205080204" pitchFamily="50" charset="-128"/>
                <a:ea typeface="ＭＳ Ｐゴシック" panose="020B0600070205080204" pitchFamily="50" charset="-128"/>
              </a:rPr>
              <a:t>　　　　 </a:t>
            </a:r>
            <a:r>
              <a:rPr lang="en-US" altLang="ja-JP" sz="1100" dirty="0">
                <a:latin typeface="ＭＳ Ｐゴシック" panose="020B0600070205080204" pitchFamily="50" charset="-128"/>
                <a:ea typeface="ＭＳ Ｐゴシック" panose="020B0600070205080204" pitchFamily="50" charset="-128"/>
              </a:rPr>
              <a:t>accepted.</a:t>
            </a:r>
            <a:r>
              <a:rPr lang="ja-JP" altLang="en-US" sz="1100" dirty="0">
                <a:latin typeface="ＭＳ Ｐゴシック" panose="020B0600070205080204" pitchFamily="50" charset="-128"/>
                <a:ea typeface="ＭＳ Ｐゴシック" panose="020B0600070205080204" pitchFamily="50" charset="-128"/>
              </a:rPr>
              <a:t>　</a:t>
            </a:r>
            <a:r>
              <a:rPr lang="en-US" altLang="ja-JP" sz="1100" dirty="0">
                <a:latin typeface="ＭＳ Ｐゴシック" panose="020B0600070205080204" pitchFamily="50" charset="-128"/>
                <a:ea typeface="ＭＳ Ｐゴシック" panose="020B0600070205080204" pitchFamily="50" charset="-128"/>
              </a:rPr>
              <a:t>The applicant must submit the application “in person” only.</a:t>
            </a:r>
            <a:r>
              <a:rPr lang="ja-JP" altLang="en-US" sz="1100" dirty="0">
                <a:latin typeface="ＭＳ Ｐゴシック" panose="020B0600070205080204" pitchFamily="50" charset="-128"/>
                <a:ea typeface="ＭＳ Ｐゴシック" panose="020B0600070205080204" pitchFamily="50" charset="-128"/>
              </a:rPr>
              <a:t>　　　　　　</a:t>
            </a:r>
          </a:p>
          <a:p>
            <a:endParaRPr lang="ja-JP" altLang="en-US" sz="1100" dirty="0">
              <a:latin typeface="ＭＳ Ｐゴシック" panose="020B0600070205080204" pitchFamily="50" charset="-128"/>
              <a:ea typeface="ＭＳ Ｐゴシック" panose="020B0600070205080204" pitchFamily="50" charset="-128"/>
            </a:endParaRPr>
          </a:p>
          <a:p>
            <a:r>
              <a:rPr lang="ja-JP" altLang="en-US" sz="1100" dirty="0">
                <a:latin typeface="ＭＳ Ｐゴシック" panose="020B0600070205080204" pitchFamily="50" charset="-128"/>
                <a:ea typeface="ＭＳ Ｐゴシック" panose="020B0600070205080204" pitchFamily="50" charset="-128"/>
              </a:rPr>
              <a:t>（２）</a:t>
            </a:r>
            <a:r>
              <a:rPr lang="en-US" altLang="ja-JP" sz="1100" dirty="0">
                <a:latin typeface="ＭＳ Ｐゴシック" panose="020B0600070205080204" pitchFamily="50" charset="-128"/>
                <a:ea typeface="ＭＳ Ｐゴシック" panose="020B0600070205080204" pitchFamily="50" charset="-128"/>
              </a:rPr>
              <a:t>Application result  notification</a:t>
            </a:r>
          </a:p>
          <a:p>
            <a:r>
              <a:rPr lang="ja-JP" altLang="en-US" sz="1100" dirty="0">
                <a:latin typeface="ＭＳ Ｐゴシック" panose="020B0600070205080204" pitchFamily="50" charset="-128"/>
                <a:ea typeface="ＭＳ Ｐゴシック" panose="020B0600070205080204" pitchFamily="50" charset="-128"/>
              </a:rPr>
              <a:t>　　　</a:t>
            </a:r>
            <a:r>
              <a:rPr lang="en-US" altLang="ja-JP" sz="1100" dirty="0">
                <a:latin typeface="ＭＳ Ｐゴシック" panose="020B0600070205080204" pitchFamily="50" charset="-128"/>
                <a:ea typeface="ＭＳ Ｐゴシック" panose="020B0600070205080204" pitchFamily="50" charset="-128"/>
              </a:rPr>
              <a:t>Early August 2025</a:t>
            </a:r>
          </a:p>
          <a:p>
            <a:endParaRPr lang="en-US" altLang="ja-JP" sz="1100" dirty="0">
              <a:latin typeface="ＭＳ Ｐゴシック" panose="020B0600070205080204" pitchFamily="50" charset="-128"/>
              <a:ea typeface="ＭＳ Ｐゴシック" panose="020B0600070205080204" pitchFamily="50" charset="-128"/>
            </a:endParaRPr>
          </a:p>
          <a:p>
            <a:endParaRPr lang="en-US" altLang="ja-JP" sz="1100" dirty="0">
              <a:latin typeface="ＭＳ Ｐゴシック" panose="020B0600070205080204" pitchFamily="50" charset="-128"/>
              <a:ea typeface="ＭＳ Ｐゴシック" panose="020B0600070205080204" pitchFamily="50" charset="-128"/>
            </a:endParaRPr>
          </a:p>
          <a:p>
            <a:endParaRPr lang="en-US" altLang="ja-JP" sz="1100" dirty="0">
              <a:latin typeface="ＭＳ Ｐゴシック" panose="020B0600070205080204" pitchFamily="50" charset="-128"/>
              <a:ea typeface="ＭＳ Ｐゴシック" panose="020B0600070205080204" pitchFamily="50" charset="-128"/>
            </a:endParaRPr>
          </a:p>
          <a:p>
            <a:endParaRPr lang="en-US" altLang="ja-JP" sz="1100" dirty="0">
              <a:latin typeface="ＭＳ Ｐゴシック" panose="020B0600070205080204" pitchFamily="50" charset="-128"/>
              <a:ea typeface="ＭＳ Ｐゴシック" panose="020B0600070205080204" pitchFamily="50" charset="-128"/>
            </a:endParaRPr>
          </a:p>
          <a:p>
            <a:endParaRPr lang="en-US" altLang="ja-JP" sz="1100" dirty="0">
              <a:latin typeface="ＭＳ Ｐゴシック" panose="020B0600070205080204" pitchFamily="50" charset="-128"/>
              <a:ea typeface="ＭＳ Ｐゴシック" panose="020B0600070205080204" pitchFamily="50" charset="-128"/>
            </a:endParaRPr>
          </a:p>
          <a:p>
            <a:endParaRPr lang="en-US" altLang="ja-JP" sz="1100" dirty="0">
              <a:latin typeface="ＭＳ Ｐゴシック" panose="020B0600070205080204" pitchFamily="50" charset="-128"/>
              <a:ea typeface="ＭＳ Ｐゴシック" panose="020B0600070205080204" pitchFamily="50" charset="-128"/>
            </a:endParaRPr>
          </a:p>
          <a:p>
            <a:endParaRPr lang="en-US" altLang="ja-JP" sz="1100" dirty="0">
              <a:latin typeface="ＭＳ Ｐゴシック" panose="020B0600070205080204" pitchFamily="50" charset="-128"/>
              <a:ea typeface="ＭＳ Ｐゴシック" panose="020B0600070205080204" pitchFamily="50" charset="-128"/>
            </a:endParaRPr>
          </a:p>
          <a:p>
            <a:endParaRPr lang="en-US" altLang="ja-JP" sz="1100" dirty="0">
              <a:latin typeface="ＭＳ Ｐゴシック" panose="020B0600070205080204" pitchFamily="50" charset="-128"/>
              <a:ea typeface="ＭＳ Ｐゴシック" panose="020B0600070205080204" pitchFamily="50" charset="-128"/>
            </a:endParaRPr>
          </a:p>
          <a:p>
            <a:endParaRPr lang="en-US" altLang="ja-JP" sz="1100" dirty="0">
              <a:latin typeface="ＭＳ Ｐゴシック" panose="020B0600070205080204" pitchFamily="50" charset="-128"/>
              <a:ea typeface="ＭＳ Ｐゴシック" panose="020B0600070205080204" pitchFamily="50" charset="-128"/>
            </a:endParaRPr>
          </a:p>
          <a:p>
            <a:endParaRPr lang="en-US" altLang="ja-JP" sz="1100" dirty="0">
              <a:latin typeface="ＭＳ Ｐゴシック" panose="020B0600070205080204" pitchFamily="50" charset="-128"/>
              <a:ea typeface="ＭＳ Ｐゴシック" panose="020B0600070205080204" pitchFamily="50" charset="-128"/>
            </a:endParaRPr>
          </a:p>
          <a:p>
            <a:endParaRPr kumimoji="1" lang="en-US" altLang="ja-JP" sz="1100" dirty="0">
              <a:latin typeface="ＭＳ Ｐゴシック" panose="020B0600070205080204" pitchFamily="50" charset="-128"/>
              <a:ea typeface="ＭＳ Ｐゴシック" panose="020B0600070205080204" pitchFamily="50" charset="-128"/>
            </a:endParaRPr>
          </a:p>
        </p:txBody>
      </p:sp>
      <p:sp>
        <p:nvSpPr>
          <p:cNvPr id="3" name="スライド番号プレースホルダー 2">
            <a:extLst>
              <a:ext uri="{FF2B5EF4-FFF2-40B4-BE49-F238E27FC236}">
                <a16:creationId xmlns:a16="http://schemas.microsoft.com/office/drawing/2014/main" id="{48F85198-74C3-454A-BD38-8AC732D081AA}"/>
              </a:ext>
            </a:extLst>
          </p:cNvPr>
          <p:cNvSpPr>
            <a:spLocks noGrp="1"/>
          </p:cNvSpPr>
          <p:nvPr>
            <p:ph type="sldNum" sz="quarter" idx="12"/>
          </p:nvPr>
        </p:nvSpPr>
        <p:spPr/>
        <p:txBody>
          <a:bodyPr/>
          <a:lstStyle/>
          <a:p>
            <a:fld id="{F65D48DA-D47E-4019-8538-7D727723164C}" type="slidenum">
              <a:rPr kumimoji="1" lang="ja-JP" altLang="en-US" smtClean="0"/>
              <a:t>4</a:t>
            </a:fld>
            <a:endParaRPr kumimoji="1" lang="ja-JP" altLang="en-US"/>
          </a:p>
        </p:txBody>
      </p:sp>
      <p:graphicFrame>
        <p:nvGraphicFramePr>
          <p:cNvPr id="4" name="表 4">
            <a:extLst>
              <a:ext uri="{FF2B5EF4-FFF2-40B4-BE49-F238E27FC236}">
                <a16:creationId xmlns:a16="http://schemas.microsoft.com/office/drawing/2014/main" id="{214278AC-6737-4A5C-A027-894A4B1C3D97}"/>
              </a:ext>
            </a:extLst>
          </p:cNvPr>
          <p:cNvGraphicFramePr>
            <a:graphicFrameLocks noGrp="1"/>
          </p:cNvGraphicFramePr>
          <p:nvPr>
            <p:extLst>
              <p:ext uri="{D42A27DB-BD31-4B8C-83A1-F6EECF244321}">
                <p14:modId xmlns:p14="http://schemas.microsoft.com/office/powerpoint/2010/main" val="1509247632"/>
              </p:ext>
            </p:extLst>
          </p:nvPr>
        </p:nvGraphicFramePr>
        <p:xfrm>
          <a:off x="561555" y="3032491"/>
          <a:ext cx="5491457" cy="2621280"/>
        </p:xfrm>
        <a:graphic>
          <a:graphicData uri="http://schemas.openxmlformats.org/drawingml/2006/table">
            <a:tbl>
              <a:tblPr firstRow="1" bandRow="1">
                <a:tableStyleId>{5940675A-B579-460E-94D1-54222C63F5DA}</a:tableStyleId>
              </a:tblPr>
              <a:tblGrid>
                <a:gridCol w="868831">
                  <a:extLst>
                    <a:ext uri="{9D8B030D-6E8A-4147-A177-3AD203B41FA5}">
                      <a16:colId xmlns:a16="http://schemas.microsoft.com/office/drawing/2014/main" val="574173923"/>
                    </a:ext>
                  </a:extLst>
                </a:gridCol>
                <a:gridCol w="4622626">
                  <a:extLst>
                    <a:ext uri="{9D8B030D-6E8A-4147-A177-3AD203B41FA5}">
                      <a16:colId xmlns:a16="http://schemas.microsoft.com/office/drawing/2014/main" val="208046449"/>
                    </a:ext>
                  </a:extLst>
                </a:gridCol>
              </a:tblGrid>
              <a:tr h="136625">
                <a:tc>
                  <a:txBody>
                    <a:bodyPr/>
                    <a:lstStyle/>
                    <a:p>
                      <a:r>
                        <a:rPr kumimoji="1" lang="en-US" altLang="ja-JP" sz="1100" dirty="0">
                          <a:latin typeface="ＭＳ Ｐゴシック" panose="020B0600070205080204" pitchFamily="50" charset="-128"/>
                          <a:ea typeface="ＭＳ Ｐゴシック" panose="020B0600070205080204" pitchFamily="50" charset="-128"/>
                        </a:rPr>
                        <a:t>Submission period</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nn-NO" altLang="ja-JP" sz="1100" b="1" u="sng" dirty="0">
                          <a:latin typeface="ＭＳ Ｐゴシック" panose="020B0600070205080204" pitchFamily="50" charset="-128"/>
                          <a:ea typeface="ＭＳ Ｐゴシック" panose="020B0600070205080204" pitchFamily="50" charset="-128"/>
                        </a:rPr>
                        <a:t>April 14(Mon) , 2025 to April 18(Fri), 2025 </a:t>
                      </a: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en-US" altLang="ja-JP" sz="1100" u="none" dirty="0">
                          <a:latin typeface="ＭＳ Ｐゴシック" panose="020B0600070205080204" pitchFamily="50" charset="-128"/>
                          <a:ea typeface="ＭＳ Ｐゴシック" panose="020B0600070205080204" pitchFamily="50" charset="-128"/>
                        </a:rPr>
                        <a:t>※Office Hours :</a:t>
                      </a:r>
                      <a:r>
                        <a:rPr kumimoji="1" lang="ja-JP" altLang="en-US" sz="1100" u="none" dirty="0">
                          <a:latin typeface="ＭＳ Ｐゴシック" panose="020B0600070205080204" pitchFamily="50" charset="-128"/>
                          <a:ea typeface="ＭＳ Ｐゴシック" panose="020B0600070205080204" pitchFamily="50" charset="-128"/>
                        </a:rPr>
                        <a:t>　</a:t>
                      </a:r>
                      <a:r>
                        <a:rPr kumimoji="1" lang="en-US" altLang="ja-JP" sz="1100" u="none" dirty="0">
                          <a:latin typeface="ＭＳ Ｐゴシック" panose="020B0600070205080204" pitchFamily="50" charset="-128"/>
                          <a:ea typeface="ＭＳ Ｐゴシック" panose="020B0600070205080204" pitchFamily="50" charset="-128"/>
                        </a:rPr>
                        <a:t>9:00 am</a:t>
                      </a:r>
                      <a:r>
                        <a:rPr kumimoji="1" lang="ja-JP" altLang="en-US" sz="1100" u="none" dirty="0">
                          <a:latin typeface="ＭＳ Ｐゴシック" panose="020B0600070205080204" pitchFamily="50" charset="-128"/>
                          <a:ea typeface="ＭＳ Ｐゴシック" panose="020B0600070205080204" pitchFamily="50" charset="-128"/>
                        </a:rPr>
                        <a:t>～</a:t>
                      </a:r>
                      <a:r>
                        <a:rPr kumimoji="1" lang="en-US" altLang="ja-JP" sz="1100" u="none" dirty="0">
                          <a:latin typeface="ＭＳ Ｐゴシック" panose="020B0600070205080204" pitchFamily="50" charset="-128"/>
                          <a:ea typeface="ＭＳ Ｐゴシック" panose="020B0600070205080204" pitchFamily="50" charset="-128"/>
                        </a:rPr>
                        <a:t>12</a:t>
                      </a:r>
                      <a:r>
                        <a:rPr kumimoji="1" lang="ja-JP" altLang="en-US" sz="1100" u="none" dirty="0">
                          <a:latin typeface="ＭＳ Ｐゴシック" panose="020B0600070205080204" pitchFamily="50" charset="-128"/>
                          <a:ea typeface="ＭＳ Ｐゴシック" panose="020B0600070205080204" pitchFamily="50" charset="-128"/>
                        </a:rPr>
                        <a:t>：</a:t>
                      </a:r>
                      <a:r>
                        <a:rPr kumimoji="1" lang="en-US" altLang="ja-JP" sz="1100" u="none" dirty="0">
                          <a:latin typeface="ＭＳ Ｐゴシック" panose="020B0600070205080204" pitchFamily="50" charset="-128"/>
                          <a:ea typeface="ＭＳ Ｐゴシック" panose="020B0600070205080204" pitchFamily="50" charset="-128"/>
                        </a:rPr>
                        <a:t>00pm</a:t>
                      </a:r>
                      <a:r>
                        <a:rPr kumimoji="1" lang="ja-JP" altLang="en-US" sz="1100" u="none" dirty="0">
                          <a:latin typeface="ＭＳ Ｐゴシック" panose="020B0600070205080204" pitchFamily="50" charset="-128"/>
                          <a:ea typeface="ＭＳ Ｐゴシック" panose="020B0600070205080204" pitchFamily="50" charset="-128"/>
                        </a:rPr>
                        <a:t>、</a:t>
                      </a:r>
                      <a:r>
                        <a:rPr kumimoji="1" lang="en-US" altLang="ja-JP" sz="1100" u="none" dirty="0">
                          <a:latin typeface="ＭＳ Ｐゴシック" panose="020B0600070205080204" pitchFamily="50" charset="-128"/>
                          <a:ea typeface="ＭＳ Ｐゴシック" panose="020B0600070205080204" pitchFamily="50" charset="-128"/>
                        </a:rPr>
                        <a:t>13:00pm</a:t>
                      </a:r>
                      <a:r>
                        <a:rPr kumimoji="1" lang="ja-JP" altLang="en-US" sz="1100" u="none" dirty="0">
                          <a:latin typeface="ＭＳ Ｐゴシック" panose="020B0600070205080204" pitchFamily="50" charset="-128"/>
                          <a:ea typeface="ＭＳ Ｐゴシック" panose="020B0600070205080204" pitchFamily="50" charset="-128"/>
                        </a:rPr>
                        <a:t>～</a:t>
                      </a:r>
                      <a:r>
                        <a:rPr kumimoji="1" lang="en-US" altLang="ja-JP" sz="1100" u="none" dirty="0">
                          <a:latin typeface="ＭＳ Ｐゴシック" panose="020B0600070205080204" pitchFamily="50" charset="-128"/>
                          <a:ea typeface="ＭＳ Ｐゴシック" panose="020B0600070205080204" pitchFamily="50" charset="-128"/>
                        </a:rPr>
                        <a:t>17</a:t>
                      </a:r>
                      <a:r>
                        <a:rPr kumimoji="1" lang="ja-JP" altLang="en-US" sz="1100" u="none" dirty="0">
                          <a:latin typeface="ＭＳ Ｐゴシック" panose="020B0600070205080204" pitchFamily="50" charset="-128"/>
                          <a:ea typeface="ＭＳ Ｐゴシック" panose="020B0600070205080204" pitchFamily="50" charset="-128"/>
                        </a:rPr>
                        <a:t>：</a:t>
                      </a:r>
                      <a:r>
                        <a:rPr kumimoji="1" lang="en-US" altLang="ja-JP" sz="1100" u="none" dirty="0">
                          <a:latin typeface="ＭＳ Ｐゴシック" panose="020B0600070205080204" pitchFamily="50" charset="-128"/>
                          <a:ea typeface="ＭＳ Ｐゴシック" panose="020B0600070205080204" pitchFamily="50" charset="-128"/>
                        </a:rPr>
                        <a:t>00pm</a:t>
                      </a:r>
                    </a:p>
                  </a:txBody>
                  <a:tcPr/>
                </a:tc>
                <a:extLst>
                  <a:ext uri="{0D108BD9-81ED-4DB2-BD59-A6C34878D82A}">
                    <a16:rowId xmlns:a16="http://schemas.microsoft.com/office/drawing/2014/main" val="1864303252"/>
                  </a:ext>
                </a:extLst>
              </a:tr>
              <a:tr h="370840">
                <a:tc>
                  <a:txBody>
                    <a:bodyPr/>
                    <a:lstStyle/>
                    <a:p>
                      <a:r>
                        <a:rPr kumimoji="1" lang="en-US" altLang="ja-JP" sz="1100" dirty="0">
                          <a:latin typeface="ＭＳ Ｐゴシック" panose="020B0600070205080204" pitchFamily="50" charset="-128"/>
                          <a:ea typeface="ＭＳ Ｐゴシック" panose="020B0600070205080204" pitchFamily="50" charset="-128"/>
                        </a:rPr>
                        <a:t>Submission of documents</a:t>
                      </a:r>
                    </a:p>
                  </a:txBody>
                  <a:tcPr/>
                </a:tc>
                <a:tc>
                  <a:txBody>
                    <a:bodyPr/>
                    <a:lstStyle/>
                    <a:p>
                      <a:r>
                        <a:rPr kumimoji="1" lang="en-US" altLang="ja-JP" sz="1100" dirty="0">
                          <a:latin typeface="ＭＳ Ｐゴシック" panose="020B0600070205080204" pitchFamily="50" charset="-128"/>
                          <a:ea typeface="ＭＳ Ｐゴシック" panose="020B0600070205080204" pitchFamily="50" charset="-128"/>
                        </a:rPr>
                        <a:t>See page 8 onward</a:t>
                      </a:r>
                    </a:p>
                  </a:txBody>
                  <a:tcPr/>
                </a:tc>
                <a:extLst>
                  <a:ext uri="{0D108BD9-81ED-4DB2-BD59-A6C34878D82A}">
                    <a16:rowId xmlns:a16="http://schemas.microsoft.com/office/drawing/2014/main" val="1042989136"/>
                  </a:ext>
                </a:extLst>
              </a:tr>
              <a:tr h="370840">
                <a:tc>
                  <a:txBody>
                    <a:bodyPr/>
                    <a:lstStyle/>
                    <a:p>
                      <a:r>
                        <a:rPr kumimoji="1" lang="en-US" altLang="ja-JP" sz="1100" dirty="0">
                          <a:latin typeface="ＭＳ Ｐゴシック" panose="020B0600070205080204" pitchFamily="50" charset="-128"/>
                          <a:ea typeface="ＭＳ Ｐゴシック" panose="020B0600070205080204" pitchFamily="50" charset="-128"/>
                        </a:rPr>
                        <a:t>Submission counter</a:t>
                      </a:r>
                    </a:p>
                  </a:txBody>
                  <a:tcPr/>
                </a:tc>
                <a:tc>
                  <a:txBody>
                    <a:bodyPr/>
                    <a:lstStyle/>
                    <a:p>
                      <a:r>
                        <a:rPr kumimoji="1" lang="en-US" altLang="ja-JP" sz="1100" dirty="0">
                          <a:latin typeface="ＭＳ Ｐゴシック" panose="020B0600070205080204" pitchFamily="50" charset="-128"/>
                          <a:ea typeface="ＭＳ Ｐゴシック" panose="020B0600070205080204" pitchFamily="50" charset="-128"/>
                        </a:rPr>
                        <a:t>Students in Yoshida campus</a:t>
                      </a:r>
                      <a:r>
                        <a:rPr kumimoji="1" lang="ja-JP" altLang="en-US" sz="1100" dirty="0">
                          <a:latin typeface="ＭＳ Ｐゴシック" panose="020B0600070205080204" pitchFamily="50" charset="-128"/>
                          <a:ea typeface="ＭＳ Ｐゴシック" panose="020B0600070205080204" pitchFamily="50" charset="-128"/>
                        </a:rPr>
                        <a:t>：</a:t>
                      </a:r>
                      <a:r>
                        <a:rPr kumimoji="1" lang="en-US" altLang="ja-JP" sz="1100" dirty="0">
                          <a:latin typeface="ＭＳ Ｐゴシック" panose="020B0600070205080204" pitchFamily="50" charset="-128"/>
                          <a:ea typeface="ＭＳ Ｐゴシック" panose="020B0600070205080204" pitchFamily="50" charset="-128"/>
                        </a:rPr>
                        <a:t>students support </a:t>
                      </a:r>
                      <a:r>
                        <a:rPr kumimoji="1" lang="en-US" altLang="ja-JP" sz="1100" dirty="0" err="1">
                          <a:latin typeface="ＭＳ Ｐゴシック" panose="020B0600070205080204" pitchFamily="50" charset="-128"/>
                          <a:ea typeface="ＭＳ Ｐゴシック" panose="020B0600070205080204" pitchFamily="50" charset="-128"/>
                        </a:rPr>
                        <a:t>section,student</a:t>
                      </a:r>
                      <a:r>
                        <a:rPr kumimoji="1" lang="en-US" altLang="ja-JP" sz="1100" dirty="0">
                          <a:latin typeface="ＭＳ Ｐゴシック" panose="020B0600070205080204" pitchFamily="50" charset="-128"/>
                          <a:ea typeface="ＭＳ Ｐゴシック" panose="020B0600070205080204" pitchFamily="50" charset="-128"/>
                        </a:rPr>
                        <a:t> affairs division(Yoshida campus)  tel:083-933-5611</a:t>
                      </a:r>
                    </a:p>
                    <a:p>
                      <a:endParaRPr kumimoji="1" lang="en-US" altLang="ja-JP" sz="1100" dirty="0">
                        <a:latin typeface="ＭＳ Ｐゴシック" panose="020B0600070205080204" pitchFamily="50" charset="-128"/>
                        <a:ea typeface="ＭＳ Ｐゴシック" panose="020B0600070205080204" pitchFamily="50" charset="-128"/>
                      </a:endParaRPr>
                    </a:p>
                    <a:p>
                      <a:r>
                        <a:rPr kumimoji="1" lang="en-US" altLang="ja-JP" sz="1100" dirty="0">
                          <a:latin typeface="ＭＳ Ｐゴシック" panose="020B0600070205080204" pitchFamily="50" charset="-128"/>
                          <a:ea typeface="ＭＳ Ｐゴシック" panose="020B0600070205080204" pitchFamily="50" charset="-128"/>
                        </a:rPr>
                        <a:t>Students in </a:t>
                      </a:r>
                      <a:r>
                        <a:rPr kumimoji="1" lang="en-US" altLang="ja-JP" sz="1100" dirty="0" err="1">
                          <a:latin typeface="ＭＳ Ｐゴシック" panose="020B0600070205080204" pitchFamily="50" charset="-128"/>
                          <a:ea typeface="ＭＳ Ｐゴシック" panose="020B0600070205080204" pitchFamily="50" charset="-128"/>
                        </a:rPr>
                        <a:t>kogushi</a:t>
                      </a:r>
                      <a:r>
                        <a:rPr kumimoji="1" lang="en-US" altLang="ja-JP" sz="1100" dirty="0">
                          <a:latin typeface="ＭＳ Ｐゴシック" panose="020B0600070205080204" pitchFamily="50" charset="-128"/>
                          <a:ea typeface="ＭＳ Ｐゴシック" panose="020B0600070205080204" pitchFamily="50" charset="-128"/>
                        </a:rPr>
                        <a:t> campus</a:t>
                      </a:r>
                      <a:r>
                        <a:rPr kumimoji="1" lang="ja-JP" altLang="en-US" sz="1100" dirty="0">
                          <a:latin typeface="ＭＳ Ｐゴシック" panose="020B0600070205080204" pitchFamily="50" charset="-128"/>
                          <a:ea typeface="ＭＳ Ｐゴシック" panose="020B0600070205080204" pitchFamily="50" charset="-128"/>
                        </a:rPr>
                        <a:t>：</a:t>
                      </a:r>
                      <a:r>
                        <a:rPr kumimoji="1" lang="en-US" altLang="ja-JP" sz="1100" dirty="0">
                          <a:latin typeface="ＭＳ Ｐゴシック" panose="020B0600070205080204" pitchFamily="50" charset="-128"/>
                          <a:ea typeface="ＭＳ Ｐゴシック" panose="020B0600070205080204" pitchFamily="50" charset="-128"/>
                        </a:rPr>
                        <a:t>education/students support </a:t>
                      </a:r>
                      <a:r>
                        <a:rPr kumimoji="1" lang="en-US" altLang="ja-JP" sz="1100" dirty="0" err="1">
                          <a:latin typeface="ＭＳ Ｐゴシック" panose="020B0600070205080204" pitchFamily="50" charset="-128"/>
                          <a:ea typeface="ＭＳ Ｐゴシック" panose="020B0600070205080204" pitchFamily="50" charset="-128"/>
                        </a:rPr>
                        <a:t>section,educational</a:t>
                      </a:r>
                      <a:r>
                        <a:rPr kumimoji="1" lang="en-US" altLang="ja-JP" sz="1100" dirty="0">
                          <a:latin typeface="ＭＳ Ｐゴシック" panose="020B0600070205080204" pitchFamily="50" charset="-128"/>
                          <a:ea typeface="ＭＳ Ｐゴシック" panose="020B0600070205080204" pitchFamily="50" charset="-128"/>
                        </a:rPr>
                        <a:t> affairs </a:t>
                      </a:r>
                      <a:r>
                        <a:rPr kumimoji="1" lang="en-US" altLang="ja-JP" sz="1100" dirty="0" err="1">
                          <a:latin typeface="ＭＳ Ｐゴシック" panose="020B0600070205080204" pitchFamily="50" charset="-128"/>
                          <a:ea typeface="ＭＳ Ｐゴシック" panose="020B0600070205080204" pitchFamily="50" charset="-128"/>
                        </a:rPr>
                        <a:t>division,faculty</a:t>
                      </a:r>
                      <a:r>
                        <a:rPr kumimoji="1" lang="en-US" altLang="ja-JP" sz="1100" dirty="0">
                          <a:latin typeface="ＭＳ Ｐゴシック" panose="020B0600070205080204" pitchFamily="50" charset="-128"/>
                          <a:ea typeface="ＭＳ Ｐゴシック" panose="020B0600070205080204" pitchFamily="50" charset="-128"/>
                        </a:rPr>
                        <a:t> of medicine and health </a:t>
                      </a:r>
                      <a:r>
                        <a:rPr kumimoji="1" lang="en-US" altLang="ja-JP" sz="1100" dirty="0" err="1">
                          <a:latin typeface="ＭＳ Ｐゴシック" panose="020B0600070205080204" pitchFamily="50" charset="-128"/>
                          <a:ea typeface="ＭＳ Ｐゴシック" panose="020B0600070205080204" pitchFamily="50" charset="-128"/>
                        </a:rPr>
                        <a:t>scienses</a:t>
                      </a:r>
                      <a:r>
                        <a:rPr kumimoji="1" lang="en-US" altLang="ja-JP" sz="1100" dirty="0">
                          <a:latin typeface="ＭＳ Ｐゴシック" panose="020B0600070205080204" pitchFamily="50" charset="-128"/>
                          <a:ea typeface="ＭＳ Ｐゴシック" panose="020B0600070205080204" pitchFamily="50" charset="-128"/>
                        </a:rPr>
                        <a:t>(</a:t>
                      </a:r>
                      <a:r>
                        <a:rPr kumimoji="1" lang="en-US" altLang="ja-JP" sz="1100" dirty="0" err="1">
                          <a:latin typeface="ＭＳ Ｐゴシック" panose="020B0600070205080204" pitchFamily="50" charset="-128"/>
                          <a:ea typeface="ＭＳ Ｐゴシック" panose="020B0600070205080204" pitchFamily="50" charset="-128"/>
                        </a:rPr>
                        <a:t>Kogushi</a:t>
                      </a:r>
                      <a:r>
                        <a:rPr kumimoji="1" lang="en-US" altLang="ja-JP" sz="1100" dirty="0">
                          <a:latin typeface="ＭＳ Ｐゴシック" panose="020B0600070205080204" pitchFamily="50" charset="-128"/>
                          <a:ea typeface="ＭＳ Ｐゴシック" panose="020B0600070205080204" pitchFamily="50" charset="-128"/>
                        </a:rPr>
                        <a:t> campus)  tel:0836-22-2099</a:t>
                      </a:r>
                    </a:p>
                    <a:p>
                      <a:endParaRPr kumimoji="1" lang="en-US" altLang="ja-JP" sz="1100" dirty="0">
                        <a:latin typeface="ＭＳ Ｐゴシック" panose="020B0600070205080204" pitchFamily="50" charset="-128"/>
                        <a:ea typeface="ＭＳ Ｐゴシック" panose="020B0600070205080204" pitchFamily="50" charset="-128"/>
                      </a:endParaRPr>
                    </a:p>
                    <a:p>
                      <a:r>
                        <a:rPr kumimoji="1" lang="en-US" altLang="ja-JP" sz="1100" dirty="0">
                          <a:latin typeface="ＭＳ Ｐゴシック" panose="020B0600070205080204" pitchFamily="50" charset="-128"/>
                          <a:ea typeface="ＭＳ Ｐゴシック" panose="020B0600070205080204" pitchFamily="50" charset="-128"/>
                        </a:rPr>
                        <a:t>Students in </a:t>
                      </a:r>
                      <a:r>
                        <a:rPr kumimoji="1" lang="en-US" altLang="ja-JP" sz="1100" dirty="0" err="1">
                          <a:latin typeface="ＭＳ Ｐゴシック" panose="020B0600070205080204" pitchFamily="50" charset="-128"/>
                          <a:ea typeface="ＭＳ Ｐゴシック" panose="020B0600070205080204" pitchFamily="50" charset="-128"/>
                        </a:rPr>
                        <a:t>tokiwa</a:t>
                      </a:r>
                      <a:r>
                        <a:rPr kumimoji="1" lang="en-US" altLang="ja-JP" sz="1100" dirty="0">
                          <a:latin typeface="ＭＳ Ｐゴシック" panose="020B0600070205080204" pitchFamily="50" charset="-128"/>
                          <a:ea typeface="ＭＳ Ｐゴシック" panose="020B0600070205080204" pitchFamily="50" charset="-128"/>
                        </a:rPr>
                        <a:t> campus</a:t>
                      </a:r>
                      <a:r>
                        <a:rPr kumimoji="1" lang="ja-JP" altLang="en-US" sz="1100" dirty="0">
                          <a:latin typeface="ＭＳ Ｐゴシック" panose="020B0600070205080204" pitchFamily="50" charset="-128"/>
                          <a:ea typeface="ＭＳ Ｐゴシック" panose="020B0600070205080204" pitchFamily="50" charset="-128"/>
                        </a:rPr>
                        <a:t>：</a:t>
                      </a:r>
                      <a:r>
                        <a:rPr kumimoji="1" lang="en-US" altLang="ja-JP" sz="1100" dirty="0">
                          <a:latin typeface="ＭＳ Ｐゴシック" panose="020B0600070205080204" pitchFamily="50" charset="-128"/>
                          <a:ea typeface="ＭＳ Ｐゴシック" panose="020B0600070205080204" pitchFamily="50" charset="-128"/>
                        </a:rPr>
                        <a:t>students </a:t>
                      </a:r>
                      <a:r>
                        <a:rPr kumimoji="1" lang="en-US" altLang="ja-JP" sz="1100" dirty="0" err="1">
                          <a:latin typeface="ＭＳ Ｐゴシック" panose="020B0600070205080204" pitchFamily="50" charset="-128"/>
                          <a:ea typeface="ＭＳ Ｐゴシック" panose="020B0600070205080204" pitchFamily="50" charset="-128"/>
                        </a:rPr>
                        <a:t>section,educational</a:t>
                      </a:r>
                      <a:r>
                        <a:rPr kumimoji="1" lang="en-US" altLang="ja-JP" sz="1100" dirty="0">
                          <a:latin typeface="ＭＳ Ｐゴシック" panose="020B0600070205080204" pitchFamily="50" charset="-128"/>
                          <a:ea typeface="ＭＳ Ｐゴシック" panose="020B0600070205080204" pitchFamily="50" charset="-128"/>
                        </a:rPr>
                        <a:t> affairs </a:t>
                      </a:r>
                      <a:r>
                        <a:rPr kumimoji="1" lang="en-US" altLang="ja-JP" sz="1100" dirty="0" err="1">
                          <a:latin typeface="ＭＳ Ｐゴシック" panose="020B0600070205080204" pitchFamily="50" charset="-128"/>
                          <a:ea typeface="ＭＳ Ｐゴシック" panose="020B0600070205080204" pitchFamily="50" charset="-128"/>
                        </a:rPr>
                        <a:t>division,faculty</a:t>
                      </a:r>
                      <a:r>
                        <a:rPr kumimoji="1" lang="en-US" altLang="ja-JP" sz="1100" dirty="0">
                          <a:latin typeface="ＭＳ Ｐゴシック" panose="020B0600070205080204" pitchFamily="50" charset="-128"/>
                          <a:ea typeface="ＭＳ Ｐゴシック" panose="020B0600070205080204" pitchFamily="50" charset="-128"/>
                        </a:rPr>
                        <a:t> of engineering (</a:t>
                      </a:r>
                      <a:r>
                        <a:rPr kumimoji="1" lang="en-US" altLang="ja-JP" sz="1100" dirty="0" err="1">
                          <a:latin typeface="ＭＳ Ｐゴシック" panose="020B0600070205080204" pitchFamily="50" charset="-128"/>
                          <a:ea typeface="ＭＳ Ｐゴシック" panose="020B0600070205080204" pitchFamily="50" charset="-128"/>
                        </a:rPr>
                        <a:t>Tokiwa</a:t>
                      </a:r>
                      <a:r>
                        <a:rPr kumimoji="1" lang="en-US" altLang="ja-JP" sz="1100" dirty="0">
                          <a:latin typeface="ＭＳ Ｐゴシック" panose="020B0600070205080204" pitchFamily="50" charset="-128"/>
                          <a:ea typeface="ＭＳ Ｐゴシック" panose="020B0600070205080204" pitchFamily="50" charset="-128"/>
                        </a:rPr>
                        <a:t> campus)  tel:0836-85-9011</a:t>
                      </a:r>
                    </a:p>
                  </a:txBody>
                  <a:tcPr/>
                </a:tc>
                <a:extLst>
                  <a:ext uri="{0D108BD9-81ED-4DB2-BD59-A6C34878D82A}">
                    <a16:rowId xmlns:a16="http://schemas.microsoft.com/office/drawing/2014/main" val="1873954410"/>
                  </a:ext>
                </a:extLst>
              </a:tr>
            </a:tbl>
          </a:graphicData>
        </a:graphic>
      </p:graphicFrame>
      <p:pic>
        <p:nvPicPr>
          <p:cNvPr id="5" name="Picture 2" descr="クリック イエロー ボタン - イラスト匠！フリー素材！商用無料！ホームページWEB用画像 | イラスト匠！フリー素材！商用無料！ホームページ ...">
            <a:extLst>
              <a:ext uri="{FF2B5EF4-FFF2-40B4-BE49-F238E27FC236}">
                <a16:creationId xmlns:a16="http://schemas.microsoft.com/office/drawing/2014/main" id="{F153731A-1BAD-4CD9-BA67-DE5C43CFF1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211" y="6370813"/>
            <a:ext cx="693640" cy="6936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19344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F6186874-3B5D-4F08-95E9-D94EB3F3767B}"/>
              </a:ext>
            </a:extLst>
          </p:cNvPr>
          <p:cNvSpPr txBox="1"/>
          <p:nvPr/>
        </p:nvSpPr>
        <p:spPr>
          <a:xfrm>
            <a:off x="428081" y="202407"/>
            <a:ext cx="6001837" cy="8094524"/>
          </a:xfrm>
          <a:prstGeom prst="rect">
            <a:avLst/>
          </a:prstGeom>
          <a:noFill/>
        </p:spPr>
        <p:txBody>
          <a:bodyPr wrap="square" rtlCol="0">
            <a:spAutoFit/>
          </a:bodyPr>
          <a:lstStyle/>
          <a:p>
            <a:endParaRPr kumimoji="1" lang="en-US" altLang="ja-JP" sz="1400" dirty="0"/>
          </a:p>
          <a:p>
            <a:r>
              <a:rPr kumimoji="1" lang="ja-JP" altLang="en-US" sz="1100" b="1" dirty="0">
                <a:latin typeface="ＭＳ Ｐゴシック" panose="020B0600070205080204" pitchFamily="50" charset="-128"/>
                <a:ea typeface="ＭＳ Ｐゴシック" panose="020B0600070205080204" pitchFamily="50" charset="-128"/>
              </a:rPr>
              <a:t>３．</a:t>
            </a:r>
            <a:r>
              <a:rPr kumimoji="1" lang="en-US" altLang="ja-JP" sz="1100" b="1" dirty="0">
                <a:latin typeface="ＭＳ Ｐゴシック" panose="020B0600070205080204" pitchFamily="50" charset="-128"/>
                <a:ea typeface="ＭＳ Ｐゴシック" panose="020B0600070205080204" pitchFamily="50" charset="-128"/>
              </a:rPr>
              <a:t>In case of missing documents</a:t>
            </a:r>
          </a:p>
          <a:p>
            <a:endParaRPr lang="en-US" altLang="ja-JP" sz="1100" dirty="0">
              <a:latin typeface="ＭＳ Ｐゴシック" panose="020B0600070205080204" pitchFamily="50" charset="-128"/>
              <a:ea typeface="ＭＳ Ｐゴシック" panose="020B0600070205080204" pitchFamily="50" charset="-128"/>
            </a:endParaRPr>
          </a:p>
          <a:p>
            <a:r>
              <a:rPr lang="ja-JP" altLang="en-US" sz="1100" dirty="0">
                <a:latin typeface="ＭＳ Ｐゴシック" panose="020B0600070205080204" pitchFamily="50" charset="-128"/>
                <a:ea typeface="ＭＳ Ｐゴシック" panose="020B0600070205080204" pitchFamily="50" charset="-128"/>
              </a:rPr>
              <a:t>　</a:t>
            </a:r>
            <a:r>
              <a:rPr lang="en-US" altLang="ja-JP" sz="1100" dirty="0">
                <a:latin typeface="ＭＳ Ｐゴシック" panose="020B0600070205080204" pitchFamily="50" charset="-128"/>
                <a:ea typeface="ＭＳ Ｐゴシック" panose="020B0600070205080204" pitchFamily="50" charset="-128"/>
              </a:rPr>
              <a:t>After the application documents are submitted, if there are any missing documents, the University will ask the applicant to submit them by the deadline specified by the </a:t>
            </a:r>
            <a:r>
              <a:rPr lang="en-US" altLang="ja-JP" sz="1100" dirty="0" err="1">
                <a:latin typeface="ＭＳ Ｐゴシック" panose="020B0600070205080204" pitchFamily="50" charset="-128"/>
                <a:ea typeface="ＭＳ Ｐゴシック" panose="020B0600070205080204" pitchFamily="50" charset="-128"/>
              </a:rPr>
              <a:t>University.If</a:t>
            </a:r>
            <a:r>
              <a:rPr lang="en-US" altLang="ja-JP" sz="1100" dirty="0">
                <a:latin typeface="ＭＳ Ｐゴシック" panose="020B0600070205080204" pitchFamily="50" charset="-128"/>
                <a:ea typeface="ＭＳ Ｐゴシック" panose="020B0600070205080204" pitchFamily="50" charset="-128"/>
              </a:rPr>
              <a:t> you are contacted by phone or email to the applicant's official Yamaguchi University email address, please respond as soon as possible.</a:t>
            </a:r>
          </a:p>
          <a:p>
            <a:r>
              <a:rPr lang="ja-JP" altLang="en-US" sz="1100" dirty="0">
                <a:latin typeface="ＭＳ Ｐゴシック" panose="020B0600070205080204" pitchFamily="50" charset="-128"/>
                <a:ea typeface="ＭＳ Ｐゴシック" panose="020B0600070205080204" pitchFamily="50" charset="-128"/>
              </a:rPr>
              <a:t>　</a:t>
            </a:r>
            <a:r>
              <a:rPr lang="en-US" altLang="ja-JP" sz="1100" dirty="0">
                <a:latin typeface="ＭＳ Ｐゴシック" panose="020B0600070205080204" pitchFamily="50" charset="-128"/>
                <a:ea typeface="ＭＳ Ｐゴシック" panose="020B0600070205080204" pitchFamily="50" charset="-128"/>
              </a:rPr>
              <a:t>If the missing documents are not submitted by the deadline specified by the University, a written reminder will be sent.</a:t>
            </a:r>
            <a:r>
              <a:rPr lang="ja-JP" altLang="en-US" sz="1100" dirty="0">
                <a:latin typeface="ＭＳ Ｐゴシック" panose="020B0600070205080204" pitchFamily="50" charset="-128"/>
                <a:ea typeface="ＭＳ Ｐゴシック" panose="020B0600070205080204" pitchFamily="50" charset="-128"/>
              </a:rPr>
              <a:t>　</a:t>
            </a:r>
            <a:r>
              <a:rPr lang="en-US" altLang="ja-JP" sz="1100" dirty="0">
                <a:latin typeface="ＭＳ Ｐゴシック" panose="020B0600070205080204" pitchFamily="50" charset="-128"/>
                <a:ea typeface="ＭＳ Ｐゴシック" panose="020B0600070205080204" pitchFamily="50" charset="-128"/>
              </a:rPr>
              <a:t>If the documents are not submitted by the deadline specified in the reminder letter, the application will be </a:t>
            </a:r>
            <a:r>
              <a:rPr lang="en-US" altLang="ja-JP" sz="1100" dirty="0" err="1">
                <a:latin typeface="ＭＳ Ｐゴシック" panose="020B0600070205080204" pitchFamily="50" charset="-128"/>
                <a:ea typeface="ＭＳ Ｐゴシック" panose="020B0600070205080204" pitchFamily="50" charset="-128"/>
              </a:rPr>
              <a:t>invalidated.Please</a:t>
            </a:r>
            <a:r>
              <a:rPr lang="en-US" altLang="ja-JP" sz="1100" dirty="0">
                <a:latin typeface="ＭＳ Ｐゴシック" panose="020B0600070205080204" pitchFamily="50" charset="-128"/>
                <a:ea typeface="ＭＳ Ｐゴシック" panose="020B0600070205080204" pitchFamily="50" charset="-128"/>
              </a:rPr>
              <a:t> keep this in mind.</a:t>
            </a:r>
            <a:endParaRPr kumimoji="1" lang="en-US" altLang="ja-JP" sz="1100" dirty="0">
              <a:latin typeface="ＭＳ Ｐゴシック" panose="020B0600070205080204" pitchFamily="50" charset="-128"/>
              <a:ea typeface="ＭＳ Ｐゴシック" panose="020B0600070205080204" pitchFamily="50" charset="-128"/>
            </a:endParaRPr>
          </a:p>
          <a:p>
            <a:endParaRPr kumimoji="1" lang="en-US" altLang="ja-JP" sz="1100" dirty="0">
              <a:latin typeface="ＭＳ Ｐゴシック" panose="020B0600070205080204" pitchFamily="50" charset="-128"/>
              <a:ea typeface="ＭＳ Ｐゴシック" panose="020B0600070205080204" pitchFamily="50" charset="-128"/>
            </a:endParaRPr>
          </a:p>
          <a:p>
            <a:r>
              <a:rPr lang="ja-JP" altLang="en-US" sz="1100" b="1" dirty="0">
                <a:latin typeface="ＭＳ Ｐゴシック" panose="020B0600070205080204" pitchFamily="50" charset="-128"/>
                <a:ea typeface="ＭＳ Ｐゴシック" panose="020B0600070205080204" pitchFamily="50" charset="-128"/>
              </a:rPr>
              <a:t>４．</a:t>
            </a:r>
            <a:r>
              <a:rPr lang="en-US" altLang="ja-JP" sz="1100" b="1" dirty="0">
                <a:latin typeface="ＭＳ Ｐゴシック" panose="020B0600070205080204" pitchFamily="50" charset="-128"/>
                <a:ea typeface="ＭＳ Ｐゴシック" panose="020B0600070205080204" pitchFamily="50" charset="-128"/>
              </a:rPr>
              <a:t>Application Results and Tuition Payment</a:t>
            </a:r>
          </a:p>
          <a:p>
            <a:endParaRPr kumimoji="1" lang="en-US" altLang="ja-JP" sz="1100" dirty="0">
              <a:latin typeface="ＭＳ Ｐゴシック" panose="020B0600070205080204" pitchFamily="50" charset="-128"/>
              <a:ea typeface="ＭＳ Ｐゴシック" panose="020B0600070205080204" pitchFamily="50" charset="-128"/>
            </a:endParaRPr>
          </a:p>
          <a:p>
            <a:r>
              <a:rPr lang="ja-JP" altLang="en-US" sz="1100" dirty="0">
                <a:latin typeface="ＭＳ Ｐゴシック" panose="020B0600070205080204" pitchFamily="50" charset="-128"/>
                <a:ea typeface="ＭＳ Ｐゴシック" panose="020B0600070205080204" pitchFamily="50" charset="-128"/>
              </a:rPr>
              <a:t>　</a:t>
            </a:r>
            <a:r>
              <a:rPr lang="en-US" altLang="ja-JP" sz="1100" dirty="0">
                <a:latin typeface="ＭＳ Ｐゴシック" panose="020B0600070205080204" pitchFamily="50" charset="-128"/>
                <a:ea typeface="ＭＳ Ｐゴシック" panose="020B0600070205080204" pitchFamily="50" charset="-128"/>
              </a:rPr>
              <a:t>You can download the decision notice of the application result uploaded on the tuition fee waiver system.</a:t>
            </a:r>
            <a:r>
              <a:rPr lang="ja-JP" altLang="en-US" sz="1100" dirty="0">
                <a:latin typeface="ＭＳ Ｐゴシック" panose="020B0600070205080204" pitchFamily="50" charset="-128"/>
                <a:ea typeface="ＭＳ Ｐゴシック" panose="020B0600070205080204" pitchFamily="50" charset="-128"/>
              </a:rPr>
              <a:t>　</a:t>
            </a:r>
            <a:r>
              <a:rPr lang="en-US" altLang="ja-JP" sz="1100" dirty="0">
                <a:latin typeface="ＭＳ Ｐゴシック" panose="020B0600070205080204" pitchFamily="50" charset="-128"/>
                <a:ea typeface="ＭＳ Ｐゴシック" panose="020B0600070205080204" pitchFamily="50" charset="-128"/>
              </a:rPr>
              <a:t>The date when the decision notice can be downloaded will be announced via the official Yamaguchi University webmail.</a:t>
            </a:r>
            <a:r>
              <a:rPr lang="ja-JP" altLang="en-US" sz="1100" dirty="0">
                <a:latin typeface="ＭＳ Ｐゴシック" panose="020B0600070205080204" pitchFamily="50" charset="-128"/>
                <a:ea typeface="ＭＳ Ｐゴシック" panose="020B0600070205080204" pitchFamily="50" charset="-128"/>
              </a:rPr>
              <a:t>　</a:t>
            </a:r>
            <a:r>
              <a:rPr lang="en-US" altLang="ja-JP" sz="1100" dirty="0">
                <a:latin typeface="ＭＳ Ｐゴシック" panose="020B0600070205080204" pitchFamily="50" charset="-128"/>
                <a:ea typeface="ＭＳ Ｐゴシック" panose="020B0600070205080204" pitchFamily="50" charset="-128"/>
              </a:rPr>
              <a:t>If payment of tuition fees is required according to the result of the application, please confirm the details of the payment method, etc. in the result </a:t>
            </a:r>
            <a:r>
              <a:rPr lang="en-US" altLang="ja-JP" sz="1100" dirty="0" err="1">
                <a:latin typeface="ＭＳ Ｐゴシック" panose="020B0600070205080204" pitchFamily="50" charset="-128"/>
                <a:ea typeface="ＭＳ Ｐゴシック" panose="020B0600070205080204" pitchFamily="50" charset="-128"/>
              </a:rPr>
              <a:t>notification.If</a:t>
            </a:r>
            <a:r>
              <a:rPr lang="en-US" altLang="ja-JP" sz="1100" dirty="0">
                <a:latin typeface="ＭＳ Ｐゴシック" panose="020B0600070205080204" pitchFamily="50" charset="-128"/>
                <a:ea typeface="ＭＳ Ｐゴシック" panose="020B0600070205080204" pitchFamily="50" charset="-128"/>
              </a:rPr>
              <a:t> payment is not made, you will be expelled from Yamaguchi University. Please note that failure to make payment may result in expulsion from the program.</a:t>
            </a:r>
          </a:p>
          <a:p>
            <a:endParaRPr lang="en-US" altLang="ja-JP" sz="1100" dirty="0">
              <a:latin typeface="ＭＳ Ｐゴシック" panose="020B0600070205080204" pitchFamily="50" charset="-128"/>
              <a:ea typeface="ＭＳ Ｐゴシック" panose="020B0600070205080204" pitchFamily="50" charset="-128"/>
            </a:endParaRPr>
          </a:p>
          <a:p>
            <a:r>
              <a:rPr kumimoji="1" lang="ja-JP" altLang="en-US" sz="1100" b="1" dirty="0">
                <a:latin typeface="ＭＳ Ｐゴシック" panose="020B0600070205080204" pitchFamily="50" charset="-128"/>
                <a:ea typeface="ＭＳ Ｐゴシック" panose="020B0600070205080204" pitchFamily="50" charset="-128"/>
              </a:rPr>
              <a:t>５．</a:t>
            </a:r>
            <a:r>
              <a:rPr kumimoji="1" lang="en-US" altLang="ja-JP" sz="1100" b="1" dirty="0">
                <a:latin typeface="ＭＳ Ｐゴシック" panose="020B0600070205080204" pitchFamily="50" charset="-128"/>
                <a:ea typeface="ＭＳ Ｐゴシック" panose="020B0600070205080204" pitchFamily="50" charset="-128"/>
              </a:rPr>
              <a:t>Precautions</a:t>
            </a:r>
          </a:p>
          <a:p>
            <a:endParaRPr lang="en-US" altLang="ja-JP" sz="1100" dirty="0">
              <a:latin typeface="ＭＳ Ｐゴシック" panose="020B0600070205080204" pitchFamily="50" charset="-128"/>
              <a:ea typeface="ＭＳ Ｐゴシック" panose="020B0600070205080204" pitchFamily="50" charset="-128"/>
            </a:endParaRPr>
          </a:p>
          <a:p>
            <a:r>
              <a:rPr lang="ja-JP" altLang="en-US" sz="1100" dirty="0">
                <a:latin typeface="ＭＳ Ｐゴシック" panose="020B0600070205080204" pitchFamily="50" charset="-128"/>
                <a:ea typeface="ＭＳ Ｐゴシック" panose="020B0600070205080204" pitchFamily="50" charset="-128"/>
              </a:rPr>
              <a:t>　✔</a:t>
            </a:r>
            <a:r>
              <a:rPr lang="en-US" altLang="ja-JP" sz="1100" dirty="0">
                <a:latin typeface="ＭＳ Ｐゴシック" panose="020B0600070205080204" pitchFamily="50" charset="-128"/>
                <a:ea typeface="ＭＳ Ｐゴシック" panose="020B0600070205080204" pitchFamily="50" charset="-128"/>
              </a:rPr>
              <a:t>Depending on the circumstances of the applicant and his/her family, the applicant may be asked to submit documents that are not listed as documents to be submitted.</a:t>
            </a:r>
            <a:r>
              <a:rPr lang="ja-JP" altLang="en-US" sz="1100" dirty="0">
                <a:latin typeface="ＭＳ Ｐゴシック" panose="020B0600070205080204" pitchFamily="50" charset="-128"/>
                <a:ea typeface="ＭＳ Ｐゴシック" panose="020B0600070205080204" pitchFamily="50" charset="-128"/>
              </a:rPr>
              <a:t>　</a:t>
            </a:r>
            <a:r>
              <a:rPr lang="en-US" altLang="ja-JP" sz="1100" dirty="0">
                <a:latin typeface="ＭＳ Ｐゴシック" panose="020B0600070205080204" pitchFamily="50" charset="-128"/>
                <a:ea typeface="ＭＳ Ｐゴシック" panose="020B0600070205080204" pitchFamily="50" charset="-128"/>
              </a:rPr>
              <a:t>The applicant and his/her family may be asked to submit documents that are not listed as documents to be submitted.</a:t>
            </a:r>
          </a:p>
          <a:p>
            <a:endParaRPr lang="en-US" altLang="ja-JP" sz="1100" dirty="0">
              <a:latin typeface="ＭＳ Ｐゴシック" panose="020B0600070205080204" pitchFamily="50" charset="-128"/>
              <a:ea typeface="ＭＳ Ｐゴシック" panose="020B0600070205080204" pitchFamily="50" charset="-128"/>
            </a:endParaRPr>
          </a:p>
          <a:p>
            <a:r>
              <a:rPr lang="ja-JP" altLang="en-US" sz="1100" dirty="0">
                <a:latin typeface="ＭＳ Ｐゴシック" panose="020B0600070205080204" pitchFamily="50" charset="-128"/>
                <a:ea typeface="ＭＳ Ｐゴシック" panose="020B0600070205080204" pitchFamily="50" charset="-128"/>
              </a:rPr>
              <a:t>　✔</a:t>
            </a:r>
            <a:r>
              <a:rPr lang="en-US" altLang="ja-JP" sz="1100" dirty="0">
                <a:latin typeface="ＭＳ Ｐゴシック" panose="020B0600070205080204" pitchFamily="50" charset="-128"/>
                <a:ea typeface="ＭＳ Ｐゴシック" panose="020B0600070205080204" pitchFamily="50" charset="-128"/>
              </a:rPr>
              <a:t>If the information in the application documents is not true, the granting of the exemption may be revoked even after notification of the results of the application.</a:t>
            </a:r>
          </a:p>
          <a:p>
            <a:endParaRPr lang="en-US" altLang="ja-JP" sz="1100" dirty="0">
              <a:latin typeface="ＭＳ Ｐゴシック" panose="020B0600070205080204" pitchFamily="50" charset="-128"/>
              <a:ea typeface="ＭＳ Ｐゴシック" panose="020B0600070205080204" pitchFamily="50" charset="-128"/>
            </a:endParaRPr>
          </a:p>
          <a:p>
            <a:r>
              <a:rPr lang="ja-JP" altLang="en-US" sz="1100" dirty="0">
                <a:latin typeface="ＭＳ Ｐゴシック" panose="020B0600070205080204" pitchFamily="50" charset="-128"/>
                <a:ea typeface="ＭＳ Ｐゴシック" panose="020B0600070205080204" pitchFamily="50" charset="-128"/>
              </a:rPr>
              <a:t>　✔</a:t>
            </a:r>
            <a:r>
              <a:rPr lang="en-US" altLang="ja-JP" sz="1100" dirty="0">
                <a:latin typeface="ＭＳ Ｐゴシック" panose="020B0600070205080204" pitchFamily="50" charset="-128"/>
                <a:ea typeface="ＭＳ Ｐゴシック" panose="020B0600070205080204" pitchFamily="50" charset="-128"/>
              </a:rPr>
              <a:t>In the following cases, contact the Student Support Section, Student Support Division, as soon as possible.</a:t>
            </a:r>
          </a:p>
          <a:p>
            <a:r>
              <a:rPr lang="ja-JP" altLang="en-US" sz="1100" dirty="0">
                <a:latin typeface="ＭＳ Ｐゴシック" panose="020B0600070205080204" pitchFamily="50" charset="-128"/>
                <a:ea typeface="ＭＳ Ｐゴシック" panose="020B0600070205080204" pitchFamily="50" charset="-128"/>
              </a:rPr>
              <a:t>　（</a:t>
            </a:r>
            <a:r>
              <a:rPr lang="en-US" altLang="ja-JP" sz="1100" dirty="0">
                <a:latin typeface="ＭＳ Ｐゴシック" panose="020B0600070205080204" pitchFamily="50" charset="-128"/>
                <a:ea typeface="ＭＳ Ｐゴシック" panose="020B0600070205080204" pitchFamily="50" charset="-128"/>
              </a:rPr>
              <a:t>If the applicant takes a leave of absence or withdraws from school after application, or if there is a change in the applicant‘s contact information</a:t>
            </a:r>
            <a:r>
              <a:rPr lang="ja-JP" altLang="en-US" sz="1100">
                <a:latin typeface="ＭＳ Ｐゴシック" panose="020B0600070205080204" pitchFamily="50" charset="-128"/>
                <a:ea typeface="ＭＳ Ｐゴシック" panose="020B0600070205080204" pitchFamily="50" charset="-128"/>
              </a:rPr>
              <a:t>）</a:t>
            </a:r>
            <a:endParaRPr lang="en-US" altLang="ja-JP" sz="1100" dirty="0">
              <a:latin typeface="ＭＳ Ｐゴシック" panose="020B0600070205080204" pitchFamily="50" charset="-128"/>
              <a:ea typeface="ＭＳ Ｐゴシック" panose="020B0600070205080204" pitchFamily="50" charset="-128"/>
            </a:endParaRPr>
          </a:p>
          <a:p>
            <a:endParaRPr lang="en-US" altLang="ja-JP" sz="1100" dirty="0">
              <a:latin typeface="ＭＳ Ｐゴシック" panose="020B0600070205080204" pitchFamily="50" charset="-128"/>
              <a:ea typeface="ＭＳ Ｐゴシック" panose="020B0600070205080204" pitchFamily="50" charset="-128"/>
            </a:endParaRPr>
          </a:p>
          <a:p>
            <a:r>
              <a:rPr lang="ja-JP" altLang="en-US" sz="1100" dirty="0">
                <a:latin typeface="ＭＳ Ｐゴシック" panose="020B0600070205080204" pitchFamily="50" charset="-128"/>
                <a:ea typeface="ＭＳ Ｐゴシック" panose="020B0600070205080204" pitchFamily="50" charset="-128"/>
              </a:rPr>
              <a:t>　✔</a:t>
            </a:r>
            <a:r>
              <a:rPr lang="en-US" altLang="ja-JP" sz="1100" dirty="0">
                <a:latin typeface="ＭＳ Ｐゴシック" panose="020B0600070205080204" pitchFamily="50" charset="-128"/>
                <a:ea typeface="ＭＳ Ｐゴシック" panose="020B0600070205080204" pitchFamily="50" charset="-128"/>
              </a:rPr>
              <a:t>After submitting the application documents, please notify the Student Services Section of the Student Support Division as soon as possible if there is a change in your family's financial situation due to a change in employment, or if there is a change in your family's financial situation due to a family member living in the same household becoming independent.</a:t>
            </a:r>
          </a:p>
          <a:p>
            <a:endParaRPr lang="en-US" altLang="ja-JP" sz="1100" dirty="0">
              <a:latin typeface="ＭＳ Ｐゴシック" panose="020B0600070205080204" pitchFamily="50" charset="-128"/>
              <a:ea typeface="ＭＳ Ｐゴシック" panose="020B0600070205080204" pitchFamily="50" charset="-128"/>
            </a:endParaRPr>
          </a:p>
          <a:p>
            <a:r>
              <a:rPr lang="ja-JP" altLang="en-US" sz="1100" dirty="0">
                <a:latin typeface="ＭＳ Ｐゴシック" panose="020B0600070205080204" pitchFamily="50" charset="-128"/>
                <a:ea typeface="ＭＳ Ｐゴシック" panose="020B0600070205080204" pitchFamily="50" charset="-128"/>
              </a:rPr>
              <a:t>　✔</a:t>
            </a:r>
            <a:r>
              <a:rPr lang="en-US" altLang="ja-JP" sz="1100" dirty="0">
                <a:latin typeface="ＭＳ Ｐゴシック" panose="020B0600070205080204" pitchFamily="50" charset="-128"/>
                <a:ea typeface="ＭＳ Ｐゴシック" panose="020B0600070205080204" pitchFamily="50" charset="-128"/>
              </a:rPr>
              <a:t>If you are unable to apply in person during the application period due to study abroad, etc., please contact the Student Services Section</a:t>
            </a:r>
            <a:r>
              <a:rPr lang="ja-JP" altLang="en-US" sz="1100" dirty="0">
                <a:latin typeface="ＭＳ Ｐゴシック" panose="020B0600070205080204" pitchFamily="50" charset="-128"/>
                <a:ea typeface="ＭＳ Ｐゴシック" panose="020B0600070205080204" pitchFamily="50" charset="-128"/>
              </a:rPr>
              <a:t>　</a:t>
            </a:r>
            <a:r>
              <a:rPr lang="en-US" altLang="ja-JP" sz="1100" dirty="0">
                <a:latin typeface="ＭＳ Ｐゴシック" panose="020B0600070205080204" pitchFamily="50" charset="-128"/>
                <a:ea typeface="ＭＳ Ｐゴシック" panose="020B0600070205080204" pitchFamily="50" charset="-128"/>
              </a:rPr>
              <a:t>before you go to study abroad.</a:t>
            </a:r>
          </a:p>
          <a:p>
            <a:endParaRPr lang="en-US" altLang="ja-JP" sz="1100" dirty="0">
              <a:latin typeface="ＭＳ Ｐゴシック" panose="020B0600070205080204" pitchFamily="50" charset="-128"/>
              <a:ea typeface="ＭＳ Ｐゴシック" panose="020B0600070205080204" pitchFamily="50" charset="-128"/>
            </a:endParaRPr>
          </a:p>
          <a:p>
            <a:r>
              <a:rPr lang="ja-JP" altLang="en-US" sz="1100" dirty="0">
                <a:latin typeface="ＭＳ Ｐゴシック" panose="020B0600070205080204" pitchFamily="50" charset="-128"/>
                <a:ea typeface="ＭＳ Ｐゴシック" panose="020B0600070205080204" pitchFamily="50" charset="-128"/>
              </a:rPr>
              <a:t>　✔</a:t>
            </a:r>
            <a:r>
              <a:rPr lang="en-US" altLang="ja-JP" sz="1100" dirty="0">
                <a:latin typeface="ＭＳ Ｐゴシック" panose="020B0600070205080204" pitchFamily="50" charset="-128"/>
                <a:ea typeface="ＭＳ Ｐゴシック" panose="020B0600070205080204" pitchFamily="50" charset="-128"/>
              </a:rPr>
              <a:t>Once submitted, documents cannot be returned or viewed.</a:t>
            </a:r>
          </a:p>
          <a:p>
            <a:endParaRPr lang="en-US" altLang="ja-JP" sz="1100" dirty="0">
              <a:latin typeface="ＭＳ Ｐゴシック" panose="020B0600070205080204" pitchFamily="50" charset="-128"/>
              <a:ea typeface="ＭＳ Ｐゴシック" panose="020B0600070205080204" pitchFamily="50" charset="-128"/>
            </a:endParaRPr>
          </a:p>
          <a:p>
            <a:r>
              <a:rPr lang="ja-JP" altLang="en-US" sz="1100" dirty="0">
                <a:latin typeface="ＭＳ Ｐゴシック" panose="020B0600070205080204" pitchFamily="50" charset="-128"/>
                <a:ea typeface="ＭＳ Ｐゴシック" panose="020B0600070205080204" pitchFamily="50" charset="-128"/>
              </a:rPr>
              <a:t>　　</a:t>
            </a:r>
            <a:endParaRPr lang="en-US" altLang="ja-JP" sz="1100" dirty="0">
              <a:latin typeface="ＭＳ Ｐゴシック" panose="020B0600070205080204" pitchFamily="50" charset="-128"/>
              <a:ea typeface="ＭＳ Ｐゴシック" panose="020B0600070205080204" pitchFamily="50" charset="-128"/>
            </a:endParaRPr>
          </a:p>
          <a:p>
            <a:endParaRPr kumimoji="1" lang="en-US" altLang="ja-JP" sz="1100" dirty="0">
              <a:latin typeface="ＭＳ Ｐゴシック" panose="020B0600070205080204" pitchFamily="50" charset="-128"/>
              <a:ea typeface="ＭＳ Ｐゴシック" panose="020B0600070205080204" pitchFamily="50" charset="-128"/>
            </a:endParaRPr>
          </a:p>
        </p:txBody>
      </p:sp>
      <p:sp>
        <p:nvSpPr>
          <p:cNvPr id="3" name="スライド番号プレースホルダー 2">
            <a:extLst>
              <a:ext uri="{FF2B5EF4-FFF2-40B4-BE49-F238E27FC236}">
                <a16:creationId xmlns:a16="http://schemas.microsoft.com/office/drawing/2014/main" id="{4CFD8F66-1DF7-4896-BB89-21537548B517}"/>
              </a:ext>
            </a:extLst>
          </p:cNvPr>
          <p:cNvSpPr>
            <a:spLocks noGrp="1"/>
          </p:cNvSpPr>
          <p:nvPr>
            <p:ph type="sldNum" sz="quarter" idx="12"/>
          </p:nvPr>
        </p:nvSpPr>
        <p:spPr/>
        <p:txBody>
          <a:bodyPr/>
          <a:lstStyle/>
          <a:p>
            <a:fld id="{F65D48DA-D47E-4019-8538-7D727723164C}" type="slidenum">
              <a:rPr kumimoji="1" lang="ja-JP" altLang="en-US" smtClean="0"/>
              <a:t>5</a:t>
            </a:fld>
            <a:endParaRPr kumimoji="1" lang="ja-JP" altLang="en-US"/>
          </a:p>
        </p:txBody>
      </p:sp>
    </p:spTree>
    <p:extLst>
      <p:ext uri="{BB962C8B-B14F-4D97-AF65-F5344CB8AC3E}">
        <p14:creationId xmlns:p14="http://schemas.microsoft.com/office/powerpoint/2010/main" val="16145077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EA67E46A-9E13-4E61-AF94-5F9FEF2C6324}"/>
              </a:ext>
            </a:extLst>
          </p:cNvPr>
          <p:cNvSpPr>
            <a:spLocks noGrp="1"/>
          </p:cNvSpPr>
          <p:nvPr>
            <p:ph type="sldNum" sz="quarter" idx="12"/>
          </p:nvPr>
        </p:nvSpPr>
        <p:spPr/>
        <p:txBody>
          <a:bodyPr/>
          <a:lstStyle/>
          <a:p>
            <a:fld id="{F65D48DA-D47E-4019-8538-7D727723164C}" type="slidenum">
              <a:rPr kumimoji="1" lang="ja-JP" altLang="en-US" smtClean="0"/>
              <a:t>6</a:t>
            </a:fld>
            <a:endParaRPr kumimoji="1" lang="ja-JP" altLang="en-US"/>
          </a:p>
        </p:txBody>
      </p:sp>
      <p:graphicFrame>
        <p:nvGraphicFramePr>
          <p:cNvPr id="3" name="表 2">
            <a:extLst>
              <a:ext uri="{FF2B5EF4-FFF2-40B4-BE49-F238E27FC236}">
                <a16:creationId xmlns:a16="http://schemas.microsoft.com/office/drawing/2014/main" id="{CCBA2574-1C8F-4FF7-AB0D-E1EE645E6A4C}"/>
              </a:ext>
            </a:extLst>
          </p:cNvPr>
          <p:cNvGraphicFramePr>
            <a:graphicFrameLocks noGrp="1"/>
          </p:cNvGraphicFramePr>
          <p:nvPr>
            <p:extLst>
              <p:ext uri="{D42A27DB-BD31-4B8C-83A1-F6EECF244321}">
                <p14:modId xmlns:p14="http://schemas.microsoft.com/office/powerpoint/2010/main" val="1272101844"/>
              </p:ext>
            </p:extLst>
          </p:nvPr>
        </p:nvGraphicFramePr>
        <p:xfrm>
          <a:off x="414287" y="0"/>
          <a:ext cx="5972225" cy="5261759"/>
        </p:xfrm>
        <a:graphic>
          <a:graphicData uri="http://schemas.openxmlformats.org/drawingml/2006/table">
            <a:tbl>
              <a:tblPr/>
              <a:tblGrid>
                <a:gridCol w="774942">
                  <a:extLst>
                    <a:ext uri="{9D8B030D-6E8A-4147-A177-3AD203B41FA5}">
                      <a16:colId xmlns:a16="http://schemas.microsoft.com/office/drawing/2014/main" val="517601521"/>
                    </a:ext>
                  </a:extLst>
                </a:gridCol>
                <a:gridCol w="2624473">
                  <a:extLst>
                    <a:ext uri="{9D8B030D-6E8A-4147-A177-3AD203B41FA5}">
                      <a16:colId xmlns:a16="http://schemas.microsoft.com/office/drawing/2014/main" val="715954797"/>
                    </a:ext>
                  </a:extLst>
                </a:gridCol>
                <a:gridCol w="2572810">
                  <a:extLst>
                    <a:ext uri="{9D8B030D-6E8A-4147-A177-3AD203B41FA5}">
                      <a16:colId xmlns:a16="http://schemas.microsoft.com/office/drawing/2014/main" val="2571442338"/>
                    </a:ext>
                  </a:extLst>
                </a:gridCol>
              </a:tblGrid>
              <a:tr h="249163">
                <a:tc gridSpan="2">
                  <a:txBody>
                    <a:bodyPr/>
                    <a:lstStyle/>
                    <a:p>
                      <a:pPr algn="l" fontAlgn="ctr"/>
                      <a:r>
                        <a:rPr lang="en-US" sz="600" b="1" i="0" u="none" strike="noStrike" dirty="0">
                          <a:solidFill>
                            <a:srgbClr val="000000"/>
                          </a:solidFill>
                          <a:effectLst/>
                          <a:latin typeface="Meiryo UI" panose="020B0604030504040204" pitchFamily="50" charset="-128"/>
                          <a:ea typeface="Meiryo UI" panose="020B0604030504040204" pitchFamily="50" charset="-128"/>
                        </a:rPr>
                        <a:t>Schedule for FY2025</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l" fontAlgn="ctr"/>
                      <a:endParaRPr lang="ja-JP" altLang="en-US" sz="600" b="1"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92825390"/>
                  </a:ext>
                </a:extLst>
              </a:tr>
              <a:tr h="275996">
                <a:tc>
                  <a:txBody>
                    <a:bodyPr/>
                    <a:lstStyle/>
                    <a:p>
                      <a:pPr algn="ctr" fontAlgn="ctr"/>
                      <a:r>
                        <a:rPr lang="en-US" sz="600" b="1" i="0" u="none" strike="noStrike" dirty="0">
                          <a:solidFill>
                            <a:srgbClr val="000000"/>
                          </a:solidFill>
                          <a:effectLst/>
                          <a:latin typeface="Meiryo UI" panose="020B0604030504040204" pitchFamily="50" charset="-128"/>
                          <a:ea typeface="Meiryo UI" panose="020B0604030504040204" pitchFamily="50" charset="-128"/>
                        </a:rPr>
                        <a:t>Students enrolled in April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US" sz="600" b="1" i="0" u="none" strike="noStrike" dirty="0">
                          <a:solidFill>
                            <a:srgbClr val="000000"/>
                          </a:solidFill>
                          <a:effectLst/>
                          <a:latin typeface="Meiryo UI" panose="020B0604030504040204" pitchFamily="50" charset="-128"/>
                          <a:ea typeface="Meiryo UI" panose="020B0604030504040204" pitchFamily="50" charset="-128"/>
                        </a:rPr>
                        <a:t>Tuition fee exemption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US" sz="600" b="1" i="0" u="none" strike="noStrike" dirty="0">
                          <a:solidFill>
                            <a:srgbClr val="000000"/>
                          </a:solidFill>
                          <a:effectLst/>
                          <a:latin typeface="Meiryo UI" panose="020B0604030504040204" pitchFamily="50" charset="-128"/>
                          <a:ea typeface="Meiryo UI" panose="020B0604030504040204" pitchFamily="50" charset="-128"/>
                        </a:rPr>
                        <a:t>Admission Fee Waiver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224998561"/>
                  </a:ext>
                </a:extLst>
              </a:tr>
              <a:tr h="191664">
                <a:tc gridSpan="3">
                  <a:txBody>
                    <a:bodyPr/>
                    <a:lstStyle/>
                    <a:p>
                      <a:pPr algn="l" fontAlgn="ctr"/>
                      <a:r>
                        <a:rPr lang="en-US" sz="600" b="1" i="0" u="none" strike="noStrike" dirty="0">
                          <a:solidFill>
                            <a:srgbClr val="000000"/>
                          </a:solidFill>
                          <a:effectLst/>
                          <a:latin typeface="Meiryo UI" panose="020B0604030504040204" pitchFamily="50" charset="-128"/>
                          <a:ea typeface="Meiryo UI" panose="020B0604030504040204" pitchFamily="50" charset="-128"/>
                        </a:rPr>
                        <a:t>①　　before entering school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761888726"/>
                  </a:ext>
                </a:extLst>
              </a:tr>
              <a:tr h="319440">
                <a:tc>
                  <a:txBody>
                    <a:bodyPr/>
                    <a:lstStyle/>
                    <a:p>
                      <a:pPr algn="ctr" fontAlgn="ctr"/>
                      <a:r>
                        <a:rPr lang="en-US" sz="600" b="0" i="0" u="none" strike="noStrike" dirty="0">
                          <a:solidFill>
                            <a:srgbClr val="000000"/>
                          </a:solidFill>
                          <a:effectLst/>
                          <a:latin typeface="Meiryo UI" panose="020B0604030504040204" pitchFamily="50" charset="-128"/>
                          <a:ea typeface="Meiryo UI" panose="020B0604030504040204" pitchFamily="50" charset="-128"/>
                        </a:rPr>
                        <a:t>During the enrollment process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600" b="0" i="0" u="none" strike="noStrike" dirty="0">
                          <a:solidFill>
                            <a:srgbClr val="000000"/>
                          </a:solidFill>
                          <a:effectLst/>
                          <a:latin typeface="Meiryo UI" panose="020B0604030504040204" pitchFamily="50" charset="-128"/>
                          <a:ea typeface="Meiryo UI" panose="020B0604030504040204"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BlToTr w="6350" cap="flat" cmpd="sng" algn="ctr">
                      <a:solidFill>
                        <a:srgbClr val="000000"/>
                      </a:solidFill>
                      <a:prstDash val="solid"/>
                      <a:round/>
                      <a:headEnd type="none" w="med" len="med"/>
                      <a:tailEnd type="none" w="med" len="med"/>
                    </a:lnBlToTr>
                  </a:tcPr>
                </a:tc>
                <a:tc>
                  <a:txBody>
                    <a:bodyPr/>
                    <a:lstStyle/>
                    <a:p>
                      <a:pPr algn="l" fontAlgn="ctr"/>
                      <a:r>
                        <a:rPr lang="en-US" sz="600" b="0" i="0" u="none" strike="noStrike" dirty="0">
                          <a:solidFill>
                            <a:srgbClr val="000000"/>
                          </a:solidFill>
                          <a:effectLst/>
                          <a:latin typeface="Meiryo UI" panose="020B0604030504040204" pitchFamily="50" charset="-128"/>
                          <a:ea typeface="Meiryo UI" panose="020B0604030504040204" pitchFamily="50" charset="-128"/>
                        </a:rPr>
                        <a:t>Please submit the</a:t>
                      </a:r>
                      <a:r>
                        <a:rPr lang="ja-JP" altLang="en-US" sz="60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600" b="0" i="0" u="none" strike="noStrike" dirty="0">
                          <a:solidFill>
                            <a:srgbClr val="000000"/>
                          </a:solidFill>
                          <a:effectLst/>
                          <a:latin typeface="Meiryo UI" panose="020B0604030504040204" pitchFamily="50" charset="-128"/>
                          <a:ea typeface="Meiryo UI" panose="020B0604030504040204" pitchFamily="50" charset="-128"/>
                        </a:rPr>
                        <a:t>Application for admission fee exemption/Application for deferred collection of admission fees</a:t>
                      </a:r>
                      <a:r>
                        <a:rPr lang="ja-JP" altLang="en-US" sz="600" b="0" i="0" u="none" strike="noStrike" dirty="0">
                          <a:solidFill>
                            <a:srgbClr val="000000"/>
                          </a:solidFill>
                          <a:effectLst/>
                          <a:latin typeface="Meiryo UI" panose="020B0604030504040204" pitchFamily="50" charset="-128"/>
                          <a:ea typeface="Meiryo UI" panose="020B0604030504040204" pitchFamily="50" charset="-128"/>
                        </a:rPr>
                        <a:t>」</a:t>
                      </a:r>
                      <a:endParaRPr lang="en-US" sz="6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17903121"/>
                  </a:ext>
                </a:extLst>
              </a:tr>
              <a:tr h="191664">
                <a:tc gridSpan="3">
                  <a:txBody>
                    <a:bodyPr/>
                    <a:lstStyle/>
                    <a:p>
                      <a:pPr algn="l" fontAlgn="ctr"/>
                      <a:r>
                        <a:rPr lang="en-US" sz="600" b="1" i="0" u="none" strike="noStrike" dirty="0">
                          <a:solidFill>
                            <a:srgbClr val="000000"/>
                          </a:solidFill>
                          <a:effectLst/>
                          <a:latin typeface="Meiryo UI" panose="020B0604030504040204" pitchFamily="50" charset="-128"/>
                          <a:ea typeface="Meiryo UI" panose="020B0604030504040204" pitchFamily="50" charset="-128"/>
                        </a:rPr>
                        <a:t>②　　after entering </a:t>
                      </a:r>
                      <a:r>
                        <a:rPr lang="en-US" sz="600" b="1" i="0" u="none" strike="noStrike" dirty="0" err="1">
                          <a:solidFill>
                            <a:srgbClr val="000000"/>
                          </a:solidFill>
                          <a:effectLst/>
                          <a:latin typeface="Meiryo UI" panose="020B0604030504040204" pitchFamily="50" charset="-128"/>
                          <a:ea typeface="Meiryo UI" panose="020B0604030504040204" pitchFamily="50" charset="-128"/>
                        </a:rPr>
                        <a:t>school（First</a:t>
                      </a:r>
                      <a:r>
                        <a:rPr lang="en-US" sz="600" b="1" i="0" u="none" strike="noStrike" dirty="0">
                          <a:solidFill>
                            <a:srgbClr val="000000"/>
                          </a:solidFill>
                          <a:effectLst/>
                          <a:latin typeface="Meiryo UI" panose="020B0604030504040204" pitchFamily="50" charset="-128"/>
                          <a:ea typeface="Meiryo UI" panose="020B0604030504040204" pitchFamily="50" charset="-128"/>
                        </a:rPr>
                        <a:t> semester）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713441477"/>
                  </a:ext>
                </a:extLst>
              </a:tr>
              <a:tr h="1781087">
                <a:tc>
                  <a:txBody>
                    <a:bodyPr/>
                    <a:lstStyle/>
                    <a:p>
                      <a:pPr algn="ctr" fontAlgn="ctr"/>
                      <a:r>
                        <a:rPr lang="en-US" sz="600" b="0" i="0" u="none" strike="noStrike">
                          <a:solidFill>
                            <a:srgbClr val="000000"/>
                          </a:solidFill>
                          <a:effectLst/>
                          <a:latin typeface="Meiryo UI" panose="020B0604030504040204" pitchFamily="50" charset="-128"/>
                          <a:ea typeface="Meiryo UI" panose="020B0604030504040204" pitchFamily="50" charset="-128"/>
                        </a:rPr>
                        <a:t>April 14</a:t>
                      </a:r>
                      <a:br>
                        <a:rPr lang="en-US" sz="600" b="0" i="0" u="none" strike="noStrike">
                          <a:solidFill>
                            <a:srgbClr val="000000"/>
                          </a:solidFill>
                          <a:effectLst/>
                          <a:latin typeface="Meiryo UI" panose="020B0604030504040204" pitchFamily="50" charset="-128"/>
                          <a:ea typeface="Meiryo UI" panose="020B0604030504040204" pitchFamily="50" charset="-128"/>
                        </a:rPr>
                      </a:br>
                      <a:r>
                        <a:rPr lang="en-US" sz="600" b="0" i="0" u="none" strike="noStrike">
                          <a:solidFill>
                            <a:srgbClr val="000000"/>
                          </a:solidFill>
                          <a:effectLst/>
                          <a:latin typeface="Meiryo UI" panose="020B0604030504040204" pitchFamily="50" charset="-128"/>
                          <a:ea typeface="Meiryo UI" panose="020B0604030504040204" pitchFamily="50" charset="-128"/>
                        </a:rPr>
                        <a:t>～</a:t>
                      </a:r>
                      <a:br>
                        <a:rPr lang="en-US" sz="600" b="0" i="0" u="none" strike="noStrike">
                          <a:solidFill>
                            <a:srgbClr val="000000"/>
                          </a:solidFill>
                          <a:effectLst/>
                          <a:latin typeface="Meiryo UI" panose="020B0604030504040204" pitchFamily="50" charset="-128"/>
                          <a:ea typeface="Meiryo UI" panose="020B0604030504040204" pitchFamily="50" charset="-128"/>
                        </a:rPr>
                      </a:br>
                      <a:r>
                        <a:rPr lang="en-US" sz="600" b="0" i="0" u="none" strike="noStrike">
                          <a:solidFill>
                            <a:srgbClr val="000000"/>
                          </a:solidFill>
                          <a:effectLst/>
                          <a:latin typeface="Meiryo UI" panose="020B0604030504040204" pitchFamily="50" charset="-128"/>
                          <a:ea typeface="Meiryo UI" panose="020B0604030504040204" pitchFamily="50" charset="-128"/>
                        </a:rPr>
                        <a:t>April 18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t"/>
                      <a:r>
                        <a:rPr lang="ja-JP" altLang="en-US" sz="600" b="0" i="0" u="sng" strike="noStrike" dirty="0">
                          <a:solidFill>
                            <a:srgbClr val="000000"/>
                          </a:solidFill>
                          <a:effectLst/>
                          <a:latin typeface="Meiryo UI" panose="020B0604030504040204" pitchFamily="50" charset="-128"/>
                          <a:ea typeface="Meiryo UI" panose="020B0604030504040204" pitchFamily="50" charset="-128"/>
                        </a:rPr>
                        <a:t>（</a:t>
                      </a:r>
                      <a:r>
                        <a:rPr lang="en-US" altLang="ja-JP" sz="600" b="0" i="0" u="sng" strike="noStrike" dirty="0">
                          <a:solidFill>
                            <a:srgbClr val="000000"/>
                          </a:solidFill>
                          <a:effectLst/>
                          <a:latin typeface="Meiryo UI" panose="020B0604030504040204" pitchFamily="50" charset="-128"/>
                          <a:ea typeface="Meiryo UI" panose="020B0604030504040204" pitchFamily="50" charset="-128"/>
                        </a:rPr>
                        <a:t>ⅰ</a:t>
                      </a:r>
                      <a:r>
                        <a:rPr lang="ja-JP" altLang="en-US" sz="600" b="0" i="0" u="sng" strike="noStrike" dirty="0">
                          <a:solidFill>
                            <a:srgbClr val="000000"/>
                          </a:solidFill>
                          <a:effectLst/>
                          <a:latin typeface="Meiryo UI" panose="020B0604030504040204" pitchFamily="50" charset="-128"/>
                          <a:ea typeface="Meiryo UI" panose="020B0604030504040204" pitchFamily="50" charset="-128"/>
                        </a:rPr>
                        <a:t>）</a:t>
                      </a:r>
                      <a:r>
                        <a:rPr lang="en-US" sz="600" b="0" i="0" u="sng" strike="noStrike" dirty="0">
                          <a:solidFill>
                            <a:srgbClr val="000000"/>
                          </a:solidFill>
                          <a:effectLst/>
                          <a:latin typeface="Meiryo UI" panose="020B0604030504040204" pitchFamily="50" charset="-128"/>
                          <a:ea typeface="Meiryo UI" panose="020B0604030504040204" pitchFamily="50" charset="-128"/>
                        </a:rPr>
                        <a:t>When apply for entrance fee waiver only, or, apply for both tuition fee waiver and entrance fee waiver</a:t>
                      </a:r>
                      <a:br>
                        <a:rPr lang="en-US" sz="600" b="0" i="0" u="none" strike="noStrike" dirty="0">
                          <a:solidFill>
                            <a:srgbClr val="000000"/>
                          </a:solidFill>
                          <a:effectLst/>
                          <a:latin typeface="Meiryo UI" panose="020B0604030504040204" pitchFamily="50" charset="-128"/>
                          <a:ea typeface="Meiryo UI" panose="020B0604030504040204" pitchFamily="50" charset="-128"/>
                        </a:rPr>
                      </a:br>
                      <a:r>
                        <a:rPr lang="en-US" sz="600" b="0" i="0" u="none" strike="noStrike" dirty="0">
                          <a:solidFill>
                            <a:srgbClr val="000000"/>
                          </a:solidFill>
                          <a:effectLst/>
                          <a:latin typeface="Meiryo UI" panose="020B0604030504040204" pitchFamily="50" charset="-128"/>
                          <a:ea typeface="Meiryo UI" panose="020B0604030504040204" pitchFamily="50" charset="-128"/>
                        </a:rPr>
                        <a:t>Please submit the following documents.</a:t>
                      </a:r>
                      <a:br>
                        <a:rPr lang="en-US" sz="600" b="0" i="0" u="none" strike="noStrike" dirty="0">
                          <a:solidFill>
                            <a:srgbClr val="000000"/>
                          </a:solidFill>
                          <a:effectLst/>
                          <a:latin typeface="Meiryo UI" panose="020B0604030504040204" pitchFamily="50" charset="-128"/>
                          <a:ea typeface="Meiryo UI" panose="020B0604030504040204" pitchFamily="50" charset="-128"/>
                        </a:rPr>
                      </a:br>
                      <a:r>
                        <a:rPr lang="en-US" sz="600" b="0" i="0" u="none" strike="noStrike" dirty="0">
                          <a:solidFill>
                            <a:srgbClr val="000000"/>
                          </a:solidFill>
                          <a:effectLst/>
                          <a:latin typeface="Meiryo UI" panose="020B0604030504040204" pitchFamily="50" charset="-128"/>
                          <a:ea typeface="Meiryo UI" panose="020B0604030504040204" pitchFamily="50" charset="-128"/>
                        </a:rPr>
                        <a:t>・「necessary documents 」</a:t>
                      </a:r>
                      <a:br>
                        <a:rPr lang="en-US" sz="600" b="0" i="0" u="none" strike="noStrike" dirty="0">
                          <a:solidFill>
                            <a:srgbClr val="000000"/>
                          </a:solidFill>
                          <a:effectLst/>
                          <a:latin typeface="Meiryo UI" panose="020B0604030504040204" pitchFamily="50" charset="-128"/>
                          <a:ea typeface="Meiryo UI" panose="020B0604030504040204" pitchFamily="50" charset="-128"/>
                        </a:rPr>
                      </a:br>
                      <a:r>
                        <a:rPr lang="en-US" sz="600" b="0" i="0" u="none" strike="noStrike" dirty="0">
                          <a:solidFill>
                            <a:srgbClr val="000000"/>
                          </a:solidFill>
                          <a:effectLst/>
                          <a:latin typeface="Meiryo UI" panose="020B0604030504040204" pitchFamily="50" charset="-128"/>
                          <a:ea typeface="Meiryo UI" panose="020B0604030504040204" pitchFamily="50" charset="-128"/>
                        </a:rPr>
                        <a:t>・「Application for Tuition Fee Exemption 」</a:t>
                      </a:r>
                      <a:br>
                        <a:rPr lang="en-US" sz="600" b="0" i="0" u="none" strike="noStrike" dirty="0">
                          <a:solidFill>
                            <a:srgbClr val="000000"/>
                          </a:solidFill>
                          <a:effectLst/>
                          <a:latin typeface="Meiryo UI" panose="020B0604030504040204" pitchFamily="50" charset="-128"/>
                          <a:ea typeface="Meiryo UI" panose="020B0604030504040204" pitchFamily="50" charset="-128"/>
                        </a:rPr>
                      </a:br>
                      <a:r>
                        <a:rPr lang="en-US" sz="600" b="0" i="0" u="none" strike="noStrike" dirty="0">
                          <a:solidFill>
                            <a:srgbClr val="000000"/>
                          </a:solidFill>
                          <a:effectLst/>
                          <a:latin typeface="Meiryo UI" panose="020B0604030504040204" pitchFamily="50" charset="-128"/>
                          <a:ea typeface="Meiryo UI" panose="020B0604030504040204" pitchFamily="50" charset="-128"/>
                        </a:rPr>
                        <a:t>・「Family situation report」</a:t>
                      </a:r>
                      <a:br>
                        <a:rPr lang="en-US" sz="600" b="0" i="0" u="none" strike="noStrike" dirty="0">
                          <a:solidFill>
                            <a:srgbClr val="000000"/>
                          </a:solidFill>
                          <a:effectLst/>
                          <a:latin typeface="Meiryo UI" panose="020B0604030504040204" pitchFamily="50" charset="-128"/>
                          <a:ea typeface="Meiryo UI" panose="020B0604030504040204" pitchFamily="50" charset="-128"/>
                        </a:rPr>
                      </a:br>
                      <a:r>
                        <a:rPr lang="en-US" sz="600" b="0" i="0" u="none" strike="noStrike" dirty="0">
                          <a:solidFill>
                            <a:srgbClr val="000000"/>
                          </a:solidFill>
                          <a:effectLst/>
                          <a:latin typeface="Meiryo UI" panose="020B0604030504040204" pitchFamily="50" charset="-128"/>
                          <a:ea typeface="Meiryo UI" panose="020B0604030504040204" pitchFamily="50" charset="-128"/>
                        </a:rPr>
                        <a:t>・「Hearing report on the situation of the applicant」</a:t>
                      </a:r>
                      <a:br>
                        <a:rPr lang="en-US" sz="600" b="0" i="0" u="none" strike="noStrike" dirty="0">
                          <a:solidFill>
                            <a:srgbClr val="000000"/>
                          </a:solidFill>
                          <a:effectLst/>
                          <a:latin typeface="Meiryo UI" panose="020B0604030504040204" pitchFamily="50" charset="-128"/>
                          <a:ea typeface="Meiryo UI" panose="020B0604030504040204" pitchFamily="50" charset="-128"/>
                        </a:rPr>
                      </a:br>
                      <a:r>
                        <a:rPr lang="en-US" sz="600" b="0" i="0" u="none" strike="noStrike" dirty="0">
                          <a:solidFill>
                            <a:srgbClr val="000000"/>
                          </a:solidFill>
                          <a:effectLst/>
                          <a:latin typeface="Meiryo UI" panose="020B0604030504040204" pitchFamily="50" charset="-128"/>
                          <a:ea typeface="Meiryo UI" panose="020B0604030504040204" pitchFamily="50" charset="-128"/>
                        </a:rPr>
                        <a:t>・「Application form for entrance fee waiver and deferment」</a:t>
                      </a:r>
                      <a:br>
                        <a:rPr lang="en-US" sz="600" b="0" i="0" u="none" strike="noStrike" dirty="0">
                          <a:solidFill>
                            <a:srgbClr val="000000"/>
                          </a:solidFill>
                          <a:effectLst/>
                          <a:latin typeface="Meiryo UI" panose="020B0604030504040204" pitchFamily="50" charset="-128"/>
                          <a:ea typeface="Meiryo UI" panose="020B0604030504040204" pitchFamily="50" charset="-128"/>
                        </a:rPr>
                      </a:br>
                      <a:r>
                        <a:rPr lang="en-US" sz="600" b="0" i="0" u="none" strike="noStrike" dirty="0">
                          <a:solidFill>
                            <a:srgbClr val="000000"/>
                          </a:solidFill>
                          <a:effectLst/>
                          <a:latin typeface="Meiryo UI" panose="020B0604030504040204" pitchFamily="50" charset="-128"/>
                          <a:ea typeface="Meiryo UI" panose="020B0604030504040204" pitchFamily="50" charset="-128"/>
                        </a:rPr>
                        <a:t>・Envelope（</a:t>
                      </a:r>
                      <a:r>
                        <a:rPr lang="ja-JP" altLang="en-US" sz="600" b="0" i="0" u="none" strike="noStrike" dirty="0">
                          <a:solidFill>
                            <a:srgbClr val="000000"/>
                          </a:solidFill>
                          <a:effectLst/>
                          <a:latin typeface="Meiryo UI" panose="020B0604030504040204" pitchFamily="50" charset="-128"/>
                          <a:ea typeface="Meiryo UI" panose="020B0604030504040204" pitchFamily="50" charset="-128"/>
                        </a:rPr>
                        <a:t>長形３号）（</a:t>
                      </a:r>
                      <a:r>
                        <a:rPr lang="en-US" altLang="ja-JP" sz="600" b="0" i="0" u="none" strike="noStrike" dirty="0">
                          <a:solidFill>
                            <a:srgbClr val="000000"/>
                          </a:solidFill>
                          <a:effectLst/>
                          <a:latin typeface="Meiryo UI" panose="020B0604030504040204" pitchFamily="50" charset="-128"/>
                          <a:ea typeface="Meiryo UI" panose="020B0604030504040204" pitchFamily="50" charset="-128"/>
                        </a:rPr>
                        <a:t>460 </a:t>
                      </a:r>
                      <a:r>
                        <a:rPr lang="en-US" sz="600" b="0" i="0" u="none" strike="noStrike" dirty="0">
                          <a:solidFill>
                            <a:srgbClr val="000000"/>
                          </a:solidFill>
                          <a:effectLst/>
                          <a:latin typeface="Meiryo UI" panose="020B0604030504040204" pitchFamily="50" charset="-128"/>
                          <a:ea typeface="Meiryo UI" panose="020B0604030504040204" pitchFamily="50" charset="-128"/>
                        </a:rPr>
                        <a:t>yen stamp is required）</a:t>
                      </a:r>
                      <a:br>
                        <a:rPr lang="en-US" sz="600" b="0" i="0" u="none" strike="noStrike" dirty="0">
                          <a:solidFill>
                            <a:srgbClr val="000000"/>
                          </a:solidFill>
                          <a:effectLst/>
                          <a:latin typeface="Meiryo UI" panose="020B0604030504040204" pitchFamily="50" charset="-128"/>
                          <a:ea typeface="Meiryo UI" panose="020B0604030504040204" pitchFamily="50" charset="-128"/>
                        </a:rPr>
                      </a:br>
                      <a:br>
                        <a:rPr lang="en-US" sz="600" b="0" i="0" u="none" strike="noStrike" dirty="0">
                          <a:solidFill>
                            <a:srgbClr val="000000"/>
                          </a:solidFill>
                          <a:effectLst/>
                          <a:latin typeface="Meiryo UI" panose="020B0604030504040204" pitchFamily="50" charset="-128"/>
                          <a:ea typeface="Meiryo UI" panose="020B0604030504040204" pitchFamily="50" charset="-128"/>
                        </a:rPr>
                      </a:br>
                      <a:r>
                        <a:rPr lang="en-US" sz="600" b="0" i="0" u="none" strike="noStrike" dirty="0">
                          <a:solidFill>
                            <a:srgbClr val="000000"/>
                          </a:solidFill>
                          <a:effectLst/>
                          <a:latin typeface="Meiryo UI" panose="020B0604030504040204" pitchFamily="50" charset="-128"/>
                          <a:ea typeface="Meiryo UI" panose="020B0604030504040204" pitchFamily="50" charset="-128"/>
                        </a:rPr>
                        <a:t>Any missing documents will be communicated via university webmail.</a:t>
                      </a:r>
                      <a:br>
                        <a:rPr lang="en-US" sz="600" b="0" i="0" u="none" strike="noStrike" dirty="0">
                          <a:solidFill>
                            <a:srgbClr val="000000"/>
                          </a:solidFill>
                          <a:effectLst/>
                          <a:latin typeface="Meiryo UI" panose="020B0604030504040204" pitchFamily="50" charset="-128"/>
                          <a:ea typeface="Meiryo UI" panose="020B0604030504040204" pitchFamily="50" charset="-128"/>
                        </a:rPr>
                      </a:br>
                      <a:br>
                        <a:rPr lang="en-US" sz="6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600" b="0" i="0" u="sng" strike="noStrike" dirty="0">
                          <a:solidFill>
                            <a:srgbClr val="000000"/>
                          </a:solidFill>
                          <a:effectLst/>
                          <a:latin typeface="Meiryo UI" panose="020B0604030504040204" pitchFamily="50" charset="-128"/>
                          <a:ea typeface="Meiryo UI" panose="020B0604030504040204" pitchFamily="50" charset="-128"/>
                        </a:rPr>
                        <a:t>（</a:t>
                      </a:r>
                      <a:r>
                        <a:rPr lang="en-US" altLang="ja-JP" sz="600" b="0" i="0" u="sng" strike="noStrike" dirty="0">
                          <a:solidFill>
                            <a:srgbClr val="000000"/>
                          </a:solidFill>
                          <a:effectLst/>
                          <a:latin typeface="Meiryo UI" panose="020B0604030504040204" pitchFamily="50" charset="-128"/>
                          <a:ea typeface="Meiryo UI" panose="020B0604030504040204" pitchFamily="50" charset="-128"/>
                        </a:rPr>
                        <a:t>ⅱ</a:t>
                      </a:r>
                      <a:r>
                        <a:rPr lang="ja-JP" altLang="en-US" sz="600" b="0" i="0" u="sng" strike="noStrike" dirty="0">
                          <a:solidFill>
                            <a:srgbClr val="000000"/>
                          </a:solidFill>
                          <a:effectLst/>
                          <a:latin typeface="Meiryo UI" panose="020B0604030504040204" pitchFamily="50" charset="-128"/>
                          <a:ea typeface="Meiryo UI" panose="020B0604030504040204" pitchFamily="50" charset="-128"/>
                        </a:rPr>
                        <a:t>）</a:t>
                      </a:r>
                      <a:r>
                        <a:rPr lang="en-US" sz="600" b="0" i="0" u="sng" strike="noStrike" dirty="0">
                          <a:solidFill>
                            <a:srgbClr val="000000"/>
                          </a:solidFill>
                          <a:effectLst/>
                          <a:latin typeface="Meiryo UI" panose="020B0604030504040204" pitchFamily="50" charset="-128"/>
                          <a:ea typeface="Meiryo UI" panose="020B0604030504040204" pitchFamily="50" charset="-128"/>
                        </a:rPr>
                        <a:t>When apply for tuition fee waiver only</a:t>
                      </a:r>
                      <a:br>
                        <a:rPr lang="en-US" sz="600" b="0" i="0" u="sng" strike="noStrike" dirty="0">
                          <a:solidFill>
                            <a:srgbClr val="000000"/>
                          </a:solidFill>
                          <a:effectLst/>
                          <a:latin typeface="Meiryo UI" panose="020B0604030504040204" pitchFamily="50" charset="-128"/>
                          <a:ea typeface="Meiryo UI" panose="020B0604030504040204" pitchFamily="50" charset="-128"/>
                        </a:rPr>
                      </a:br>
                      <a:r>
                        <a:rPr lang="en-US" sz="600" b="0" i="0" u="none" strike="noStrike" dirty="0">
                          <a:solidFill>
                            <a:srgbClr val="000000"/>
                          </a:solidFill>
                          <a:effectLst/>
                          <a:latin typeface="Meiryo UI" panose="020B0604030504040204" pitchFamily="50" charset="-128"/>
                          <a:ea typeface="Meiryo UI" panose="020B0604030504040204" pitchFamily="50" charset="-128"/>
                        </a:rPr>
                        <a:t>Please submit the following documents.</a:t>
                      </a:r>
                      <a:br>
                        <a:rPr lang="en-US" sz="600" b="0" i="0" u="none" strike="noStrike" dirty="0">
                          <a:solidFill>
                            <a:srgbClr val="000000"/>
                          </a:solidFill>
                          <a:effectLst/>
                          <a:latin typeface="Meiryo UI" panose="020B0604030504040204" pitchFamily="50" charset="-128"/>
                          <a:ea typeface="Meiryo UI" panose="020B0604030504040204" pitchFamily="50" charset="-128"/>
                        </a:rPr>
                      </a:br>
                      <a:r>
                        <a:rPr lang="en-US" sz="600" b="0" i="0" u="none" strike="noStrike" dirty="0">
                          <a:solidFill>
                            <a:srgbClr val="000000"/>
                          </a:solidFill>
                          <a:effectLst/>
                          <a:latin typeface="Meiryo UI" panose="020B0604030504040204" pitchFamily="50" charset="-128"/>
                          <a:ea typeface="Meiryo UI" panose="020B0604030504040204" pitchFamily="50" charset="-128"/>
                        </a:rPr>
                        <a:t>・「necessary documents 」</a:t>
                      </a:r>
                      <a:br>
                        <a:rPr lang="en-US" sz="600" b="0" i="0" u="none" strike="noStrike" dirty="0">
                          <a:solidFill>
                            <a:srgbClr val="000000"/>
                          </a:solidFill>
                          <a:effectLst/>
                          <a:latin typeface="Meiryo UI" panose="020B0604030504040204" pitchFamily="50" charset="-128"/>
                          <a:ea typeface="Meiryo UI" panose="020B0604030504040204" pitchFamily="50" charset="-128"/>
                        </a:rPr>
                      </a:br>
                      <a:r>
                        <a:rPr lang="en-US" sz="600" b="0" i="0" u="none" strike="noStrike" dirty="0">
                          <a:solidFill>
                            <a:srgbClr val="000000"/>
                          </a:solidFill>
                          <a:effectLst/>
                          <a:latin typeface="Meiryo UI" panose="020B0604030504040204" pitchFamily="50" charset="-128"/>
                          <a:ea typeface="Meiryo UI" panose="020B0604030504040204" pitchFamily="50" charset="-128"/>
                        </a:rPr>
                        <a:t>・「Application for Tuition Fee Exemption 」</a:t>
                      </a:r>
                      <a:br>
                        <a:rPr lang="en-US" sz="600" b="0" i="0" u="none" strike="noStrike" dirty="0">
                          <a:solidFill>
                            <a:srgbClr val="000000"/>
                          </a:solidFill>
                          <a:effectLst/>
                          <a:latin typeface="Meiryo UI" panose="020B0604030504040204" pitchFamily="50" charset="-128"/>
                          <a:ea typeface="Meiryo UI" panose="020B0604030504040204" pitchFamily="50" charset="-128"/>
                        </a:rPr>
                      </a:br>
                      <a:r>
                        <a:rPr lang="en-US" sz="600" b="0" i="0" u="none" strike="noStrike" dirty="0">
                          <a:solidFill>
                            <a:srgbClr val="000000"/>
                          </a:solidFill>
                          <a:effectLst/>
                          <a:latin typeface="Meiryo UI" panose="020B0604030504040204" pitchFamily="50" charset="-128"/>
                          <a:ea typeface="Meiryo UI" panose="020B0604030504040204" pitchFamily="50" charset="-128"/>
                        </a:rPr>
                        <a:t>・「Family situation report」</a:t>
                      </a:r>
                      <a:br>
                        <a:rPr lang="en-US" sz="600" b="0" i="0" u="none" strike="noStrike" dirty="0">
                          <a:solidFill>
                            <a:srgbClr val="000000"/>
                          </a:solidFill>
                          <a:effectLst/>
                          <a:latin typeface="Meiryo UI" panose="020B0604030504040204" pitchFamily="50" charset="-128"/>
                          <a:ea typeface="Meiryo UI" panose="020B0604030504040204" pitchFamily="50" charset="-128"/>
                        </a:rPr>
                      </a:br>
                      <a:r>
                        <a:rPr lang="en-US" sz="600" b="0" i="0" u="none" strike="noStrike" dirty="0">
                          <a:solidFill>
                            <a:srgbClr val="000000"/>
                          </a:solidFill>
                          <a:effectLst/>
                          <a:latin typeface="Meiryo UI" panose="020B0604030504040204" pitchFamily="50" charset="-128"/>
                          <a:ea typeface="Meiryo UI" panose="020B0604030504040204" pitchFamily="50" charset="-128"/>
                        </a:rPr>
                        <a:t>・「Hearing report on the situation of the applicant」</a:t>
                      </a:r>
                      <a:br>
                        <a:rPr lang="en-US" sz="600" b="0" i="0" u="none" strike="noStrike" dirty="0">
                          <a:solidFill>
                            <a:srgbClr val="000000"/>
                          </a:solidFill>
                          <a:effectLst/>
                          <a:latin typeface="Meiryo UI" panose="020B0604030504040204" pitchFamily="50" charset="-128"/>
                          <a:ea typeface="Meiryo UI" panose="020B0604030504040204" pitchFamily="50" charset="-128"/>
                        </a:rPr>
                      </a:br>
                      <a:br>
                        <a:rPr lang="en-US" sz="600" b="0" i="0" u="none" strike="noStrike" dirty="0">
                          <a:solidFill>
                            <a:srgbClr val="000000"/>
                          </a:solidFill>
                          <a:effectLst/>
                          <a:latin typeface="Meiryo UI" panose="020B0604030504040204" pitchFamily="50" charset="-128"/>
                          <a:ea typeface="Meiryo UI" panose="020B0604030504040204" pitchFamily="50" charset="-128"/>
                        </a:rPr>
                      </a:br>
                      <a:r>
                        <a:rPr lang="en-US" sz="600" b="0" i="0" u="none" strike="noStrike" dirty="0">
                          <a:solidFill>
                            <a:srgbClr val="000000"/>
                          </a:solidFill>
                          <a:effectLst/>
                          <a:latin typeface="Meiryo UI" panose="020B0604030504040204" pitchFamily="50" charset="-128"/>
                          <a:ea typeface="Meiryo UI" panose="020B0604030504040204" pitchFamily="50" charset="-128"/>
                        </a:rPr>
                        <a:t>Any missing documents will be communicated via university webmail.</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4192750590"/>
                  </a:ext>
                </a:extLst>
              </a:tr>
              <a:tr h="393405">
                <a:tc>
                  <a:txBody>
                    <a:bodyPr/>
                    <a:lstStyle/>
                    <a:p>
                      <a:pPr algn="ctr" fontAlgn="ctr"/>
                      <a:r>
                        <a:rPr lang="en-US" sz="600" b="0" i="0" u="none" strike="noStrike">
                          <a:solidFill>
                            <a:srgbClr val="000000"/>
                          </a:solidFill>
                          <a:effectLst/>
                          <a:latin typeface="Meiryo UI" panose="020B0604030504040204" pitchFamily="50" charset="-128"/>
                          <a:ea typeface="Meiryo UI" panose="020B0604030504040204" pitchFamily="50" charset="-128"/>
                        </a:rPr>
                        <a:t>Mid July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600" b="0" i="0" u="none" strike="noStrike" dirty="0">
                          <a:solidFill>
                            <a:srgbClr val="000000"/>
                          </a:solidFill>
                          <a:effectLst/>
                          <a:latin typeface="Meiryo UI" panose="020B0604030504040204" pitchFamily="50" charset="-128"/>
                          <a:ea typeface="Meiryo UI" panose="020B0604030504040204"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600" b="0" i="0" u="none" strike="noStrike">
                          <a:solidFill>
                            <a:srgbClr val="000000"/>
                          </a:solidFill>
                          <a:effectLst/>
                          <a:latin typeface="Meiryo UI" panose="020B0604030504040204" pitchFamily="50" charset="-128"/>
                          <a:ea typeface="Meiryo UI" panose="020B0604030504040204" pitchFamily="50" charset="-128"/>
                        </a:rPr>
                        <a:t>We will send notification of the results of the entrance fee waiver. Students who are not approved or who are approved for half of the entrance fee must pay the designated entrance fee by the due date.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30402171"/>
                  </a:ext>
                </a:extLst>
              </a:tr>
              <a:tr h="446567">
                <a:tc>
                  <a:txBody>
                    <a:bodyPr/>
                    <a:lstStyle/>
                    <a:p>
                      <a:pPr algn="ctr" fontAlgn="ctr"/>
                      <a:r>
                        <a:rPr lang="en-US" sz="600" b="0" i="0" u="none" strike="noStrike">
                          <a:solidFill>
                            <a:srgbClr val="000000"/>
                          </a:solidFill>
                          <a:effectLst/>
                          <a:latin typeface="Meiryo UI" panose="020B0604030504040204" pitchFamily="50" charset="-128"/>
                          <a:ea typeface="Meiryo UI" panose="020B0604030504040204" pitchFamily="50" charset="-128"/>
                        </a:rPr>
                        <a:t>Early Aug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600" b="0" i="0" u="none" strike="noStrike" dirty="0">
                          <a:solidFill>
                            <a:srgbClr val="000000"/>
                          </a:solidFill>
                          <a:effectLst/>
                          <a:latin typeface="Meiryo UI" panose="020B0604030504040204" pitchFamily="50" charset="-128"/>
                          <a:ea typeface="Meiryo UI" panose="020B0604030504040204" pitchFamily="50" charset="-128"/>
                        </a:rPr>
                        <a:t>Students who are not fully exempted from the tuition fee must pay the designated tuition fee by the end of August after confirming the result of the exemption through the Tuition Fee Exemption Student System or webmail.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600" b="0" i="0" u="none" strike="noStrike" dirty="0">
                          <a:solidFill>
                            <a:srgbClr val="000000"/>
                          </a:solidFill>
                          <a:effectLst/>
                          <a:latin typeface="Meiryo UI" panose="020B0604030504040204" pitchFamily="50" charset="-128"/>
                          <a:ea typeface="Meiryo UI" panose="020B0604030504040204"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43919123"/>
                  </a:ext>
                </a:extLst>
              </a:tr>
              <a:tr h="191664">
                <a:tc gridSpan="3">
                  <a:txBody>
                    <a:bodyPr/>
                    <a:lstStyle/>
                    <a:p>
                      <a:pPr algn="l" fontAlgn="ctr"/>
                      <a:r>
                        <a:rPr lang="en-US" sz="600" b="1" i="0" u="none" strike="noStrike" dirty="0">
                          <a:solidFill>
                            <a:srgbClr val="000000"/>
                          </a:solidFill>
                          <a:effectLst/>
                          <a:latin typeface="Meiryo UI" panose="020B0604030504040204" pitchFamily="50" charset="-128"/>
                          <a:ea typeface="Meiryo UI" panose="020B0604030504040204" pitchFamily="50" charset="-128"/>
                        </a:rPr>
                        <a:t>②　　after entering </a:t>
                      </a:r>
                      <a:r>
                        <a:rPr lang="en-US" sz="600" b="1" i="0" u="none" strike="noStrike" dirty="0" err="1">
                          <a:solidFill>
                            <a:srgbClr val="000000"/>
                          </a:solidFill>
                          <a:effectLst/>
                          <a:latin typeface="Meiryo UI" panose="020B0604030504040204" pitchFamily="50" charset="-128"/>
                          <a:ea typeface="Meiryo UI" panose="020B0604030504040204" pitchFamily="50" charset="-128"/>
                        </a:rPr>
                        <a:t>school（second</a:t>
                      </a:r>
                      <a:r>
                        <a:rPr lang="en-US" sz="600" b="1" i="0" u="none" strike="noStrike" dirty="0">
                          <a:solidFill>
                            <a:srgbClr val="000000"/>
                          </a:solidFill>
                          <a:effectLst/>
                          <a:latin typeface="Meiryo UI" panose="020B0604030504040204" pitchFamily="50" charset="-128"/>
                          <a:ea typeface="Meiryo UI" panose="020B0604030504040204" pitchFamily="50" charset="-128"/>
                        </a:rPr>
                        <a:t> semester）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89128923"/>
                  </a:ext>
                </a:extLst>
              </a:tr>
              <a:tr h="690838">
                <a:tc>
                  <a:txBody>
                    <a:bodyPr/>
                    <a:lstStyle/>
                    <a:p>
                      <a:pPr algn="ctr" fontAlgn="ctr"/>
                      <a:r>
                        <a:rPr lang="en-US" sz="600" b="0" i="0" u="none" strike="noStrike">
                          <a:solidFill>
                            <a:srgbClr val="000000"/>
                          </a:solidFill>
                          <a:effectLst/>
                          <a:latin typeface="Meiryo UI" panose="020B0604030504040204" pitchFamily="50" charset="-128"/>
                          <a:ea typeface="Meiryo UI" panose="020B0604030504040204" pitchFamily="50" charset="-128"/>
                        </a:rPr>
                        <a:t>August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600" b="0" i="0" u="none" strike="noStrike" dirty="0">
                          <a:solidFill>
                            <a:srgbClr val="000000"/>
                          </a:solidFill>
                          <a:effectLst/>
                          <a:latin typeface="Meiryo UI" panose="020B0604030504040204" pitchFamily="50" charset="-128"/>
                          <a:ea typeface="Meiryo UI" panose="020B0604030504040204" pitchFamily="50" charset="-128"/>
                        </a:rPr>
                        <a:t>Please submit the following documents.</a:t>
                      </a:r>
                      <a:br>
                        <a:rPr lang="en-US" sz="600" b="0" i="0" u="none" strike="noStrike" dirty="0">
                          <a:solidFill>
                            <a:srgbClr val="000000"/>
                          </a:solidFill>
                          <a:effectLst/>
                          <a:latin typeface="Meiryo UI" panose="020B0604030504040204" pitchFamily="50" charset="-128"/>
                          <a:ea typeface="Meiryo UI" panose="020B0604030504040204" pitchFamily="50" charset="-128"/>
                        </a:rPr>
                      </a:br>
                      <a:r>
                        <a:rPr lang="en-US" sz="600" b="0" i="0" u="none" strike="noStrike" dirty="0">
                          <a:solidFill>
                            <a:srgbClr val="000000"/>
                          </a:solidFill>
                          <a:effectLst/>
                          <a:latin typeface="Meiryo UI" panose="020B0604030504040204" pitchFamily="50" charset="-128"/>
                          <a:ea typeface="Meiryo UI" panose="020B0604030504040204" pitchFamily="50" charset="-128"/>
                        </a:rPr>
                        <a:t>・「necessary documents 」</a:t>
                      </a:r>
                      <a:br>
                        <a:rPr lang="en-US" sz="600" b="0" i="0" u="none" strike="noStrike" dirty="0">
                          <a:solidFill>
                            <a:srgbClr val="000000"/>
                          </a:solidFill>
                          <a:effectLst/>
                          <a:latin typeface="Meiryo UI" panose="020B0604030504040204" pitchFamily="50" charset="-128"/>
                          <a:ea typeface="Meiryo UI" panose="020B0604030504040204" pitchFamily="50" charset="-128"/>
                        </a:rPr>
                      </a:br>
                      <a:r>
                        <a:rPr lang="en-US" sz="600" b="0" i="0" u="none" strike="noStrike" dirty="0">
                          <a:solidFill>
                            <a:srgbClr val="000000"/>
                          </a:solidFill>
                          <a:effectLst/>
                          <a:latin typeface="Meiryo UI" panose="020B0604030504040204" pitchFamily="50" charset="-128"/>
                          <a:ea typeface="Meiryo UI" panose="020B0604030504040204" pitchFamily="50" charset="-128"/>
                        </a:rPr>
                        <a:t>・「Application for Tuition Fee Exemption 」</a:t>
                      </a:r>
                      <a:br>
                        <a:rPr lang="en-US" sz="600" b="0" i="0" u="none" strike="noStrike" dirty="0">
                          <a:solidFill>
                            <a:srgbClr val="000000"/>
                          </a:solidFill>
                          <a:effectLst/>
                          <a:latin typeface="Meiryo UI" panose="020B0604030504040204" pitchFamily="50" charset="-128"/>
                          <a:ea typeface="Meiryo UI" panose="020B0604030504040204" pitchFamily="50" charset="-128"/>
                        </a:rPr>
                      </a:br>
                      <a:r>
                        <a:rPr lang="en-US" sz="600" b="0" i="0" u="none" strike="noStrike" dirty="0">
                          <a:solidFill>
                            <a:srgbClr val="000000"/>
                          </a:solidFill>
                          <a:effectLst/>
                          <a:latin typeface="Meiryo UI" panose="020B0604030504040204" pitchFamily="50" charset="-128"/>
                          <a:ea typeface="Meiryo UI" panose="020B0604030504040204" pitchFamily="50" charset="-128"/>
                        </a:rPr>
                        <a:t>・「Family situation report」</a:t>
                      </a:r>
                      <a:br>
                        <a:rPr lang="en-US" sz="600" b="0" i="0" u="none" strike="noStrike" dirty="0">
                          <a:solidFill>
                            <a:srgbClr val="000000"/>
                          </a:solidFill>
                          <a:effectLst/>
                          <a:latin typeface="Meiryo UI" panose="020B0604030504040204" pitchFamily="50" charset="-128"/>
                          <a:ea typeface="Meiryo UI" panose="020B0604030504040204" pitchFamily="50" charset="-128"/>
                        </a:rPr>
                      </a:br>
                      <a:r>
                        <a:rPr lang="en-US" sz="600" b="0" i="0" u="none" strike="noStrike" dirty="0">
                          <a:solidFill>
                            <a:srgbClr val="000000"/>
                          </a:solidFill>
                          <a:effectLst/>
                          <a:latin typeface="Meiryo UI" panose="020B0604030504040204" pitchFamily="50" charset="-128"/>
                          <a:ea typeface="Meiryo UI" panose="020B0604030504040204" pitchFamily="50" charset="-128"/>
                        </a:rPr>
                        <a:t>・「Hearing report on the situation of the applicant」</a:t>
                      </a:r>
                      <a:br>
                        <a:rPr lang="en-US" sz="600" b="0" i="0" u="none" strike="noStrike" dirty="0">
                          <a:solidFill>
                            <a:srgbClr val="000000"/>
                          </a:solidFill>
                          <a:effectLst/>
                          <a:latin typeface="Meiryo UI" panose="020B0604030504040204" pitchFamily="50" charset="-128"/>
                          <a:ea typeface="Meiryo UI" panose="020B0604030504040204" pitchFamily="50" charset="-128"/>
                        </a:rPr>
                      </a:br>
                      <a:br>
                        <a:rPr lang="en-US" sz="600" b="0" i="0" u="none" strike="noStrike" dirty="0">
                          <a:solidFill>
                            <a:srgbClr val="000000"/>
                          </a:solidFill>
                          <a:effectLst/>
                          <a:latin typeface="Meiryo UI" panose="020B0604030504040204" pitchFamily="50" charset="-128"/>
                          <a:ea typeface="Meiryo UI" panose="020B0604030504040204" pitchFamily="50" charset="-128"/>
                        </a:rPr>
                      </a:br>
                      <a:r>
                        <a:rPr lang="en-US" sz="600" b="0" i="0" u="none" strike="noStrike" dirty="0">
                          <a:solidFill>
                            <a:srgbClr val="000000"/>
                          </a:solidFill>
                          <a:effectLst/>
                          <a:latin typeface="Meiryo UI" panose="020B0604030504040204" pitchFamily="50" charset="-128"/>
                          <a:ea typeface="Meiryo UI" panose="020B0604030504040204" pitchFamily="50" charset="-128"/>
                        </a:rPr>
                        <a:t>Any missing documents will be communicated via university webmail.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600" b="0" i="0" u="none" strike="noStrike" dirty="0">
                          <a:solidFill>
                            <a:srgbClr val="000000"/>
                          </a:solidFill>
                          <a:effectLst/>
                          <a:latin typeface="Meiryo UI" panose="020B0604030504040204" pitchFamily="50" charset="-128"/>
                          <a:ea typeface="Meiryo UI" panose="020B0604030504040204"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59220066"/>
                  </a:ext>
                </a:extLst>
              </a:tr>
              <a:tr h="530271">
                <a:tc>
                  <a:txBody>
                    <a:bodyPr/>
                    <a:lstStyle/>
                    <a:p>
                      <a:pPr algn="ctr" fontAlgn="ctr"/>
                      <a:r>
                        <a:rPr lang="en-US" sz="600" b="0" i="0" u="none" strike="noStrike">
                          <a:solidFill>
                            <a:srgbClr val="000000"/>
                          </a:solidFill>
                          <a:effectLst/>
                          <a:latin typeface="Meiryo UI" panose="020B0604030504040204" pitchFamily="50" charset="-128"/>
                          <a:ea typeface="Meiryo UI" panose="020B0604030504040204" pitchFamily="50" charset="-128"/>
                        </a:rPr>
                        <a:t>January of the following year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600" b="0" i="0" u="none" strike="noStrike" dirty="0">
                          <a:solidFill>
                            <a:srgbClr val="000000"/>
                          </a:solidFill>
                          <a:effectLst/>
                          <a:latin typeface="Meiryo UI" panose="020B0604030504040204" pitchFamily="50" charset="-128"/>
                          <a:ea typeface="Meiryo UI" panose="020B0604030504040204" pitchFamily="50" charset="-128"/>
                        </a:rPr>
                        <a:t>Students who are not fully exempted from the tuition fee must pay the designated tuition fee by the end of January after confirming the result of the exemption through the Tuition Fee Exemption Student System or webmail.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600" b="0" i="0" u="none" strike="noStrike" dirty="0">
                          <a:solidFill>
                            <a:srgbClr val="000000"/>
                          </a:solidFill>
                          <a:effectLst/>
                          <a:latin typeface="Meiryo UI" panose="020B0604030504040204" pitchFamily="50" charset="-128"/>
                          <a:ea typeface="Meiryo UI" panose="020B0604030504040204"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60428444"/>
                  </a:ext>
                </a:extLst>
              </a:tr>
            </a:tbl>
          </a:graphicData>
        </a:graphic>
      </p:graphicFrame>
      <p:sp>
        <p:nvSpPr>
          <p:cNvPr id="6" name="テキスト ボックス 3">
            <a:extLst>
              <a:ext uri="{FF2B5EF4-FFF2-40B4-BE49-F238E27FC236}">
                <a16:creationId xmlns:a16="http://schemas.microsoft.com/office/drawing/2014/main" id="{9F742D7E-E97A-4C39-B59A-A11955BA2051}"/>
              </a:ext>
            </a:extLst>
          </p:cNvPr>
          <p:cNvSpPr txBox="1"/>
          <p:nvPr/>
        </p:nvSpPr>
        <p:spPr>
          <a:xfrm>
            <a:off x="3785513" y="1446804"/>
            <a:ext cx="2519593" cy="486833"/>
          </a:xfrm>
          <a:prstGeom prst="rect">
            <a:avLst/>
          </a:prstGeom>
          <a:solidFill>
            <a:schemeClr val="lt1"/>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kumimoji="1" lang="en-US" altLang="ja-JP" sz="800" dirty="0">
                <a:latin typeface="Meiryo UI" panose="020B0604030504040204" pitchFamily="50" charset="-128"/>
                <a:ea typeface="Meiryo UI" panose="020B0604030504040204" pitchFamily="50" charset="-128"/>
              </a:rPr>
              <a:t>It is not necessary to prepare two copies, one for tuition fee waiver and the other for admission fee waiver.</a:t>
            </a:r>
            <a:endParaRPr kumimoji="1" lang="ja-JP" altLang="en-US" sz="800" dirty="0">
              <a:latin typeface="Meiryo UI" panose="020B0604030504040204" pitchFamily="50" charset="-128"/>
              <a:ea typeface="Meiryo UI" panose="020B0604030504040204" pitchFamily="50" charset="-128"/>
            </a:endParaRPr>
          </a:p>
        </p:txBody>
      </p:sp>
      <p:graphicFrame>
        <p:nvGraphicFramePr>
          <p:cNvPr id="5" name="表 4">
            <a:extLst>
              <a:ext uri="{FF2B5EF4-FFF2-40B4-BE49-F238E27FC236}">
                <a16:creationId xmlns:a16="http://schemas.microsoft.com/office/drawing/2014/main" id="{3F838CC5-AD05-41BC-9491-F32BD0471084}"/>
              </a:ext>
            </a:extLst>
          </p:cNvPr>
          <p:cNvGraphicFramePr>
            <a:graphicFrameLocks noGrp="1"/>
          </p:cNvGraphicFramePr>
          <p:nvPr>
            <p:extLst>
              <p:ext uri="{D42A27DB-BD31-4B8C-83A1-F6EECF244321}">
                <p14:modId xmlns:p14="http://schemas.microsoft.com/office/powerpoint/2010/main" val="168971808"/>
              </p:ext>
            </p:extLst>
          </p:nvPr>
        </p:nvGraphicFramePr>
        <p:xfrm>
          <a:off x="414287" y="5261759"/>
          <a:ext cx="5972225" cy="3797956"/>
        </p:xfrm>
        <a:graphic>
          <a:graphicData uri="http://schemas.openxmlformats.org/drawingml/2006/table">
            <a:tbl>
              <a:tblPr/>
              <a:tblGrid>
                <a:gridCol w="774943">
                  <a:extLst>
                    <a:ext uri="{9D8B030D-6E8A-4147-A177-3AD203B41FA5}">
                      <a16:colId xmlns:a16="http://schemas.microsoft.com/office/drawing/2014/main" val="284006951"/>
                    </a:ext>
                  </a:extLst>
                </a:gridCol>
                <a:gridCol w="2624472">
                  <a:extLst>
                    <a:ext uri="{9D8B030D-6E8A-4147-A177-3AD203B41FA5}">
                      <a16:colId xmlns:a16="http://schemas.microsoft.com/office/drawing/2014/main" val="2257041377"/>
                    </a:ext>
                  </a:extLst>
                </a:gridCol>
                <a:gridCol w="2572810">
                  <a:extLst>
                    <a:ext uri="{9D8B030D-6E8A-4147-A177-3AD203B41FA5}">
                      <a16:colId xmlns:a16="http://schemas.microsoft.com/office/drawing/2014/main" val="629836877"/>
                    </a:ext>
                  </a:extLst>
                </a:gridCol>
              </a:tblGrid>
              <a:tr h="230256">
                <a:tc>
                  <a:txBody>
                    <a:bodyPr/>
                    <a:lstStyle/>
                    <a:p>
                      <a:pPr algn="ctr" fontAlgn="ctr"/>
                      <a:r>
                        <a:rPr lang="en-US" sz="600" b="1" i="0" u="none" strike="noStrike">
                          <a:solidFill>
                            <a:srgbClr val="000000"/>
                          </a:solidFill>
                          <a:effectLst/>
                          <a:latin typeface="Meiryo UI" panose="020B0604030504040204" pitchFamily="50" charset="-128"/>
                          <a:ea typeface="Meiryo UI" panose="020B0604030504040204" pitchFamily="50" charset="-128"/>
                        </a:rPr>
                        <a:t>Students enrolled in Oct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US" sz="600" b="1" i="0" u="none" strike="noStrike" dirty="0">
                          <a:solidFill>
                            <a:srgbClr val="000000"/>
                          </a:solidFill>
                          <a:effectLst/>
                          <a:latin typeface="Meiryo UI" panose="020B0604030504040204" pitchFamily="50" charset="-128"/>
                          <a:ea typeface="Meiryo UI" panose="020B0604030504040204" pitchFamily="50" charset="-128"/>
                        </a:rPr>
                        <a:t>Tuition fee exemption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US" sz="600" b="1" i="0" u="none" strike="noStrike" dirty="0">
                          <a:solidFill>
                            <a:srgbClr val="000000"/>
                          </a:solidFill>
                          <a:effectLst/>
                          <a:latin typeface="Meiryo UI" panose="020B0604030504040204" pitchFamily="50" charset="-128"/>
                          <a:ea typeface="Meiryo UI" panose="020B0604030504040204" pitchFamily="50" charset="-128"/>
                        </a:rPr>
                        <a:t>Admission Fee Waiver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3784845116"/>
                  </a:ext>
                </a:extLst>
              </a:tr>
              <a:tr h="230256">
                <a:tc gridSpan="3">
                  <a:txBody>
                    <a:bodyPr/>
                    <a:lstStyle/>
                    <a:p>
                      <a:pPr algn="l" fontAlgn="ctr"/>
                      <a:r>
                        <a:rPr lang="en-US" sz="600" b="1" i="0" u="none" strike="noStrike" dirty="0">
                          <a:solidFill>
                            <a:srgbClr val="000000"/>
                          </a:solidFill>
                          <a:effectLst/>
                          <a:latin typeface="Meiryo UI" panose="020B0604030504040204" pitchFamily="50" charset="-128"/>
                          <a:ea typeface="Meiryo UI" panose="020B0604030504040204" pitchFamily="50" charset="-128"/>
                        </a:rPr>
                        <a:t>①　　before entering school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446797506"/>
                  </a:ext>
                </a:extLst>
              </a:tr>
              <a:tr h="333209">
                <a:tc>
                  <a:txBody>
                    <a:bodyPr/>
                    <a:lstStyle/>
                    <a:p>
                      <a:pPr algn="ctr" fontAlgn="ctr"/>
                      <a:r>
                        <a:rPr lang="en-US" sz="600" b="0" i="0" u="none" strike="noStrike">
                          <a:solidFill>
                            <a:srgbClr val="000000"/>
                          </a:solidFill>
                          <a:effectLst/>
                          <a:latin typeface="Meiryo UI" panose="020B0604030504040204" pitchFamily="50" charset="-128"/>
                          <a:ea typeface="Meiryo UI" panose="020B0604030504040204" pitchFamily="50" charset="-128"/>
                        </a:rPr>
                        <a:t>During the enrollment process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600" b="0" i="0" u="none" strike="noStrike">
                          <a:solidFill>
                            <a:srgbClr val="000000"/>
                          </a:solidFill>
                          <a:effectLst/>
                          <a:latin typeface="Meiryo UI" panose="020B0604030504040204" pitchFamily="50" charset="-128"/>
                          <a:ea typeface="Meiryo UI" panose="020B0604030504040204"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BlToTr w="6350" cap="flat" cmpd="sng" algn="ctr">
                      <a:solidFill>
                        <a:srgbClr val="000000"/>
                      </a:solidFill>
                      <a:prstDash val="solid"/>
                      <a:round/>
                      <a:headEnd type="none" w="med" len="med"/>
                      <a:tailEnd type="none" w="med" len="med"/>
                    </a:lnBlToTr>
                  </a:tcPr>
                </a:tc>
                <a:tc>
                  <a:txBody>
                    <a:bodyPr/>
                    <a:lstStyle/>
                    <a:p>
                      <a:pPr algn="l" fontAlgn="ctr"/>
                      <a:r>
                        <a:rPr lang="en-US" altLang="ja-JP" sz="600" b="0" i="0" u="none" strike="noStrike" dirty="0">
                          <a:solidFill>
                            <a:srgbClr val="000000"/>
                          </a:solidFill>
                          <a:effectLst/>
                          <a:latin typeface="Meiryo UI" panose="020B0604030504040204" pitchFamily="50" charset="-128"/>
                          <a:ea typeface="Meiryo UI" panose="020B0604030504040204" pitchFamily="50" charset="-128"/>
                        </a:rPr>
                        <a:t>Please submit the</a:t>
                      </a:r>
                      <a:r>
                        <a:rPr lang="ja-JP" altLang="en-US" sz="60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600" b="0" i="0" u="none" strike="noStrike" dirty="0">
                          <a:solidFill>
                            <a:srgbClr val="000000"/>
                          </a:solidFill>
                          <a:effectLst/>
                          <a:latin typeface="Meiryo UI" panose="020B0604030504040204" pitchFamily="50" charset="-128"/>
                          <a:ea typeface="Meiryo UI" panose="020B0604030504040204" pitchFamily="50" charset="-128"/>
                        </a:rPr>
                        <a:t>Application for admission fee exemption/Application for deferred collection of admission fees</a:t>
                      </a:r>
                      <a:r>
                        <a:rPr lang="ja-JP" altLang="en-US" sz="600" b="0" i="0" u="none" strike="noStrike" dirty="0">
                          <a:solidFill>
                            <a:srgbClr val="000000"/>
                          </a:solidFill>
                          <a:effectLst/>
                          <a:latin typeface="Meiryo UI" panose="020B0604030504040204" pitchFamily="50" charset="-128"/>
                          <a:ea typeface="Meiryo UI" panose="020B0604030504040204" pitchFamily="50" charset="-128"/>
                        </a:rPr>
                        <a:t>」</a:t>
                      </a:r>
                      <a:endParaRPr lang="en-US" altLang="ja-JP" sz="6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65485198"/>
                  </a:ext>
                </a:extLst>
              </a:tr>
              <a:tr h="230256">
                <a:tc gridSpan="3">
                  <a:txBody>
                    <a:bodyPr/>
                    <a:lstStyle/>
                    <a:p>
                      <a:pPr algn="l" fontAlgn="ctr"/>
                      <a:r>
                        <a:rPr lang="en-US" sz="600" b="1" i="0" u="none" strike="noStrike">
                          <a:solidFill>
                            <a:srgbClr val="000000"/>
                          </a:solidFill>
                          <a:effectLst/>
                          <a:latin typeface="Meiryo UI" panose="020B0604030504040204" pitchFamily="50" charset="-128"/>
                          <a:ea typeface="Meiryo UI" panose="020B0604030504040204" pitchFamily="50" charset="-128"/>
                        </a:rPr>
                        <a:t>②　　after entering school（second semester）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964951817"/>
                  </a:ext>
                </a:extLst>
              </a:tr>
              <a:tr h="1760644">
                <a:tc>
                  <a:txBody>
                    <a:bodyPr/>
                    <a:lstStyle/>
                    <a:p>
                      <a:pPr algn="ctr" fontAlgn="ctr"/>
                      <a:r>
                        <a:rPr lang="en-US" sz="600" b="0" i="0" u="none" strike="noStrike">
                          <a:solidFill>
                            <a:srgbClr val="000000"/>
                          </a:solidFill>
                          <a:effectLst/>
                          <a:latin typeface="Meiryo UI" panose="020B0604030504040204" pitchFamily="50" charset="-128"/>
                          <a:ea typeface="Meiryo UI" panose="020B0604030504040204" pitchFamily="50" charset="-128"/>
                        </a:rPr>
                        <a:t>Early October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t"/>
                      <a:r>
                        <a:rPr lang="ja-JP" altLang="en-US" sz="600" b="0" i="0" u="sng" strike="noStrike" dirty="0">
                          <a:solidFill>
                            <a:srgbClr val="000000"/>
                          </a:solidFill>
                          <a:effectLst/>
                          <a:latin typeface="Meiryo UI" panose="020B0604030504040204" pitchFamily="50" charset="-128"/>
                          <a:ea typeface="Meiryo UI" panose="020B0604030504040204" pitchFamily="50" charset="-128"/>
                        </a:rPr>
                        <a:t>（</a:t>
                      </a:r>
                      <a:r>
                        <a:rPr lang="en-US" altLang="ja-JP" sz="600" b="0" i="0" u="sng" strike="noStrike" dirty="0">
                          <a:solidFill>
                            <a:srgbClr val="000000"/>
                          </a:solidFill>
                          <a:effectLst/>
                          <a:latin typeface="Meiryo UI" panose="020B0604030504040204" pitchFamily="50" charset="-128"/>
                          <a:ea typeface="Meiryo UI" panose="020B0604030504040204" pitchFamily="50" charset="-128"/>
                        </a:rPr>
                        <a:t>ⅰ</a:t>
                      </a:r>
                      <a:r>
                        <a:rPr lang="ja-JP" altLang="en-US" sz="600" b="0" i="0" u="sng" strike="noStrike" dirty="0">
                          <a:solidFill>
                            <a:srgbClr val="000000"/>
                          </a:solidFill>
                          <a:effectLst/>
                          <a:latin typeface="Meiryo UI" panose="020B0604030504040204" pitchFamily="50" charset="-128"/>
                          <a:ea typeface="Meiryo UI" panose="020B0604030504040204" pitchFamily="50" charset="-128"/>
                        </a:rPr>
                        <a:t>）</a:t>
                      </a:r>
                      <a:r>
                        <a:rPr lang="en-US" sz="600" b="0" i="0" u="sng" strike="noStrike" dirty="0">
                          <a:solidFill>
                            <a:srgbClr val="000000"/>
                          </a:solidFill>
                          <a:effectLst/>
                          <a:latin typeface="Meiryo UI" panose="020B0604030504040204" pitchFamily="50" charset="-128"/>
                          <a:ea typeface="Meiryo UI" panose="020B0604030504040204" pitchFamily="50" charset="-128"/>
                        </a:rPr>
                        <a:t>When apply for entrance fee waiver only, or, apply for both tuition fee waiver and entrance fee waiver</a:t>
                      </a:r>
                      <a:br>
                        <a:rPr lang="en-US" sz="600" b="0" i="0" u="none" strike="noStrike" dirty="0">
                          <a:solidFill>
                            <a:srgbClr val="000000"/>
                          </a:solidFill>
                          <a:effectLst/>
                          <a:latin typeface="Meiryo UI" panose="020B0604030504040204" pitchFamily="50" charset="-128"/>
                          <a:ea typeface="Meiryo UI" panose="020B0604030504040204" pitchFamily="50" charset="-128"/>
                        </a:rPr>
                      </a:br>
                      <a:r>
                        <a:rPr lang="en-US" sz="600" b="0" i="0" u="none" strike="noStrike" dirty="0">
                          <a:solidFill>
                            <a:srgbClr val="000000"/>
                          </a:solidFill>
                          <a:effectLst/>
                          <a:latin typeface="Meiryo UI" panose="020B0604030504040204" pitchFamily="50" charset="-128"/>
                          <a:ea typeface="Meiryo UI" panose="020B0604030504040204" pitchFamily="50" charset="-128"/>
                        </a:rPr>
                        <a:t>Please submit the following documents.</a:t>
                      </a:r>
                      <a:br>
                        <a:rPr lang="en-US" sz="600" b="0" i="0" u="none" strike="noStrike" dirty="0">
                          <a:solidFill>
                            <a:srgbClr val="000000"/>
                          </a:solidFill>
                          <a:effectLst/>
                          <a:latin typeface="Meiryo UI" panose="020B0604030504040204" pitchFamily="50" charset="-128"/>
                          <a:ea typeface="Meiryo UI" panose="020B0604030504040204" pitchFamily="50" charset="-128"/>
                        </a:rPr>
                      </a:br>
                      <a:r>
                        <a:rPr lang="en-US" sz="600" b="0" i="0" u="none" strike="noStrike" dirty="0">
                          <a:solidFill>
                            <a:srgbClr val="000000"/>
                          </a:solidFill>
                          <a:effectLst/>
                          <a:latin typeface="Meiryo UI" panose="020B0604030504040204" pitchFamily="50" charset="-128"/>
                          <a:ea typeface="Meiryo UI" panose="020B0604030504040204" pitchFamily="50" charset="-128"/>
                        </a:rPr>
                        <a:t>・「necessary documents 」</a:t>
                      </a:r>
                      <a:br>
                        <a:rPr lang="en-US" sz="600" b="0" i="0" u="none" strike="noStrike" dirty="0">
                          <a:solidFill>
                            <a:srgbClr val="000000"/>
                          </a:solidFill>
                          <a:effectLst/>
                          <a:latin typeface="Meiryo UI" panose="020B0604030504040204" pitchFamily="50" charset="-128"/>
                          <a:ea typeface="Meiryo UI" panose="020B0604030504040204" pitchFamily="50" charset="-128"/>
                        </a:rPr>
                      </a:br>
                      <a:r>
                        <a:rPr lang="en-US" sz="600" b="0" i="0" u="none" strike="noStrike" dirty="0">
                          <a:solidFill>
                            <a:srgbClr val="000000"/>
                          </a:solidFill>
                          <a:effectLst/>
                          <a:latin typeface="Meiryo UI" panose="020B0604030504040204" pitchFamily="50" charset="-128"/>
                          <a:ea typeface="Meiryo UI" panose="020B0604030504040204" pitchFamily="50" charset="-128"/>
                        </a:rPr>
                        <a:t>・「Application for Tuition Fee Exemption 」</a:t>
                      </a:r>
                      <a:br>
                        <a:rPr lang="en-US" sz="600" b="0" i="0" u="none" strike="noStrike" dirty="0">
                          <a:solidFill>
                            <a:srgbClr val="000000"/>
                          </a:solidFill>
                          <a:effectLst/>
                          <a:latin typeface="Meiryo UI" panose="020B0604030504040204" pitchFamily="50" charset="-128"/>
                          <a:ea typeface="Meiryo UI" panose="020B0604030504040204" pitchFamily="50" charset="-128"/>
                        </a:rPr>
                      </a:br>
                      <a:r>
                        <a:rPr lang="en-US" sz="600" b="0" i="0" u="none" strike="noStrike" dirty="0">
                          <a:solidFill>
                            <a:srgbClr val="000000"/>
                          </a:solidFill>
                          <a:effectLst/>
                          <a:latin typeface="Meiryo UI" panose="020B0604030504040204" pitchFamily="50" charset="-128"/>
                          <a:ea typeface="Meiryo UI" panose="020B0604030504040204" pitchFamily="50" charset="-128"/>
                        </a:rPr>
                        <a:t>・「Family situation report」</a:t>
                      </a:r>
                      <a:br>
                        <a:rPr lang="en-US" sz="600" b="0" i="0" u="none" strike="noStrike" dirty="0">
                          <a:solidFill>
                            <a:srgbClr val="000000"/>
                          </a:solidFill>
                          <a:effectLst/>
                          <a:latin typeface="Meiryo UI" panose="020B0604030504040204" pitchFamily="50" charset="-128"/>
                          <a:ea typeface="Meiryo UI" panose="020B0604030504040204" pitchFamily="50" charset="-128"/>
                        </a:rPr>
                      </a:br>
                      <a:r>
                        <a:rPr lang="en-US" sz="600" b="0" i="0" u="none" strike="noStrike" dirty="0">
                          <a:solidFill>
                            <a:srgbClr val="000000"/>
                          </a:solidFill>
                          <a:effectLst/>
                          <a:latin typeface="Meiryo UI" panose="020B0604030504040204" pitchFamily="50" charset="-128"/>
                          <a:ea typeface="Meiryo UI" panose="020B0604030504040204" pitchFamily="50" charset="-128"/>
                        </a:rPr>
                        <a:t>・「Hearing report on the situation of the applicant」</a:t>
                      </a:r>
                      <a:br>
                        <a:rPr lang="en-US" sz="600" b="0" i="0" u="none" strike="noStrike" dirty="0">
                          <a:solidFill>
                            <a:srgbClr val="000000"/>
                          </a:solidFill>
                          <a:effectLst/>
                          <a:latin typeface="Meiryo UI" panose="020B0604030504040204" pitchFamily="50" charset="-128"/>
                          <a:ea typeface="Meiryo UI" panose="020B0604030504040204" pitchFamily="50" charset="-128"/>
                        </a:rPr>
                      </a:br>
                      <a:r>
                        <a:rPr lang="en-US" sz="600" b="0" i="0" u="none" strike="noStrike" dirty="0">
                          <a:solidFill>
                            <a:srgbClr val="000000"/>
                          </a:solidFill>
                          <a:effectLst/>
                          <a:latin typeface="Meiryo UI" panose="020B0604030504040204" pitchFamily="50" charset="-128"/>
                          <a:ea typeface="Meiryo UI" panose="020B0604030504040204" pitchFamily="50" charset="-128"/>
                        </a:rPr>
                        <a:t>・「Application form for entrance fee waiver and deferment」</a:t>
                      </a:r>
                      <a:br>
                        <a:rPr lang="en-US" sz="600" b="0" i="0" u="none" strike="noStrike" dirty="0">
                          <a:solidFill>
                            <a:srgbClr val="000000"/>
                          </a:solidFill>
                          <a:effectLst/>
                          <a:latin typeface="Meiryo UI" panose="020B0604030504040204" pitchFamily="50" charset="-128"/>
                          <a:ea typeface="Meiryo UI" panose="020B0604030504040204" pitchFamily="50" charset="-128"/>
                        </a:rPr>
                      </a:br>
                      <a:r>
                        <a:rPr lang="en-US" sz="600" b="0" i="0" u="none" strike="noStrike" dirty="0">
                          <a:solidFill>
                            <a:srgbClr val="000000"/>
                          </a:solidFill>
                          <a:effectLst/>
                          <a:latin typeface="Meiryo UI" panose="020B0604030504040204" pitchFamily="50" charset="-128"/>
                          <a:ea typeface="Meiryo UI" panose="020B0604030504040204" pitchFamily="50" charset="-128"/>
                        </a:rPr>
                        <a:t>・Envelope（</a:t>
                      </a:r>
                      <a:r>
                        <a:rPr lang="ja-JP" altLang="en-US" sz="600" b="0" i="0" u="none" strike="noStrike" dirty="0">
                          <a:solidFill>
                            <a:srgbClr val="000000"/>
                          </a:solidFill>
                          <a:effectLst/>
                          <a:latin typeface="Meiryo UI" panose="020B0604030504040204" pitchFamily="50" charset="-128"/>
                          <a:ea typeface="Meiryo UI" panose="020B0604030504040204" pitchFamily="50" charset="-128"/>
                        </a:rPr>
                        <a:t>長形３号）（</a:t>
                      </a:r>
                      <a:r>
                        <a:rPr lang="en-US" altLang="ja-JP" sz="600" b="0" i="0" u="none" strike="noStrike" dirty="0">
                          <a:solidFill>
                            <a:srgbClr val="000000"/>
                          </a:solidFill>
                          <a:effectLst/>
                          <a:latin typeface="Meiryo UI" panose="020B0604030504040204" pitchFamily="50" charset="-128"/>
                          <a:ea typeface="Meiryo UI" panose="020B0604030504040204" pitchFamily="50" charset="-128"/>
                        </a:rPr>
                        <a:t>460 </a:t>
                      </a:r>
                      <a:r>
                        <a:rPr lang="en-US" sz="600" b="0" i="0" u="none" strike="noStrike" dirty="0">
                          <a:solidFill>
                            <a:srgbClr val="000000"/>
                          </a:solidFill>
                          <a:effectLst/>
                          <a:latin typeface="Meiryo UI" panose="020B0604030504040204" pitchFamily="50" charset="-128"/>
                          <a:ea typeface="Meiryo UI" panose="020B0604030504040204" pitchFamily="50" charset="-128"/>
                        </a:rPr>
                        <a:t>yen stamp is required）</a:t>
                      </a:r>
                      <a:br>
                        <a:rPr lang="en-US" sz="600" b="0" i="0" u="none" strike="noStrike" dirty="0">
                          <a:solidFill>
                            <a:srgbClr val="000000"/>
                          </a:solidFill>
                          <a:effectLst/>
                          <a:latin typeface="Meiryo UI" panose="020B0604030504040204" pitchFamily="50" charset="-128"/>
                          <a:ea typeface="Meiryo UI" panose="020B0604030504040204" pitchFamily="50" charset="-128"/>
                        </a:rPr>
                      </a:br>
                      <a:br>
                        <a:rPr lang="en-US" sz="600" b="0" i="0" u="none" strike="noStrike" dirty="0">
                          <a:solidFill>
                            <a:srgbClr val="000000"/>
                          </a:solidFill>
                          <a:effectLst/>
                          <a:latin typeface="Meiryo UI" panose="020B0604030504040204" pitchFamily="50" charset="-128"/>
                          <a:ea typeface="Meiryo UI" panose="020B0604030504040204" pitchFamily="50" charset="-128"/>
                        </a:rPr>
                      </a:br>
                      <a:r>
                        <a:rPr lang="en-US" sz="600" b="0" i="0" u="none" strike="noStrike" dirty="0">
                          <a:solidFill>
                            <a:srgbClr val="000000"/>
                          </a:solidFill>
                          <a:effectLst/>
                          <a:latin typeface="Meiryo UI" panose="020B0604030504040204" pitchFamily="50" charset="-128"/>
                          <a:ea typeface="Meiryo UI" panose="020B0604030504040204" pitchFamily="50" charset="-128"/>
                        </a:rPr>
                        <a:t>Any missing documents will be communicated via university webmail.</a:t>
                      </a:r>
                      <a:br>
                        <a:rPr lang="en-US" sz="600" b="0" i="0" u="none" strike="noStrike" dirty="0">
                          <a:solidFill>
                            <a:srgbClr val="000000"/>
                          </a:solidFill>
                          <a:effectLst/>
                          <a:latin typeface="Meiryo UI" panose="020B0604030504040204" pitchFamily="50" charset="-128"/>
                          <a:ea typeface="Meiryo UI" panose="020B0604030504040204" pitchFamily="50" charset="-128"/>
                        </a:rPr>
                      </a:br>
                      <a:br>
                        <a:rPr lang="en-US" sz="6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600" b="0" i="0" u="sng" strike="noStrike" dirty="0">
                          <a:solidFill>
                            <a:srgbClr val="000000"/>
                          </a:solidFill>
                          <a:effectLst/>
                          <a:latin typeface="Meiryo UI" panose="020B0604030504040204" pitchFamily="50" charset="-128"/>
                          <a:ea typeface="Meiryo UI" panose="020B0604030504040204" pitchFamily="50" charset="-128"/>
                        </a:rPr>
                        <a:t>（</a:t>
                      </a:r>
                      <a:r>
                        <a:rPr lang="en-US" altLang="ja-JP" sz="600" b="0" i="0" u="sng" strike="noStrike">
                          <a:solidFill>
                            <a:srgbClr val="000000"/>
                          </a:solidFill>
                          <a:effectLst/>
                          <a:latin typeface="Meiryo UI" panose="020B0604030504040204" pitchFamily="50" charset="-128"/>
                          <a:ea typeface="Meiryo UI" panose="020B0604030504040204" pitchFamily="50" charset="-128"/>
                        </a:rPr>
                        <a:t>ⅱ</a:t>
                      </a:r>
                      <a:r>
                        <a:rPr lang="ja-JP" altLang="en-US" sz="600" b="0" i="0" u="sng" strike="noStrike">
                          <a:solidFill>
                            <a:srgbClr val="000000"/>
                          </a:solidFill>
                          <a:effectLst/>
                          <a:latin typeface="Meiryo UI" panose="020B0604030504040204" pitchFamily="50" charset="-128"/>
                          <a:ea typeface="Meiryo UI" panose="020B0604030504040204" pitchFamily="50" charset="-128"/>
                        </a:rPr>
                        <a:t>）</a:t>
                      </a:r>
                      <a:r>
                        <a:rPr lang="en-US" sz="600" b="0" i="0" u="sng" strike="noStrike" dirty="0">
                          <a:solidFill>
                            <a:srgbClr val="000000"/>
                          </a:solidFill>
                          <a:effectLst/>
                          <a:latin typeface="Meiryo UI" panose="020B0604030504040204" pitchFamily="50" charset="-128"/>
                          <a:ea typeface="Meiryo UI" panose="020B0604030504040204" pitchFamily="50" charset="-128"/>
                        </a:rPr>
                        <a:t>When apply for tuition fee waiver only</a:t>
                      </a:r>
                      <a:br>
                        <a:rPr lang="en-US" sz="600" b="0" i="0" u="sng" strike="noStrike" dirty="0">
                          <a:solidFill>
                            <a:srgbClr val="000000"/>
                          </a:solidFill>
                          <a:effectLst/>
                          <a:latin typeface="Meiryo UI" panose="020B0604030504040204" pitchFamily="50" charset="-128"/>
                          <a:ea typeface="Meiryo UI" panose="020B0604030504040204" pitchFamily="50" charset="-128"/>
                        </a:rPr>
                      </a:br>
                      <a:r>
                        <a:rPr lang="en-US" sz="600" b="0" i="0" u="none" strike="noStrike" dirty="0">
                          <a:solidFill>
                            <a:srgbClr val="000000"/>
                          </a:solidFill>
                          <a:effectLst/>
                          <a:latin typeface="Meiryo UI" panose="020B0604030504040204" pitchFamily="50" charset="-128"/>
                          <a:ea typeface="Meiryo UI" panose="020B0604030504040204" pitchFamily="50" charset="-128"/>
                        </a:rPr>
                        <a:t>Please submit the following documents.</a:t>
                      </a:r>
                      <a:br>
                        <a:rPr lang="en-US" sz="600" b="0" i="0" u="none" strike="noStrike" dirty="0">
                          <a:solidFill>
                            <a:srgbClr val="000000"/>
                          </a:solidFill>
                          <a:effectLst/>
                          <a:latin typeface="Meiryo UI" panose="020B0604030504040204" pitchFamily="50" charset="-128"/>
                          <a:ea typeface="Meiryo UI" panose="020B0604030504040204" pitchFamily="50" charset="-128"/>
                        </a:rPr>
                      </a:br>
                      <a:r>
                        <a:rPr lang="en-US" sz="600" b="0" i="0" u="none" strike="noStrike" dirty="0">
                          <a:solidFill>
                            <a:srgbClr val="000000"/>
                          </a:solidFill>
                          <a:effectLst/>
                          <a:latin typeface="Meiryo UI" panose="020B0604030504040204" pitchFamily="50" charset="-128"/>
                          <a:ea typeface="Meiryo UI" panose="020B0604030504040204" pitchFamily="50" charset="-128"/>
                        </a:rPr>
                        <a:t>・「necessary documents 」</a:t>
                      </a:r>
                      <a:br>
                        <a:rPr lang="en-US" sz="600" b="0" i="0" u="none" strike="noStrike" dirty="0">
                          <a:solidFill>
                            <a:srgbClr val="000000"/>
                          </a:solidFill>
                          <a:effectLst/>
                          <a:latin typeface="Meiryo UI" panose="020B0604030504040204" pitchFamily="50" charset="-128"/>
                          <a:ea typeface="Meiryo UI" panose="020B0604030504040204" pitchFamily="50" charset="-128"/>
                        </a:rPr>
                      </a:br>
                      <a:r>
                        <a:rPr lang="en-US" sz="600" b="0" i="0" u="none" strike="noStrike" dirty="0">
                          <a:solidFill>
                            <a:srgbClr val="000000"/>
                          </a:solidFill>
                          <a:effectLst/>
                          <a:latin typeface="Meiryo UI" panose="020B0604030504040204" pitchFamily="50" charset="-128"/>
                          <a:ea typeface="Meiryo UI" panose="020B0604030504040204" pitchFamily="50" charset="-128"/>
                        </a:rPr>
                        <a:t>・「Application for Tuition Fee Exemption 」</a:t>
                      </a:r>
                      <a:br>
                        <a:rPr lang="en-US" sz="600" b="0" i="0" u="none" strike="noStrike" dirty="0">
                          <a:solidFill>
                            <a:srgbClr val="000000"/>
                          </a:solidFill>
                          <a:effectLst/>
                          <a:latin typeface="Meiryo UI" panose="020B0604030504040204" pitchFamily="50" charset="-128"/>
                          <a:ea typeface="Meiryo UI" panose="020B0604030504040204" pitchFamily="50" charset="-128"/>
                        </a:rPr>
                      </a:br>
                      <a:r>
                        <a:rPr lang="en-US" sz="600" b="0" i="0" u="none" strike="noStrike" dirty="0">
                          <a:solidFill>
                            <a:srgbClr val="000000"/>
                          </a:solidFill>
                          <a:effectLst/>
                          <a:latin typeface="Meiryo UI" panose="020B0604030504040204" pitchFamily="50" charset="-128"/>
                          <a:ea typeface="Meiryo UI" panose="020B0604030504040204" pitchFamily="50" charset="-128"/>
                        </a:rPr>
                        <a:t>・「Family situation report」</a:t>
                      </a:r>
                      <a:br>
                        <a:rPr lang="en-US" sz="600" b="0" i="0" u="none" strike="noStrike" dirty="0">
                          <a:solidFill>
                            <a:srgbClr val="000000"/>
                          </a:solidFill>
                          <a:effectLst/>
                          <a:latin typeface="Meiryo UI" panose="020B0604030504040204" pitchFamily="50" charset="-128"/>
                          <a:ea typeface="Meiryo UI" panose="020B0604030504040204" pitchFamily="50" charset="-128"/>
                        </a:rPr>
                      </a:br>
                      <a:r>
                        <a:rPr lang="en-US" sz="600" b="0" i="0" u="none" strike="noStrike" dirty="0">
                          <a:solidFill>
                            <a:srgbClr val="000000"/>
                          </a:solidFill>
                          <a:effectLst/>
                          <a:latin typeface="Meiryo UI" panose="020B0604030504040204" pitchFamily="50" charset="-128"/>
                          <a:ea typeface="Meiryo UI" panose="020B0604030504040204" pitchFamily="50" charset="-128"/>
                        </a:rPr>
                        <a:t>・「Hearing report on the situation of the applicant」</a:t>
                      </a:r>
                      <a:br>
                        <a:rPr lang="en-US" sz="600" b="0" i="0" u="none" strike="noStrike" dirty="0">
                          <a:solidFill>
                            <a:srgbClr val="000000"/>
                          </a:solidFill>
                          <a:effectLst/>
                          <a:latin typeface="Meiryo UI" panose="020B0604030504040204" pitchFamily="50" charset="-128"/>
                          <a:ea typeface="Meiryo UI" panose="020B0604030504040204" pitchFamily="50" charset="-128"/>
                        </a:rPr>
                      </a:br>
                      <a:br>
                        <a:rPr lang="en-US" sz="600" b="0" i="0" u="none" strike="noStrike" dirty="0">
                          <a:solidFill>
                            <a:srgbClr val="000000"/>
                          </a:solidFill>
                          <a:effectLst/>
                          <a:latin typeface="Meiryo UI" panose="020B0604030504040204" pitchFamily="50" charset="-128"/>
                          <a:ea typeface="Meiryo UI" panose="020B0604030504040204" pitchFamily="50" charset="-128"/>
                        </a:rPr>
                      </a:br>
                      <a:r>
                        <a:rPr lang="en-US" sz="600" b="0" i="0" u="none" strike="noStrike" dirty="0">
                          <a:solidFill>
                            <a:srgbClr val="000000"/>
                          </a:solidFill>
                          <a:effectLst/>
                          <a:latin typeface="Meiryo UI" panose="020B0604030504040204" pitchFamily="50" charset="-128"/>
                          <a:ea typeface="Meiryo UI" panose="020B0604030504040204" pitchFamily="50" charset="-128"/>
                        </a:rPr>
                        <a:t>Any missing documents will be communicated via university webmail.</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967433575"/>
                  </a:ext>
                </a:extLst>
              </a:tr>
              <a:tr h="414669">
                <a:tc>
                  <a:txBody>
                    <a:bodyPr/>
                    <a:lstStyle/>
                    <a:p>
                      <a:pPr algn="ctr" fontAlgn="ctr"/>
                      <a:r>
                        <a:rPr lang="en-US" sz="600" b="0" i="0" u="none" strike="noStrike">
                          <a:solidFill>
                            <a:srgbClr val="000000"/>
                          </a:solidFill>
                          <a:effectLst/>
                          <a:latin typeface="Meiryo UI" panose="020B0604030504040204" pitchFamily="50" charset="-128"/>
                          <a:ea typeface="Meiryo UI" panose="020B0604030504040204" pitchFamily="50" charset="-128"/>
                        </a:rPr>
                        <a:t>Mid-December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600" b="0" i="0" u="none" strike="noStrike">
                          <a:solidFill>
                            <a:srgbClr val="000000"/>
                          </a:solidFill>
                          <a:effectLst/>
                          <a:latin typeface="Meiryo UI" panose="020B0604030504040204" pitchFamily="50" charset="-128"/>
                          <a:ea typeface="Meiryo UI" panose="020B0604030504040204"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600" b="0" i="0" u="none" strike="noStrike" dirty="0">
                          <a:solidFill>
                            <a:srgbClr val="000000"/>
                          </a:solidFill>
                          <a:effectLst/>
                          <a:latin typeface="Meiryo UI" panose="020B0604030504040204" pitchFamily="50" charset="-128"/>
                          <a:ea typeface="Meiryo UI" panose="020B0604030504040204" pitchFamily="50" charset="-128"/>
                        </a:rPr>
                        <a:t>We will send notification of the results of the entrance fee waiver. Students who are not approved or who are approved for half of the entrance fee must pay the designated entrance fee by the due date.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54110617"/>
                  </a:ext>
                </a:extLst>
              </a:tr>
              <a:tr h="598666">
                <a:tc>
                  <a:txBody>
                    <a:bodyPr/>
                    <a:lstStyle/>
                    <a:p>
                      <a:pPr algn="ctr" fontAlgn="ctr"/>
                      <a:r>
                        <a:rPr lang="en-US" sz="600" b="0" i="0" u="none" strike="noStrike">
                          <a:solidFill>
                            <a:srgbClr val="000000"/>
                          </a:solidFill>
                          <a:effectLst/>
                          <a:latin typeface="Meiryo UI" panose="020B0604030504040204" pitchFamily="50" charset="-128"/>
                          <a:ea typeface="Meiryo UI" panose="020B0604030504040204" pitchFamily="50" charset="-128"/>
                        </a:rPr>
                        <a:t>January of the following year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600" b="0" i="0" u="none" strike="noStrike">
                          <a:solidFill>
                            <a:srgbClr val="000000"/>
                          </a:solidFill>
                          <a:effectLst/>
                          <a:latin typeface="Meiryo UI" panose="020B0604030504040204" pitchFamily="50" charset="-128"/>
                          <a:ea typeface="Meiryo UI" panose="020B0604030504040204" pitchFamily="50" charset="-128"/>
                        </a:rPr>
                        <a:t>Students who are not fully exempted from the tuition fee must pay the designated tuition fee by the end of January after confirming the result of the exemption through the Tuition Fee Exemption Student System or webmail.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600" b="0" i="0" u="none" strike="noStrike" dirty="0">
                          <a:solidFill>
                            <a:srgbClr val="000000"/>
                          </a:solidFill>
                          <a:effectLst/>
                          <a:latin typeface="Meiryo UI" panose="020B0604030504040204" pitchFamily="50" charset="-128"/>
                          <a:ea typeface="Meiryo UI" panose="020B0604030504040204"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6626251"/>
                  </a:ext>
                </a:extLst>
              </a:tr>
            </a:tbl>
          </a:graphicData>
        </a:graphic>
      </p:graphicFrame>
      <p:sp>
        <p:nvSpPr>
          <p:cNvPr id="11" name="テキスト ボックス 3">
            <a:extLst>
              <a:ext uri="{FF2B5EF4-FFF2-40B4-BE49-F238E27FC236}">
                <a16:creationId xmlns:a16="http://schemas.microsoft.com/office/drawing/2014/main" id="{16577EBC-B8CD-42BB-86BE-53A816DCD453}"/>
              </a:ext>
            </a:extLst>
          </p:cNvPr>
          <p:cNvSpPr txBox="1"/>
          <p:nvPr/>
        </p:nvSpPr>
        <p:spPr>
          <a:xfrm>
            <a:off x="3785512" y="6465146"/>
            <a:ext cx="2519593" cy="486833"/>
          </a:xfrm>
          <a:prstGeom prst="rect">
            <a:avLst/>
          </a:prstGeom>
          <a:solidFill>
            <a:schemeClr val="lt1"/>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kumimoji="1" lang="en-US" altLang="ja-JP" sz="800" dirty="0">
                <a:latin typeface="Meiryo UI" panose="020B0604030504040204" pitchFamily="50" charset="-128"/>
                <a:ea typeface="Meiryo UI" panose="020B0604030504040204" pitchFamily="50" charset="-128"/>
              </a:rPr>
              <a:t>It is not necessary to prepare two copies, one for tuition fee waiver and the other for admission fee waiver.</a:t>
            </a:r>
            <a:endParaRPr kumimoji="1" lang="ja-JP" altLang="en-US" sz="8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7599217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037AA8A0-F2A3-4577-BB8E-E8DD223457E8}"/>
              </a:ext>
            </a:extLst>
          </p:cNvPr>
          <p:cNvSpPr>
            <a:spLocks noGrp="1"/>
          </p:cNvSpPr>
          <p:nvPr>
            <p:ph type="sldNum" sz="quarter" idx="12"/>
          </p:nvPr>
        </p:nvSpPr>
        <p:spPr/>
        <p:txBody>
          <a:bodyPr/>
          <a:lstStyle/>
          <a:p>
            <a:fld id="{F65D48DA-D47E-4019-8538-7D727723164C}" type="slidenum">
              <a:rPr kumimoji="1" lang="ja-JP" altLang="en-US" smtClean="0"/>
              <a:t>7</a:t>
            </a:fld>
            <a:endParaRPr kumimoji="1" lang="ja-JP" altLang="en-US"/>
          </a:p>
        </p:txBody>
      </p:sp>
      <p:sp>
        <p:nvSpPr>
          <p:cNvPr id="6" name="テキスト ボックス 5">
            <a:extLst>
              <a:ext uri="{FF2B5EF4-FFF2-40B4-BE49-F238E27FC236}">
                <a16:creationId xmlns:a16="http://schemas.microsoft.com/office/drawing/2014/main" id="{730A4F0A-97BC-45B0-8955-B1BF46983B38}"/>
              </a:ext>
            </a:extLst>
          </p:cNvPr>
          <p:cNvSpPr txBox="1"/>
          <p:nvPr/>
        </p:nvSpPr>
        <p:spPr>
          <a:xfrm>
            <a:off x="562350" y="2927699"/>
            <a:ext cx="6001837" cy="2908489"/>
          </a:xfrm>
          <a:prstGeom prst="rect">
            <a:avLst/>
          </a:prstGeom>
          <a:noFill/>
        </p:spPr>
        <p:txBody>
          <a:bodyPr wrap="square" rtlCol="0">
            <a:spAutoFit/>
          </a:bodyPr>
          <a:lstStyle/>
          <a:p>
            <a:endParaRPr kumimoji="1" lang="en-US" altLang="ja-JP" sz="1400" dirty="0"/>
          </a:p>
          <a:p>
            <a:r>
              <a:rPr lang="en-US" altLang="ja-JP" sz="3200" dirty="0">
                <a:latin typeface="ＭＳ Ｐゴシック" panose="020B0600070205080204" pitchFamily="50" charset="-128"/>
                <a:ea typeface="ＭＳ Ｐゴシック" panose="020B0600070205080204" pitchFamily="50" charset="-128"/>
              </a:rPr>
              <a:t>The following paragraphs and thereafter are a list of required documents.</a:t>
            </a:r>
            <a:endParaRPr lang="en-US" altLang="ja-JP" sz="1100" dirty="0">
              <a:latin typeface="ＭＳ Ｐゴシック" panose="020B0600070205080204" pitchFamily="50" charset="-128"/>
              <a:ea typeface="ＭＳ Ｐゴシック" panose="020B0600070205080204" pitchFamily="50" charset="-128"/>
            </a:endParaRPr>
          </a:p>
          <a:p>
            <a:endParaRPr lang="en-US" altLang="ja-JP" sz="1100" dirty="0">
              <a:latin typeface="ＭＳ Ｐゴシック" panose="020B0600070205080204" pitchFamily="50" charset="-128"/>
              <a:ea typeface="ＭＳ Ｐゴシック" panose="020B0600070205080204" pitchFamily="50" charset="-128"/>
            </a:endParaRPr>
          </a:p>
          <a:p>
            <a:endParaRPr lang="en-US" altLang="ja-JP" sz="1100" dirty="0">
              <a:latin typeface="ＭＳ Ｐゴシック" panose="020B0600070205080204" pitchFamily="50" charset="-128"/>
              <a:ea typeface="ＭＳ Ｐゴシック" panose="020B0600070205080204" pitchFamily="50" charset="-128"/>
            </a:endParaRPr>
          </a:p>
          <a:p>
            <a:endParaRPr lang="en-US" altLang="ja-JP" sz="1100" dirty="0">
              <a:latin typeface="ＭＳ Ｐゴシック" panose="020B0600070205080204" pitchFamily="50" charset="-128"/>
              <a:ea typeface="ＭＳ Ｐゴシック" panose="020B0600070205080204" pitchFamily="50" charset="-128"/>
            </a:endParaRPr>
          </a:p>
          <a:p>
            <a:endParaRPr lang="en-US" altLang="ja-JP" sz="1100" dirty="0">
              <a:latin typeface="ＭＳ Ｐゴシック" panose="020B0600070205080204" pitchFamily="50" charset="-128"/>
              <a:ea typeface="ＭＳ Ｐゴシック" panose="020B0600070205080204" pitchFamily="50" charset="-128"/>
            </a:endParaRPr>
          </a:p>
          <a:p>
            <a:r>
              <a:rPr lang="ja-JP" altLang="en-US" sz="1100" dirty="0">
                <a:latin typeface="ＭＳ Ｐゴシック" panose="020B0600070205080204" pitchFamily="50" charset="-128"/>
                <a:ea typeface="ＭＳ Ｐゴシック" panose="020B0600070205080204" pitchFamily="50" charset="-128"/>
              </a:rPr>
              <a:t>　　　</a:t>
            </a:r>
            <a:endParaRPr lang="en-US" altLang="ja-JP" sz="1100" dirty="0">
              <a:latin typeface="ＭＳ Ｐゴシック" panose="020B0600070205080204" pitchFamily="50" charset="-128"/>
              <a:ea typeface="ＭＳ Ｐゴシック" panose="020B0600070205080204" pitchFamily="50" charset="-128"/>
            </a:endParaRPr>
          </a:p>
          <a:p>
            <a:r>
              <a:rPr lang="ja-JP" altLang="en-US" dirty="0"/>
              <a:t>　　　　　　　　　　　　　　　　　　　　　　　　　</a:t>
            </a:r>
            <a:endParaRPr lang="en-US" altLang="ja-JP" dirty="0"/>
          </a:p>
        </p:txBody>
      </p:sp>
    </p:spTree>
    <p:extLst>
      <p:ext uri="{BB962C8B-B14F-4D97-AF65-F5344CB8AC3E}">
        <p14:creationId xmlns:p14="http://schemas.microsoft.com/office/powerpoint/2010/main" val="27720379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037AA8A0-F2A3-4577-BB8E-E8DD223457E8}"/>
              </a:ext>
            </a:extLst>
          </p:cNvPr>
          <p:cNvSpPr>
            <a:spLocks noGrp="1"/>
          </p:cNvSpPr>
          <p:nvPr>
            <p:ph type="sldNum" sz="quarter" idx="12"/>
          </p:nvPr>
        </p:nvSpPr>
        <p:spPr/>
        <p:txBody>
          <a:bodyPr/>
          <a:lstStyle/>
          <a:p>
            <a:fld id="{F65D48DA-D47E-4019-8538-7D727723164C}" type="slidenum">
              <a:rPr kumimoji="1" lang="ja-JP" altLang="en-US" smtClean="0"/>
              <a:t>8</a:t>
            </a:fld>
            <a:endParaRPr kumimoji="1" lang="ja-JP" altLang="en-US"/>
          </a:p>
        </p:txBody>
      </p:sp>
      <p:sp>
        <p:nvSpPr>
          <p:cNvPr id="7" name="テキスト ボックス 6">
            <a:extLst>
              <a:ext uri="{FF2B5EF4-FFF2-40B4-BE49-F238E27FC236}">
                <a16:creationId xmlns:a16="http://schemas.microsoft.com/office/drawing/2014/main" id="{06845B2D-6C5A-4E5D-B4B9-0253580E7425}"/>
              </a:ext>
            </a:extLst>
          </p:cNvPr>
          <p:cNvSpPr txBox="1"/>
          <p:nvPr/>
        </p:nvSpPr>
        <p:spPr>
          <a:xfrm>
            <a:off x="274162" y="325779"/>
            <a:ext cx="6343206" cy="1084912"/>
          </a:xfrm>
          <a:prstGeom prst="rect">
            <a:avLst/>
          </a:prstGeom>
          <a:noFill/>
        </p:spPr>
        <p:txBody>
          <a:bodyPr wrap="square" rtlCol="0">
            <a:spAutoFit/>
          </a:bodyPr>
          <a:lstStyle/>
          <a:p>
            <a:r>
              <a:rPr lang="ja-JP" altLang="en-US" sz="1100" b="1" u="sng" dirty="0">
                <a:latin typeface="ＭＳ Ｐゴシック" panose="020B0600070205080204" pitchFamily="50" charset="-128"/>
                <a:ea typeface="ＭＳ Ｐゴシック" panose="020B0600070205080204" pitchFamily="50" charset="-128"/>
              </a:rPr>
              <a:t>６</a:t>
            </a:r>
            <a:r>
              <a:rPr lang="en-US" altLang="ja-JP" sz="1100" b="1" u="sng" dirty="0">
                <a:latin typeface="ＭＳ Ｐゴシック" panose="020B0600070205080204" pitchFamily="50" charset="-128"/>
                <a:ea typeface="ＭＳ Ｐゴシック" panose="020B0600070205080204" pitchFamily="50" charset="-128"/>
              </a:rPr>
              <a:t>-</a:t>
            </a:r>
            <a:r>
              <a:rPr lang="ja-JP" altLang="en-US" sz="1100" b="1" u="sng" dirty="0">
                <a:latin typeface="ＭＳ Ｐゴシック" panose="020B0600070205080204" pitchFamily="50" charset="-128"/>
                <a:ea typeface="ＭＳ Ｐゴシック" panose="020B0600070205080204" pitchFamily="50" charset="-128"/>
              </a:rPr>
              <a:t>（１）</a:t>
            </a:r>
            <a:r>
              <a:rPr lang="en-US" altLang="ja-JP" sz="1100" b="1" u="sng" dirty="0">
                <a:latin typeface="ＭＳ Ｐゴシック" panose="020B0600070205080204" pitchFamily="50" charset="-128"/>
                <a:ea typeface="ＭＳ Ｐゴシック" panose="020B0600070205080204" pitchFamily="50" charset="-128"/>
              </a:rPr>
              <a:t>Propose a mandatory category</a:t>
            </a:r>
            <a:r>
              <a:rPr lang="ja-JP" altLang="en-US" sz="1100" b="1" u="sng" dirty="0">
                <a:latin typeface="ＭＳ Ｐゴシック" panose="020B0600070205080204" pitchFamily="50" charset="-128"/>
                <a:ea typeface="ＭＳ Ｐゴシック" panose="020B0600070205080204" pitchFamily="50" charset="-128"/>
              </a:rPr>
              <a:t>･･･</a:t>
            </a:r>
            <a:r>
              <a:rPr lang="en-US" altLang="ja-JP" sz="1100" b="1" u="sng" dirty="0">
                <a:latin typeface="ＭＳ Ｐゴシック" panose="020B0600070205080204" pitchFamily="50" charset="-128"/>
                <a:ea typeface="ＭＳ Ｐゴシック" panose="020B0600070205080204" pitchFamily="50" charset="-128"/>
              </a:rPr>
              <a:t> submit documents marked with an asterisk (</a:t>
            </a:r>
            <a:r>
              <a:rPr lang="ja-JP" altLang="en-US" sz="1100" b="1" u="sng" dirty="0">
                <a:latin typeface="ＭＳ Ｐゴシック" panose="020B0600070205080204" pitchFamily="50" charset="-128"/>
                <a:ea typeface="ＭＳ Ｐゴシック" panose="020B0600070205080204" pitchFamily="50" charset="-128"/>
              </a:rPr>
              <a:t>★</a:t>
            </a:r>
            <a:r>
              <a:rPr lang="en-US" altLang="ja-JP" sz="1100" b="1" u="sng" dirty="0">
                <a:latin typeface="ＭＳ Ｐゴシック" panose="020B0600070205080204" pitchFamily="50" charset="-128"/>
                <a:ea typeface="ＭＳ Ｐゴシック" panose="020B0600070205080204" pitchFamily="50" charset="-128"/>
              </a:rPr>
              <a:t>) in the appropriate category</a:t>
            </a:r>
          </a:p>
          <a:p>
            <a:r>
              <a:rPr lang="ja-JP" altLang="en-US" sz="1100" b="1" dirty="0">
                <a:latin typeface="ＭＳ Ｐゴシック" panose="020B0600070205080204" pitchFamily="50" charset="-128"/>
                <a:ea typeface="ＭＳ Ｐゴシック" panose="020B0600070205080204" pitchFamily="50" charset="-128"/>
              </a:rPr>
              <a:t> </a:t>
            </a:r>
            <a:r>
              <a:rPr lang="ja-JP" altLang="en-US" sz="1050" dirty="0">
                <a:latin typeface="ＭＳ Ｐゴシック" panose="020B0600070205080204" pitchFamily="50" charset="-128"/>
                <a:ea typeface="ＭＳ Ｐゴシック" panose="020B0600070205080204" pitchFamily="50" charset="-128"/>
              </a:rPr>
              <a:t>・</a:t>
            </a:r>
            <a:r>
              <a:rPr lang="en-US" altLang="ja-JP" sz="1050" dirty="0">
                <a:latin typeface="ＭＳ Ｐゴシック" panose="020B0600070205080204" pitchFamily="50" charset="-128"/>
                <a:ea typeface="ＭＳ Ｐゴシック" panose="020B0600070205080204" pitchFamily="50" charset="-128"/>
              </a:rPr>
              <a:t>Documents must be submitted for all family members of the same household.</a:t>
            </a:r>
          </a:p>
          <a:p>
            <a:r>
              <a:rPr lang="ja-JP" altLang="en-US" sz="1050" dirty="0">
                <a:latin typeface="ＭＳ Ｐゴシック" panose="020B0600070205080204" pitchFamily="50" charset="-128"/>
                <a:ea typeface="ＭＳ Ｐゴシック" panose="020B0600070205080204" pitchFamily="50" charset="-128"/>
              </a:rPr>
              <a:t> ・</a:t>
            </a:r>
            <a:r>
              <a:rPr lang="en-US" altLang="ja-JP" sz="1050" dirty="0">
                <a:latin typeface="ＭＳ Ｐゴシック" panose="020B0600070205080204" pitchFamily="50" charset="-128"/>
                <a:ea typeface="ＭＳ Ｐゴシック" panose="020B0600070205080204" pitchFamily="50" charset="-128"/>
              </a:rPr>
              <a:t>If you are an international student receiving remittances, please refer to (4). Some documents need to be submitted separately.</a:t>
            </a:r>
          </a:p>
          <a:p>
            <a:r>
              <a:rPr lang="ja-JP" altLang="en-US" sz="1050" dirty="0">
                <a:latin typeface="ＭＳ Ｐゴシック" panose="020B0600070205080204" pitchFamily="50" charset="-128"/>
                <a:ea typeface="ＭＳ Ｐゴシック" panose="020B0600070205080204" pitchFamily="50" charset="-128"/>
              </a:rPr>
              <a:t> ・</a:t>
            </a:r>
            <a:r>
              <a:rPr lang="en-US" altLang="ja-JP" sz="1050" dirty="0">
                <a:latin typeface="ＭＳ Ｐゴシック" panose="020B0600070205080204" pitchFamily="50" charset="-128"/>
                <a:ea typeface="ＭＳ Ｐゴシック" panose="020B0600070205080204" pitchFamily="50" charset="-128"/>
              </a:rPr>
              <a:t>In cases you do not have all three items </a:t>
            </a:r>
            <a:r>
              <a:rPr lang="en-US" altLang="ja-JP" sz="1050" u="sng" dirty="0">
                <a:latin typeface="ＭＳ Ｐゴシック" panose="020B0600070205080204" pitchFamily="50" charset="-128"/>
                <a:ea typeface="ＭＳ Ｐゴシック" panose="020B0600070205080204" pitchFamily="50" charset="-128"/>
              </a:rPr>
              <a:t>circled in blue</a:t>
            </a:r>
            <a:r>
              <a:rPr lang="en-US" altLang="ja-JP" sz="1050" dirty="0">
                <a:latin typeface="ＭＳ Ｐゴシック" panose="020B0600070205080204" pitchFamily="50" charset="-128"/>
                <a:ea typeface="ＭＳ Ｐゴシック" panose="020B0600070205080204" pitchFamily="50" charset="-128"/>
              </a:rPr>
              <a:t>, your application will not be accepted.</a:t>
            </a:r>
          </a:p>
        </p:txBody>
      </p:sp>
      <p:graphicFrame>
        <p:nvGraphicFramePr>
          <p:cNvPr id="3" name="表 2">
            <a:extLst>
              <a:ext uri="{FF2B5EF4-FFF2-40B4-BE49-F238E27FC236}">
                <a16:creationId xmlns:a16="http://schemas.microsoft.com/office/drawing/2014/main" id="{41647CFE-6BB1-49CF-9F20-3AD7A14CBE91}"/>
              </a:ext>
            </a:extLst>
          </p:cNvPr>
          <p:cNvGraphicFramePr>
            <a:graphicFrameLocks noGrp="1"/>
          </p:cNvGraphicFramePr>
          <p:nvPr>
            <p:extLst>
              <p:ext uri="{D42A27DB-BD31-4B8C-83A1-F6EECF244321}">
                <p14:modId xmlns:p14="http://schemas.microsoft.com/office/powerpoint/2010/main" val="1659535314"/>
              </p:ext>
            </p:extLst>
          </p:nvPr>
        </p:nvGraphicFramePr>
        <p:xfrm>
          <a:off x="274162" y="1524047"/>
          <a:ext cx="6154901" cy="3281871"/>
        </p:xfrm>
        <a:graphic>
          <a:graphicData uri="http://schemas.openxmlformats.org/drawingml/2006/table">
            <a:tbl>
              <a:tblPr>
                <a:tableStyleId>{5C22544A-7EE6-4342-B048-85BDC9FD1C3A}</a:tableStyleId>
              </a:tblPr>
              <a:tblGrid>
                <a:gridCol w="447733">
                  <a:extLst>
                    <a:ext uri="{9D8B030D-6E8A-4147-A177-3AD203B41FA5}">
                      <a16:colId xmlns:a16="http://schemas.microsoft.com/office/drawing/2014/main" val="1513298196"/>
                    </a:ext>
                  </a:extLst>
                </a:gridCol>
                <a:gridCol w="493294">
                  <a:extLst>
                    <a:ext uri="{9D8B030D-6E8A-4147-A177-3AD203B41FA5}">
                      <a16:colId xmlns:a16="http://schemas.microsoft.com/office/drawing/2014/main" val="1392611782"/>
                    </a:ext>
                  </a:extLst>
                </a:gridCol>
                <a:gridCol w="481264">
                  <a:extLst>
                    <a:ext uri="{9D8B030D-6E8A-4147-A177-3AD203B41FA5}">
                      <a16:colId xmlns:a16="http://schemas.microsoft.com/office/drawing/2014/main" val="1417566230"/>
                    </a:ext>
                  </a:extLst>
                </a:gridCol>
                <a:gridCol w="2069431">
                  <a:extLst>
                    <a:ext uri="{9D8B030D-6E8A-4147-A177-3AD203B41FA5}">
                      <a16:colId xmlns:a16="http://schemas.microsoft.com/office/drawing/2014/main" val="1503569861"/>
                    </a:ext>
                  </a:extLst>
                </a:gridCol>
                <a:gridCol w="2663179">
                  <a:extLst>
                    <a:ext uri="{9D8B030D-6E8A-4147-A177-3AD203B41FA5}">
                      <a16:colId xmlns:a16="http://schemas.microsoft.com/office/drawing/2014/main" val="239323702"/>
                    </a:ext>
                  </a:extLst>
                </a:gridCol>
              </a:tblGrid>
              <a:tr h="272882">
                <a:tc gridSpan="3">
                  <a:txBody>
                    <a:bodyPr/>
                    <a:lstStyle/>
                    <a:p>
                      <a:pPr algn="ctr" fontAlgn="ctr"/>
                      <a:r>
                        <a:rPr lang="en-US" altLang="ja-JP" sz="800" u="none" strike="noStrike" baseline="0" dirty="0">
                          <a:effectLst/>
                          <a:ea typeface="ＭＳ Ｐゴシック" panose="020B0600070205080204" pitchFamily="50" charset="-128"/>
                        </a:rPr>
                        <a:t>classification</a:t>
                      </a:r>
                      <a:endParaRPr lang="ja-JP" altLang="en-US" sz="800" b="1"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5680" marR="5680" marT="5680" marB="0" anchor="ctr"/>
                </a:tc>
                <a:tc hMerge="1">
                  <a:txBody>
                    <a:bodyPr/>
                    <a:lstStyle/>
                    <a:p>
                      <a:endParaRPr kumimoji="1" lang="ja-JP" altLang="en-US"/>
                    </a:p>
                  </a:txBody>
                  <a:tcPr/>
                </a:tc>
                <a:tc hMerge="1">
                  <a:txBody>
                    <a:bodyPr/>
                    <a:lstStyle/>
                    <a:p>
                      <a:endParaRPr kumimoji="1" lang="ja-JP" altLang="en-US"/>
                    </a:p>
                  </a:txBody>
                  <a:tcPr/>
                </a:tc>
                <a:tc rowSpan="2">
                  <a:txBody>
                    <a:bodyPr/>
                    <a:lstStyle/>
                    <a:p>
                      <a:pPr algn="ctr" fontAlgn="ctr"/>
                      <a:r>
                        <a:rPr lang="en-US" altLang="ja-JP" sz="800" u="none" strike="noStrike" baseline="0" dirty="0">
                          <a:effectLst/>
                          <a:ea typeface="ＭＳ Ｐゴシック" panose="020B0600070205080204" pitchFamily="50" charset="-128"/>
                        </a:rPr>
                        <a:t>necessary documents</a:t>
                      </a:r>
                      <a:endParaRPr lang="ja-JP" altLang="en-US" sz="800" b="1"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5680" marR="5680" marT="5680" marB="0" anchor="ctr"/>
                </a:tc>
                <a:tc rowSpan="2">
                  <a:txBody>
                    <a:bodyPr/>
                    <a:lstStyle/>
                    <a:p>
                      <a:pPr algn="ctr" fontAlgn="ctr"/>
                      <a:r>
                        <a:rPr lang="en-US" altLang="ja-JP" sz="800" u="none" strike="noStrike" baseline="0" dirty="0">
                          <a:effectLst/>
                          <a:ea typeface="ＭＳ Ｐゴシック" panose="020B0600070205080204" pitchFamily="50" charset="-128"/>
                        </a:rPr>
                        <a:t>matters that require attention</a:t>
                      </a:r>
                      <a:endParaRPr lang="ja-JP" altLang="en-US" sz="800" b="1"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5680" marR="5680" marT="5680" marB="0" anchor="ctr"/>
                </a:tc>
                <a:extLst>
                  <a:ext uri="{0D108BD9-81ED-4DB2-BD59-A6C34878D82A}">
                    <a16:rowId xmlns:a16="http://schemas.microsoft.com/office/drawing/2014/main" val="4124823889"/>
                  </a:ext>
                </a:extLst>
              </a:tr>
              <a:tr h="643806">
                <a:tc>
                  <a:txBody>
                    <a:bodyPr/>
                    <a:lstStyle/>
                    <a:p>
                      <a:pPr algn="l" fontAlgn="ctr"/>
                      <a:r>
                        <a:rPr lang="en-US" altLang="ja-JP" sz="800" u="none" strike="noStrike" baseline="0" dirty="0">
                          <a:effectLst/>
                          <a:ea typeface="ＭＳ Ｐゴシック" panose="020B0600070205080204" pitchFamily="50" charset="-128"/>
                        </a:rPr>
                        <a:t>General </a:t>
                      </a:r>
                    </a:p>
                    <a:p>
                      <a:pPr algn="l" fontAlgn="ctr"/>
                      <a:r>
                        <a:rPr lang="en-US" altLang="ja-JP" sz="800" u="none" strike="noStrike" baseline="0" dirty="0">
                          <a:effectLst/>
                          <a:ea typeface="ＭＳ Ｐゴシック" panose="020B0600070205080204" pitchFamily="50" charset="-128"/>
                        </a:rPr>
                        <a:t>Students </a:t>
                      </a:r>
                      <a:endParaRPr lang="ja-JP" altLang="en-US" sz="800" b="1"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5680" marR="5680" marT="5680" marB="0" anchor="ctr"/>
                </a:tc>
                <a:tc>
                  <a:txBody>
                    <a:bodyPr/>
                    <a:lstStyle/>
                    <a:p>
                      <a:pPr algn="l" fontAlgn="ctr"/>
                      <a:r>
                        <a:rPr lang="en-US" altLang="ja-JP" sz="800" u="none" strike="noStrike" baseline="0" dirty="0">
                          <a:effectLst/>
                          <a:ea typeface="ＭＳ Ｐゴシック" panose="020B0600070205080204" pitchFamily="50" charset="-128"/>
                        </a:rPr>
                        <a:t>privately-financed foreign student</a:t>
                      </a:r>
                      <a:endParaRPr lang="ja-JP" altLang="en-US" sz="800" b="1"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5680" marR="5680" marT="5680" marB="0" anchor="ctr"/>
                </a:tc>
                <a:tc>
                  <a:txBody>
                    <a:bodyPr/>
                    <a:lstStyle/>
                    <a:p>
                      <a:pPr algn="l" fontAlgn="ctr"/>
                      <a:r>
                        <a:rPr lang="en-US" altLang="ja-JP" sz="800" u="none" strike="noStrike" baseline="0" dirty="0">
                          <a:effectLst/>
                          <a:ea typeface="ＭＳ Ｐゴシック" panose="020B0600070205080204" pitchFamily="50" charset="-128"/>
                        </a:rPr>
                        <a:t>person who earns his living by working alone</a:t>
                      </a:r>
                      <a:endParaRPr lang="ja-JP" altLang="en-US" sz="800" b="1"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5680" marR="5680" marT="5680" marB="0" anchor="ct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2327387138"/>
                  </a:ext>
                </a:extLst>
              </a:tr>
              <a:tr h="318361">
                <a:tc>
                  <a:txBody>
                    <a:bodyPr/>
                    <a:lstStyle/>
                    <a:p>
                      <a:pPr algn="ctr" fontAlgn="ctr"/>
                      <a:r>
                        <a:rPr lang="ja-JP" altLang="en-US" sz="800" u="none" strike="noStrike" baseline="0" dirty="0">
                          <a:effectLst/>
                          <a:ea typeface="ＭＳ Ｐゴシック" panose="020B0600070205080204" pitchFamily="50" charset="-128"/>
                        </a:rPr>
                        <a:t>★</a:t>
                      </a:r>
                      <a:endParaRPr lang="ja-JP" altLang="en-US" sz="8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5680" marR="5680" marT="5680" marB="0" anchor="ctr"/>
                </a:tc>
                <a:tc>
                  <a:txBody>
                    <a:bodyPr/>
                    <a:lstStyle/>
                    <a:p>
                      <a:pPr algn="ctr" fontAlgn="ctr"/>
                      <a:r>
                        <a:rPr lang="ja-JP" altLang="en-US" sz="800" u="none" strike="noStrike" baseline="0">
                          <a:effectLst/>
                          <a:ea typeface="ＭＳ Ｐゴシック" panose="020B0600070205080204" pitchFamily="50" charset="-128"/>
                        </a:rPr>
                        <a:t>★</a:t>
                      </a:r>
                      <a:endParaRPr lang="ja-JP" altLang="en-US" sz="800" b="0" i="0" u="none" strike="noStrike" baseline="0">
                        <a:solidFill>
                          <a:srgbClr val="000000"/>
                        </a:solidFill>
                        <a:effectLst/>
                        <a:latin typeface="ＭＳ Ｐゴシック" panose="020B0600070205080204" pitchFamily="50" charset="-128"/>
                        <a:ea typeface="ＭＳ Ｐゴシック" panose="020B0600070205080204" pitchFamily="50" charset="-128"/>
                      </a:endParaRPr>
                    </a:p>
                  </a:txBody>
                  <a:tcPr marL="5680" marR="5680" marT="5680" marB="0" anchor="ctr"/>
                </a:tc>
                <a:tc>
                  <a:txBody>
                    <a:bodyPr/>
                    <a:lstStyle/>
                    <a:p>
                      <a:pPr algn="ctr" fontAlgn="ctr"/>
                      <a:r>
                        <a:rPr lang="ja-JP" altLang="en-US" sz="800" u="none" strike="noStrike" baseline="0">
                          <a:effectLst/>
                          <a:ea typeface="ＭＳ Ｐゴシック" panose="020B0600070205080204" pitchFamily="50" charset="-128"/>
                        </a:rPr>
                        <a:t>★</a:t>
                      </a:r>
                      <a:endParaRPr lang="ja-JP" altLang="en-US" sz="800" b="0" i="0" u="none" strike="noStrike" baseline="0">
                        <a:solidFill>
                          <a:srgbClr val="000000"/>
                        </a:solidFill>
                        <a:effectLst/>
                        <a:latin typeface="ＭＳ Ｐゴシック" panose="020B0600070205080204" pitchFamily="50" charset="-128"/>
                        <a:ea typeface="ＭＳ Ｐゴシック" panose="020B0600070205080204" pitchFamily="50" charset="-128"/>
                      </a:endParaRPr>
                    </a:p>
                  </a:txBody>
                  <a:tcPr marL="5680" marR="5680" marT="5680" marB="0" anchor="ctr"/>
                </a:tc>
                <a:tc>
                  <a:txBody>
                    <a:bodyPr/>
                    <a:lstStyle/>
                    <a:p>
                      <a:pPr algn="l" fontAlgn="ctr"/>
                      <a:r>
                        <a:rPr lang="en-US" altLang="ja-JP" sz="800" u="none" strike="noStrike" baseline="0" dirty="0">
                          <a:effectLst/>
                          <a:ea typeface="ＭＳ Ｐゴシック" panose="020B0600070205080204" pitchFamily="50" charset="-128"/>
                        </a:rPr>
                        <a:t>Application for Tuition Fee Exemption(original)</a:t>
                      </a:r>
                    </a:p>
                  </a:txBody>
                  <a:tcPr marL="5680" marR="5680" marT="5680" marB="0" anchor="ctr"/>
                </a:tc>
                <a:tc>
                  <a:txBody>
                    <a:bodyPr/>
                    <a:lstStyle/>
                    <a:p>
                      <a:pPr algn="l" fontAlgn="ctr"/>
                      <a:r>
                        <a:rPr lang="en-US" altLang="ja-JP" sz="800" b="0" i="0" u="none" strike="noStrike" baseline="0" dirty="0">
                          <a:solidFill>
                            <a:srgbClr val="000000"/>
                          </a:solidFill>
                          <a:effectLst/>
                          <a:latin typeface="ＭＳ Ｐゴシック" panose="020B0600070205080204" pitchFamily="50" charset="-128"/>
                          <a:ea typeface="ＭＳ Ｐゴシック" panose="020B0600070205080204" pitchFamily="50" charset="-128"/>
                        </a:rPr>
                        <a:t>After entering the information into the system, print it out.</a:t>
                      </a:r>
                      <a:endParaRPr lang="ja-JP" altLang="en-US" sz="8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5680" marR="5680" marT="5680" marB="0" anchor="ctr"/>
                </a:tc>
                <a:extLst>
                  <a:ext uri="{0D108BD9-81ED-4DB2-BD59-A6C34878D82A}">
                    <a16:rowId xmlns:a16="http://schemas.microsoft.com/office/drawing/2014/main" val="2336144779"/>
                  </a:ext>
                </a:extLst>
              </a:tr>
              <a:tr h="254690">
                <a:tc>
                  <a:txBody>
                    <a:bodyPr/>
                    <a:lstStyle/>
                    <a:p>
                      <a:pPr algn="ctr" fontAlgn="ctr"/>
                      <a:r>
                        <a:rPr lang="ja-JP" altLang="en-US" sz="800" u="none" strike="noStrike" baseline="0" dirty="0">
                          <a:effectLst/>
                          <a:ea typeface="ＭＳ Ｐゴシック" panose="020B0600070205080204" pitchFamily="50" charset="-128"/>
                        </a:rPr>
                        <a:t>★</a:t>
                      </a:r>
                      <a:endParaRPr lang="ja-JP" altLang="en-US" sz="8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5680" marR="5680" marT="5680" marB="0" anchor="ctr"/>
                </a:tc>
                <a:tc>
                  <a:txBody>
                    <a:bodyPr/>
                    <a:lstStyle/>
                    <a:p>
                      <a:pPr algn="ctr" fontAlgn="ctr"/>
                      <a:r>
                        <a:rPr lang="ja-JP" altLang="en-US" sz="800" u="none" strike="noStrike" baseline="0">
                          <a:effectLst/>
                          <a:ea typeface="ＭＳ Ｐゴシック" panose="020B0600070205080204" pitchFamily="50" charset="-128"/>
                        </a:rPr>
                        <a:t>★</a:t>
                      </a:r>
                      <a:endParaRPr lang="ja-JP" altLang="en-US" sz="800" b="0" i="0" u="none" strike="noStrike" baseline="0">
                        <a:solidFill>
                          <a:srgbClr val="000000"/>
                        </a:solidFill>
                        <a:effectLst/>
                        <a:latin typeface="ＭＳ Ｐゴシック" panose="020B0600070205080204" pitchFamily="50" charset="-128"/>
                        <a:ea typeface="ＭＳ Ｐゴシック" panose="020B0600070205080204" pitchFamily="50" charset="-128"/>
                      </a:endParaRPr>
                    </a:p>
                  </a:txBody>
                  <a:tcPr marL="5680" marR="5680" marT="5680" marB="0" anchor="ctr"/>
                </a:tc>
                <a:tc>
                  <a:txBody>
                    <a:bodyPr/>
                    <a:lstStyle/>
                    <a:p>
                      <a:pPr algn="ctr" fontAlgn="ctr"/>
                      <a:r>
                        <a:rPr lang="ja-JP" altLang="en-US" sz="800" u="none" strike="noStrike" baseline="0">
                          <a:effectLst/>
                          <a:ea typeface="ＭＳ Ｐゴシック" panose="020B0600070205080204" pitchFamily="50" charset="-128"/>
                        </a:rPr>
                        <a:t>★</a:t>
                      </a:r>
                      <a:endParaRPr lang="ja-JP" altLang="en-US" sz="800" b="0" i="0" u="none" strike="noStrike" baseline="0">
                        <a:solidFill>
                          <a:srgbClr val="000000"/>
                        </a:solidFill>
                        <a:effectLst/>
                        <a:latin typeface="ＭＳ Ｐゴシック" panose="020B0600070205080204" pitchFamily="50" charset="-128"/>
                        <a:ea typeface="ＭＳ Ｐゴシック" panose="020B0600070205080204" pitchFamily="50" charset="-128"/>
                      </a:endParaRPr>
                    </a:p>
                  </a:txBody>
                  <a:tcPr marL="5680" marR="5680" marT="5680" marB="0" anchor="ctr"/>
                </a:tc>
                <a:tc>
                  <a:txBody>
                    <a:bodyPr/>
                    <a:lstStyle/>
                    <a:p>
                      <a:pPr algn="l" fontAlgn="ctr"/>
                      <a:r>
                        <a:rPr lang="en-US" altLang="ja-JP" sz="800" u="none" strike="noStrike" baseline="0" dirty="0">
                          <a:effectLst/>
                          <a:ea typeface="ＭＳ Ｐゴシック" panose="020B0600070205080204" pitchFamily="50" charset="-128"/>
                        </a:rPr>
                        <a:t>Family </a:t>
                      </a:r>
                      <a:r>
                        <a:rPr lang="en-US" altLang="ja-JP" sz="800" u="none" strike="noStrike" baseline="0">
                          <a:effectLst/>
                          <a:ea typeface="ＭＳ Ｐゴシック" panose="020B0600070205080204" pitchFamily="50" charset="-128"/>
                        </a:rPr>
                        <a:t>situation report(</a:t>
                      </a:r>
                      <a:r>
                        <a:rPr lang="en-US" altLang="ja-JP" sz="800" u="none" strike="noStrike" baseline="0" dirty="0">
                          <a:effectLst/>
                          <a:ea typeface="ＭＳ Ｐゴシック" panose="020B0600070205080204" pitchFamily="50" charset="-128"/>
                        </a:rPr>
                        <a:t>original)</a:t>
                      </a:r>
                    </a:p>
                  </a:txBody>
                  <a:tcPr marL="5680" marR="5680" marT="5680" marB="0" anchor="ctr"/>
                </a:tc>
                <a:tc>
                  <a:txBody>
                    <a:bodyPr/>
                    <a:lstStyle/>
                    <a:p>
                      <a:pPr algn="l" fontAlgn="ctr"/>
                      <a:r>
                        <a:rPr lang="en-US" altLang="ja-JP" sz="800" b="0" i="0" u="none" strike="noStrike" baseline="0" dirty="0">
                          <a:solidFill>
                            <a:srgbClr val="000000"/>
                          </a:solidFill>
                          <a:effectLst/>
                          <a:latin typeface="ＭＳ Ｐゴシック" panose="020B0600070205080204" pitchFamily="50" charset="-128"/>
                          <a:ea typeface="ＭＳ Ｐゴシック" panose="020B0600070205080204" pitchFamily="50" charset="-128"/>
                        </a:rPr>
                        <a:t>After entering the information into the system, print it out.</a:t>
                      </a:r>
                      <a:endParaRPr lang="ja-JP" altLang="en-US" sz="8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5680" marR="5680" marT="5680" marB="0" anchor="ctr"/>
                </a:tc>
                <a:extLst>
                  <a:ext uri="{0D108BD9-81ED-4DB2-BD59-A6C34878D82A}">
                    <a16:rowId xmlns:a16="http://schemas.microsoft.com/office/drawing/2014/main" val="1641762486"/>
                  </a:ext>
                </a:extLst>
              </a:tr>
              <a:tr h="594806">
                <a:tc>
                  <a:txBody>
                    <a:bodyPr/>
                    <a:lstStyle/>
                    <a:p>
                      <a:pPr algn="ctr" fontAlgn="ctr"/>
                      <a:r>
                        <a:rPr lang="ja-JP" altLang="en-US" sz="800" u="none" strike="noStrike" baseline="0" dirty="0">
                          <a:effectLst/>
                          <a:ea typeface="ＭＳ Ｐゴシック" panose="020B0600070205080204" pitchFamily="50" charset="-128"/>
                        </a:rPr>
                        <a:t>★</a:t>
                      </a:r>
                      <a:endParaRPr lang="ja-JP" altLang="en-US" sz="8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5680" marR="5680" marT="5680" marB="0" anchor="ctr"/>
                </a:tc>
                <a:tc>
                  <a:txBody>
                    <a:bodyPr/>
                    <a:lstStyle/>
                    <a:p>
                      <a:pPr algn="ctr" fontAlgn="ctr"/>
                      <a:r>
                        <a:rPr lang="ja-JP" altLang="en-US" sz="800" u="none" strike="noStrike" baseline="0">
                          <a:effectLst/>
                          <a:ea typeface="ＭＳ Ｐゴシック" panose="020B0600070205080204" pitchFamily="50" charset="-128"/>
                        </a:rPr>
                        <a:t>★</a:t>
                      </a:r>
                      <a:endParaRPr lang="ja-JP" altLang="en-US" sz="800" b="0" i="0" u="none" strike="noStrike" baseline="0">
                        <a:solidFill>
                          <a:srgbClr val="000000"/>
                        </a:solidFill>
                        <a:effectLst/>
                        <a:latin typeface="ＭＳ Ｐゴシック" panose="020B0600070205080204" pitchFamily="50" charset="-128"/>
                        <a:ea typeface="ＭＳ Ｐゴシック" panose="020B0600070205080204" pitchFamily="50" charset="-128"/>
                      </a:endParaRPr>
                    </a:p>
                  </a:txBody>
                  <a:tcPr marL="5680" marR="5680" marT="5680" marB="0" anchor="ctr"/>
                </a:tc>
                <a:tc>
                  <a:txBody>
                    <a:bodyPr/>
                    <a:lstStyle/>
                    <a:p>
                      <a:pPr algn="ctr" fontAlgn="ctr"/>
                      <a:r>
                        <a:rPr lang="ja-JP" altLang="en-US" sz="800" u="none" strike="noStrike" baseline="0">
                          <a:effectLst/>
                          <a:ea typeface="ＭＳ Ｐゴシック" panose="020B0600070205080204" pitchFamily="50" charset="-128"/>
                        </a:rPr>
                        <a:t>★</a:t>
                      </a:r>
                      <a:endParaRPr lang="ja-JP" altLang="en-US" sz="800" b="0" i="0" u="none" strike="noStrike" baseline="0">
                        <a:solidFill>
                          <a:srgbClr val="000000"/>
                        </a:solidFill>
                        <a:effectLst/>
                        <a:latin typeface="ＭＳ Ｐゴシック" panose="020B0600070205080204" pitchFamily="50" charset="-128"/>
                        <a:ea typeface="ＭＳ Ｐゴシック" panose="020B0600070205080204" pitchFamily="50" charset="-128"/>
                      </a:endParaRPr>
                    </a:p>
                  </a:txBody>
                  <a:tcPr marL="5680" marR="5680" marT="5680" marB="0" anchor="ctr"/>
                </a:tc>
                <a:tc>
                  <a:txBody>
                    <a:bodyPr/>
                    <a:lstStyle/>
                    <a:p>
                      <a:pPr algn="l" fontAlgn="ctr"/>
                      <a:endParaRPr lang="en-US" altLang="ja-JP" sz="800" u="none" strike="noStrike" baseline="0" dirty="0">
                        <a:effectLst/>
                        <a:ea typeface="ＭＳ Ｐゴシック" panose="020B0600070205080204" pitchFamily="50" charset="-128"/>
                      </a:endParaRPr>
                    </a:p>
                    <a:p>
                      <a:pPr algn="l" fontAlgn="ctr"/>
                      <a:r>
                        <a:rPr lang="en-US" altLang="ja-JP" sz="800" u="none" strike="noStrike" baseline="0" dirty="0">
                          <a:effectLst/>
                          <a:ea typeface="ＭＳ Ｐゴシック" panose="020B0600070205080204" pitchFamily="50" charset="-128"/>
                        </a:rPr>
                        <a:t>income and taxation certificate</a:t>
                      </a:r>
                      <a:r>
                        <a:rPr lang="ja-JP" altLang="en-US" sz="800" u="none" strike="noStrike" baseline="0" dirty="0">
                          <a:effectLst/>
                          <a:ea typeface="ＭＳ Ｐゴシック" panose="020B0600070205080204" pitchFamily="50" charset="-128"/>
                        </a:rPr>
                        <a:t>（</a:t>
                      </a:r>
                      <a:r>
                        <a:rPr lang="en-US" altLang="ja-JP" sz="800" u="none" strike="noStrike" baseline="0" dirty="0">
                          <a:effectLst/>
                          <a:ea typeface="ＭＳ Ｐゴシック" panose="020B0600070205080204" pitchFamily="50" charset="-128"/>
                        </a:rPr>
                        <a:t>2024</a:t>
                      </a:r>
                      <a:r>
                        <a:rPr lang="ja-JP" altLang="en-US" sz="800" u="none" strike="noStrike" baseline="0" dirty="0">
                          <a:effectLst/>
                          <a:ea typeface="ＭＳ Ｐゴシック" panose="020B0600070205080204" pitchFamily="50" charset="-128"/>
                        </a:rPr>
                        <a:t>）</a:t>
                      </a:r>
                      <a:r>
                        <a:rPr lang="en-US" altLang="ja-JP" sz="800" u="none" strike="noStrike" baseline="0" dirty="0">
                          <a:effectLst/>
                          <a:ea typeface="ＭＳ Ｐゴシック" panose="020B0600070205080204" pitchFamily="50" charset="-128"/>
                        </a:rPr>
                        <a:t>(original)</a:t>
                      </a:r>
                    </a:p>
                    <a:p>
                      <a:pPr algn="l" fontAlgn="ctr"/>
                      <a:endParaRPr lang="ja-JP" altLang="en-US" sz="8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5680" marR="5680" marT="5680" marB="0" anchor="ctr"/>
                </a:tc>
                <a:tc>
                  <a:txBody>
                    <a:bodyPr/>
                    <a:lstStyle/>
                    <a:p>
                      <a:pPr algn="l" fontAlgn="ctr"/>
                      <a:r>
                        <a:rPr lang="en-US" altLang="ja-JP" sz="800" u="none" strike="noStrike" baseline="0" dirty="0">
                          <a:effectLst/>
                          <a:ea typeface="ＭＳ Ｐゴシック" panose="020B0600070205080204" pitchFamily="50" charset="-128"/>
                        </a:rPr>
                        <a:t>Required for all family members of the same household. However, foreign students not residing in Japan as of January 1, 2023 are not required to submit this form.</a:t>
                      </a:r>
                      <a:endParaRPr lang="ja-JP" altLang="en-US" sz="8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5680" marR="5680" marT="5680" marB="0" anchor="ctr"/>
                </a:tc>
                <a:extLst>
                  <a:ext uri="{0D108BD9-81ED-4DB2-BD59-A6C34878D82A}">
                    <a16:rowId xmlns:a16="http://schemas.microsoft.com/office/drawing/2014/main" val="424628808"/>
                  </a:ext>
                </a:extLst>
              </a:tr>
              <a:tr h="261088">
                <a:tc>
                  <a:txBody>
                    <a:bodyPr/>
                    <a:lstStyle/>
                    <a:p>
                      <a:pPr algn="ctr" fontAlgn="ctr"/>
                      <a:r>
                        <a:rPr lang="ja-JP" altLang="en-US" sz="800" u="none" strike="noStrike" baseline="0" dirty="0">
                          <a:effectLst/>
                          <a:ea typeface="ＭＳ Ｐゴシック" panose="020B0600070205080204" pitchFamily="50" charset="-128"/>
                        </a:rPr>
                        <a:t>　</a:t>
                      </a:r>
                      <a:endParaRPr lang="ja-JP" altLang="en-US" sz="8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5680" marR="5680" marT="5680" marB="0" anchor="ctr"/>
                </a:tc>
                <a:tc>
                  <a:txBody>
                    <a:bodyPr/>
                    <a:lstStyle/>
                    <a:p>
                      <a:pPr algn="ctr" fontAlgn="ctr"/>
                      <a:r>
                        <a:rPr lang="ja-JP" altLang="en-US" sz="800" u="none" strike="noStrike" baseline="0" dirty="0">
                          <a:effectLst/>
                          <a:ea typeface="ＭＳ Ｐゴシック" panose="020B0600070205080204" pitchFamily="50" charset="-128"/>
                        </a:rPr>
                        <a:t>★　</a:t>
                      </a:r>
                      <a:endParaRPr lang="ja-JP" altLang="en-US" sz="8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5680" marR="5680" marT="5680" marB="0" anchor="ctr"/>
                </a:tc>
                <a:tc>
                  <a:txBody>
                    <a:bodyPr/>
                    <a:lstStyle/>
                    <a:p>
                      <a:pPr algn="ctr" fontAlgn="ctr"/>
                      <a:r>
                        <a:rPr lang="ja-JP" altLang="en-US" sz="800" u="none" strike="noStrike" baseline="0">
                          <a:effectLst/>
                          <a:ea typeface="ＭＳ Ｐゴシック" panose="020B0600070205080204" pitchFamily="50" charset="-128"/>
                        </a:rPr>
                        <a:t>★</a:t>
                      </a:r>
                      <a:endParaRPr lang="ja-JP" altLang="en-US" sz="800" b="0" i="0" u="none" strike="noStrike" baseline="0">
                        <a:solidFill>
                          <a:srgbClr val="000000"/>
                        </a:solidFill>
                        <a:effectLst/>
                        <a:latin typeface="ＭＳ Ｐゴシック" panose="020B0600070205080204" pitchFamily="50" charset="-128"/>
                        <a:ea typeface="ＭＳ Ｐゴシック" panose="020B0600070205080204" pitchFamily="50" charset="-128"/>
                      </a:endParaRPr>
                    </a:p>
                  </a:txBody>
                  <a:tcPr marL="5680" marR="5680" marT="5680" marB="0" anchor="ctr"/>
                </a:tc>
                <a:tc>
                  <a:txBody>
                    <a:bodyPr/>
                    <a:lstStyle/>
                    <a:p>
                      <a:pPr algn="l" fontAlgn="ctr"/>
                      <a:r>
                        <a:rPr lang="en-US" altLang="ja-JP" sz="800" b="0" i="0" u="none" strike="noStrike" baseline="0" dirty="0">
                          <a:solidFill>
                            <a:srgbClr val="000000"/>
                          </a:solidFill>
                          <a:effectLst/>
                          <a:latin typeface="ＭＳ Ｐゴシック" panose="020B0600070205080204" pitchFamily="50" charset="-128"/>
                          <a:ea typeface="ＭＳ Ｐゴシック" panose="020B0600070205080204" pitchFamily="50" charset="-128"/>
                        </a:rPr>
                        <a:t>Hearing Report on the Situation of the Applicant(original)</a:t>
                      </a:r>
                    </a:p>
                  </a:txBody>
                  <a:tcPr marL="5680" marR="5680" marT="5680" marB="0" anchor="ctr"/>
                </a:tc>
                <a:tc>
                  <a:txBody>
                    <a:bodyPr/>
                    <a:lstStyle/>
                    <a:p>
                      <a:pPr algn="l" fontAlgn="ctr"/>
                      <a:r>
                        <a:rPr lang="en-US" altLang="ja-JP" sz="800" u="none" strike="noStrike" baseline="0" dirty="0">
                          <a:effectLst/>
                          <a:ea typeface="ＭＳ Ｐゴシック" panose="020B0600070205080204" pitchFamily="50" charset="-128"/>
                        </a:rPr>
                        <a:t>After entering the information into the system, print it out.</a:t>
                      </a:r>
                      <a:endParaRPr lang="ja-JP" altLang="en-US" sz="8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5680" marR="5680" marT="5680" marB="0" anchor="ctr"/>
                </a:tc>
                <a:extLst>
                  <a:ext uri="{0D108BD9-81ED-4DB2-BD59-A6C34878D82A}">
                    <a16:rowId xmlns:a16="http://schemas.microsoft.com/office/drawing/2014/main" val="449312920"/>
                  </a:ext>
                </a:extLst>
              </a:tr>
              <a:tr h="281979">
                <a:tc>
                  <a:txBody>
                    <a:bodyPr/>
                    <a:lstStyle/>
                    <a:p>
                      <a:pPr algn="ctr" fontAlgn="ctr"/>
                      <a:r>
                        <a:rPr lang="ja-JP" altLang="en-US" sz="800" u="none" strike="noStrike" baseline="0" dirty="0">
                          <a:effectLst/>
                          <a:ea typeface="ＭＳ Ｐゴシック" panose="020B0600070205080204" pitchFamily="50" charset="-128"/>
                        </a:rPr>
                        <a:t>　</a:t>
                      </a:r>
                      <a:endParaRPr lang="ja-JP" altLang="en-US" sz="8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5680" marR="5680" marT="5680" marB="0" anchor="ctr"/>
                </a:tc>
                <a:tc>
                  <a:txBody>
                    <a:bodyPr/>
                    <a:lstStyle/>
                    <a:p>
                      <a:pPr algn="ctr" fontAlgn="ctr"/>
                      <a:r>
                        <a:rPr lang="ja-JP" altLang="en-US" sz="800" u="none" strike="noStrike" baseline="0" dirty="0">
                          <a:effectLst/>
                          <a:ea typeface="ＭＳ Ｐゴシック" panose="020B0600070205080204" pitchFamily="50" charset="-128"/>
                        </a:rPr>
                        <a:t>★</a:t>
                      </a:r>
                      <a:endParaRPr lang="ja-JP" altLang="en-US" sz="8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5680" marR="5680" marT="5680" marB="0" anchor="ctr"/>
                </a:tc>
                <a:tc>
                  <a:txBody>
                    <a:bodyPr/>
                    <a:lstStyle/>
                    <a:p>
                      <a:pPr algn="ctr" fontAlgn="ctr"/>
                      <a:r>
                        <a:rPr lang="ja-JP" altLang="en-US" sz="800" u="none" strike="noStrike" baseline="0">
                          <a:effectLst/>
                          <a:ea typeface="ＭＳ Ｐゴシック" panose="020B0600070205080204" pitchFamily="50" charset="-128"/>
                        </a:rPr>
                        <a:t>　</a:t>
                      </a:r>
                      <a:endParaRPr lang="ja-JP" altLang="en-US" sz="800" b="0" i="0" u="none" strike="noStrike" baseline="0">
                        <a:solidFill>
                          <a:srgbClr val="000000"/>
                        </a:solidFill>
                        <a:effectLst/>
                        <a:latin typeface="ＭＳ Ｐゴシック" panose="020B0600070205080204" pitchFamily="50" charset="-128"/>
                        <a:ea typeface="ＭＳ Ｐゴシック" panose="020B0600070205080204" pitchFamily="50" charset="-128"/>
                      </a:endParaRPr>
                    </a:p>
                  </a:txBody>
                  <a:tcPr marL="5680" marR="5680" marT="5680" marB="0" anchor="ctr"/>
                </a:tc>
                <a:tc>
                  <a:txBody>
                    <a:bodyPr/>
                    <a:lstStyle/>
                    <a:p>
                      <a:pPr algn="l" fontAlgn="ctr"/>
                      <a:r>
                        <a:rPr lang="en-US" altLang="ja-JP" sz="800" u="none" strike="noStrike" baseline="0" dirty="0">
                          <a:effectLst/>
                          <a:ea typeface="ＭＳ Ｐゴシック" panose="020B0600070205080204" pitchFamily="50" charset="-128"/>
                        </a:rPr>
                        <a:t>Photocopy of Residence Card (both sides)(copy)</a:t>
                      </a:r>
                      <a:endParaRPr lang="ja-JP" altLang="en-US" sz="8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5680" marR="5680" marT="5680" marB="0" anchor="ctr"/>
                </a:tc>
                <a:tc>
                  <a:txBody>
                    <a:bodyPr/>
                    <a:lstStyle/>
                    <a:p>
                      <a:pPr algn="l" fontAlgn="ctr"/>
                      <a:r>
                        <a:rPr lang="en-US" altLang="zh-TW" sz="800" u="none" strike="noStrike" baseline="0" dirty="0">
                          <a:effectLst/>
                          <a:ea typeface="ＭＳ Ｐゴシック" panose="020B0600070205080204" pitchFamily="50" charset="-128"/>
                        </a:rPr>
                        <a:t>All members of the same Lifecare family are required to share.</a:t>
                      </a:r>
                      <a:endParaRPr lang="zh-TW" altLang="en-US" sz="8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5680" marR="5680" marT="5680" marB="0" anchor="ctr"/>
                </a:tc>
                <a:extLst>
                  <a:ext uri="{0D108BD9-81ED-4DB2-BD59-A6C34878D82A}">
                    <a16:rowId xmlns:a16="http://schemas.microsoft.com/office/drawing/2014/main" val="1920875596"/>
                  </a:ext>
                </a:extLst>
              </a:tr>
              <a:tr h="254690">
                <a:tc>
                  <a:txBody>
                    <a:bodyPr/>
                    <a:lstStyle/>
                    <a:p>
                      <a:pPr algn="ctr" fontAlgn="ctr"/>
                      <a:r>
                        <a:rPr lang="ja-JP" altLang="en-US" sz="800" u="none" strike="noStrike" baseline="0">
                          <a:effectLst/>
                          <a:ea typeface="ＭＳ Ｐゴシック" panose="020B0600070205080204" pitchFamily="50" charset="-128"/>
                        </a:rPr>
                        <a:t>　</a:t>
                      </a:r>
                      <a:endParaRPr lang="ja-JP" altLang="en-US" sz="800" b="0" i="0" u="none" strike="noStrike" baseline="0">
                        <a:solidFill>
                          <a:srgbClr val="000000"/>
                        </a:solidFill>
                        <a:effectLst/>
                        <a:latin typeface="ＭＳ Ｐゴシック" panose="020B0600070205080204" pitchFamily="50" charset="-128"/>
                        <a:ea typeface="ＭＳ Ｐゴシック" panose="020B0600070205080204" pitchFamily="50" charset="-128"/>
                      </a:endParaRPr>
                    </a:p>
                  </a:txBody>
                  <a:tcPr marL="5680" marR="5680" marT="5680" marB="0" anchor="ctr"/>
                </a:tc>
                <a:tc>
                  <a:txBody>
                    <a:bodyPr/>
                    <a:lstStyle/>
                    <a:p>
                      <a:pPr algn="ctr" fontAlgn="ctr"/>
                      <a:r>
                        <a:rPr lang="ja-JP" altLang="en-US" sz="800" u="none" strike="noStrike" baseline="0" dirty="0">
                          <a:effectLst/>
                          <a:ea typeface="ＭＳ Ｐゴシック" panose="020B0600070205080204" pitchFamily="50" charset="-128"/>
                        </a:rPr>
                        <a:t>★</a:t>
                      </a:r>
                      <a:endParaRPr lang="ja-JP" altLang="en-US" sz="8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5680" marR="5680" marT="5680" marB="0" anchor="ctr"/>
                </a:tc>
                <a:tc>
                  <a:txBody>
                    <a:bodyPr/>
                    <a:lstStyle/>
                    <a:p>
                      <a:pPr algn="ctr" fontAlgn="ctr"/>
                      <a:r>
                        <a:rPr lang="ja-JP" altLang="en-US" sz="800" u="none" strike="noStrike" baseline="0" dirty="0">
                          <a:effectLst/>
                          <a:ea typeface="ＭＳ Ｐゴシック" panose="020B0600070205080204" pitchFamily="50" charset="-128"/>
                        </a:rPr>
                        <a:t>★</a:t>
                      </a:r>
                      <a:endParaRPr lang="ja-JP" altLang="en-US" sz="8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5680" marR="5680" marT="5680" marB="0" anchor="ctr"/>
                </a:tc>
                <a:tc>
                  <a:txBody>
                    <a:bodyPr/>
                    <a:lstStyle/>
                    <a:p>
                      <a:pPr algn="l" fontAlgn="ctr"/>
                      <a:r>
                        <a:rPr lang="en-US" altLang="ja-JP" sz="800" u="none" strike="noStrike" baseline="0" dirty="0">
                          <a:effectLst/>
                          <a:ea typeface="ＭＳ Ｐゴシック" panose="020B0600070205080204" pitchFamily="50" charset="-128"/>
                        </a:rPr>
                        <a:t>Photocopy of Health Insurance Card(copy)</a:t>
                      </a:r>
                      <a:endParaRPr lang="ja-JP" altLang="en-US" sz="8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5680" marR="5680" marT="5680" marB="0" anchor="ctr"/>
                </a:tc>
                <a:tc>
                  <a:txBody>
                    <a:bodyPr/>
                    <a:lstStyle/>
                    <a:p>
                      <a:pPr algn="l" fontAlgn="ctr"/>
                      <a:r>
                        <a:rPr lang="en-US" altLang="zh-TW" sz="800" u="none" strike="noStrike" baseline="0" dirty="0">
                          <a:effectLst/>
                          <a:ea typeface="ＭＳ Ｐゴシック" panose="020B0600070205080204" pitchFamily="50" charset="-128"/>
                        </a:rPr>
                        <a:t>All members of the same Lifecare family are required to share.</a:t>
                      </a:r>
                      <a:endParaRPr lang="zh-TW" altLang="en-US" sz="8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5680" marR="5680" marT="5680" marB="0" anchor="ctr"/>
                </a:tc>
                <a:extLst>
                  <a:ext uri="{0D108BD9-81ED-4DB2-BD59-A6C34878D82A}">
                    <a16:rowId xmlns:a16="http://schemas.microsoft.com/office/drawing/2014/main" val="2518625930"/>
                  </a:ext>
                </a:extLst>
              </a:tr>
              <a:tr h="399569">
                <a:tc>
                  <a:txBody>
                    <a:bodyPr/>
                    <a:lstStyle/>
                    <a:p>
                      <a:pPr algn="ctr" fontAlgn="ctr"/>
                      <a:r>
                        <a:rPr lang="ja-JP" altLang="en-US" sz="800" u="none" strike="noStrike" baseline="0">
                          <a:effectLst/>
                          <a:ea typeface="ＭＳ Ｐゴシック" panose="020B0600070205080204" pitchFamily="50" charset="-128"/>
                        </a:rPr>
                        <a:t>　</a:t>
                      </a:r>
                      <a:endParaRPr lang="ja-JP" altLang="en-US" sz="800" b="0" i="0" u="none" strike="noStrike" baseline="0">
                        <a:solidFill>
                          <a:srgbClr val="000000"/>
                        </a:solidFill>
                        <a:effectLst/>
                        <a:latin typeface="ＭＳ Ｐゴシック" panose="020B0600070205080204" pitchFamily="50" charset="-128"/>
                        <a:ea typeface="ＭＳ Ｐゴシック" panose="020B0600070205080204" pitchFamily="50" charset="-128"/>
                      </a:endParaRPr>
                    </a:p>
                  </a:txBody>
                  <a:tcPr marL="5680" marR="5680" marT="5680" marB="0" anchor="ctr"/>
                </a:tc>
                <a:tc>
                  <a:txBody>
                    <a:bodyPr/>
                    <a:lstStyle/>
                    <a:p>
                      <a:pPr algn="ctr" fontAlgn="ctr"/>
                      <a:r>
                        <a:rPr lang="ja-JP" altLang="en-US" sz="800" u="none" strike="noStrike" baseline="0">
                          <a:effectLst/>
                          <a:ea typeface="ＭＳ Ｐゴシック" panose="020B0600070205080204" pitchFamily="50" charset="-128"/>
                        </a:rPr>
                        <a:t>　</a:t>
                      </a:r>
                      <a:endParaRPr lang="ja-JP" altLang="en-US" sz="800" b="0" i="0" u="none" strike="noStrike" baseline="0">
                        <a:solidFill>
                          <a:srgbClr val="000000"/>
                        </a:solidFill>
                        <a:effectLst/>
                        <a:latin typeface="ＭＳ Ｐゴシック" panose="020B0600070205080204" pitchFamily="50" charset="-128"/>
                        <a:ea typeface="ＭＳ Ｐゴシック" panose="020B0600070205080204" pitchFamily="50" charset="-128"/>
                      </a:endParaRPr>
                    </a:p>
                  </a:txBody>
                  <a:tcPr marL="5680" marR="5680" marT="5680" marB="0" anchor="ctr"/>
                </a:tc>
                <a:tc>
                  <a:txBody>
                    <a:bodyPr/>
                    <a:lstStyle/>
                    <a:p>
                      <a:pPr algn="ctr" fontAlgn="ctr"/>
                      <a:r>
                        <a:rPr lang="ja-JP" altLang="en-US" sz="800" u="none" strike="noStrike" baseline="0">
                          <a:effectLst/>
                          <a:ea typeface="ＭＳ Ｐゴシック" panose="020B0600070205080204" pitchFamily="50" charset="-128"/>
                        </a:rPr>
                        <a:t>★</a:t>
                      </a:r>
                      <a:endParaRPr lang="ja-JP" altLang="en-US" sz="800" b="0" i="0" u="none" strike="noStrike" baseline="0">
                        <a:solidFill>
                          <a:srgbClr val="000000"/>
                        </a:solidFill>
                        <a:effectLst/>
                        <a:latin typeface="ＭＳ Ｐゴシック" panose="020B0600070205080204" pitchFamily="50" charset="-128"/>
                        <a:ea typeface="ＭＳ Ｐゴシック" panose="020B0600070205080204" pitchFamily="50" charset="-128"/>
                      </a:endParaRPr>
                    </a:p>
                  </a:txBody>
                  <a:tcPr marL="5680" marR="5680" marT="5680" marB="0" anchor="ctr"/>
                </a:tc>
                <a:tc>
                  <a:txBody>
                    <a:bodyPr/>
                    <a:lstStyle/>
                    <a:p>
                      <a:pPr algn="l" fontAlgn="ctr"/>
                      <a:r>
                        <a:rPr lang="en-US" altLang="ja-JP" sz="800" u="none" strike="noStrike" baseline="0" dirty="0">
                          <a:effectLst/>
                          <a:ea typeface="ＭＳ Ｐゴシック" panose="020B0600070205080204" pitchFamily="50" charset="-128"/>
                        </a:rPr>
                        <a:t>Documents to show that the applicant is  no </a:t>
                      </a:r>
                    </a:p>
                    <a:p>
                      <a:pPr algn="l" fontAlgn="ctr"/>
                      <a:r>
                        <a:rPr lang="en-US" altLang="ja-JP" sz="800" u="none" strike="noStrike" baseline="0" dirty="0">
                          <a:effectLst/>
                          <a:ea typeface="ＭＳ Ｐゴシック" panose="020B0600070205080204" pitchFamily="50" charset="-128"/>
                        </a:rPr>
                        <a:t>longer dependent under the Income Tax Law </a:t>
                      </a:r>
                      <a:endParaRPr lang="ja-JP" altLang="en-US" sz="8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5680" marR="5680" marT="5680" marB="0" anchor="ctr"/>
                </a:tc>
                <a:tc>
                  <a:txBody>
                    <a:bodyPr/>
                    <a:lstStyle/>
                    <a:p>
                      <a:pPr algn="l" fontAlgn="ctr"/>
                      <a:r>
                        <a:rPr lang="ja-JP" altLang="en-US" sz="800" u="none" strike="noStrike" baseline="0" dirty="0">
                          <a:effectLst/>
                          <a:ea typeface="ＭＳ Ｐゴシック" panose="020B0600070205080204" pitchFamily="50" charset="-128"/>
                        </a:rPr>
                        <a:t>　</a:t>
                      </a:r>
                      <a:endParaRPr lang="ja-JP" altLang="en-US" sz="8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5680" marR="5680" marT="5680" marB="0" anchor="ctr"/>
                </a:tc>
                <a:extLst>
                  <a:ext uri="{0D108BD9-81ED-4DB2-BD59-A6C34878D82A}">
                    <a16:rowId xmlns:a16="http://schemas.microsoft.com/office/drawing/2014/main" val="1031138659"/>
                  </a:ext>
                </a:extLst>
              </a:tr>
            </a:tbl>
          </a:graphicData>
        </a:graphic>
      </p:graphicFrame>
      <p:sp>
        <p:nvSpPr>
          <p:cNvPr id="5" name="正方形/長方形 4">
            <a:extLst>
              <a:ext uri="{FF2B5EF4-FFF2-40B4-BE49-F238E27FC236}">
                <a16:creationId xmlns:a16="http://schemas.microsoft.com/office/drawing/2014/main" id="{276007FD-B240-4DD3-B70B-64EEF6619CAF}"/>
              </a:ext>
            </a:extLst>
          </p:cNvPr>
          <p:cNvSpPr/>
          <p:nvPr/>
        </p:nvSpPr>
        <p:spPr>
          <a:xfrm>
            <a:off x="274162" y="2490816"/>
            <a:ext cx="6154901" cy="1124254"/>
          </a:xfrm>
          <a:prstGeom prst="rect">
            <a:avLst/>
          </a:prstGeom>
          <a:noFill/>
          <a:ln w="28575">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0" name="直線矢印コネクタ 9">
            <a:extLst>
              <a:ext uri="{FF2B5EF4-FFF2-40B4-BE49-F238E27FC236}">
                <a16:creationId xmlns:a16="http://schemas.microsoft.com/office/drawing/2014/main" id="{9131E1BE-D434-4F53-9CE4-73D20D31D6E9}"/>
              </a:ext>
            </a:extLst>
          </p:cNvPr>
          <p:cNvCxnSpPr>
            <a:cxnSpLocks/>
          </p:cNvCxnSpPr>
          <p:nvPr/>
        </p:nvCxnSpPr>
        <p:spPr>
          <a:xfrm flipH="1">
            <a:off x="1679944" y="1406458"/>
            <a:ext cx="1222745" cy="971002"/>
          </a:xfrm>
          <a:prstGeom prst="straightConnector1">
            <a:avLst/>
          </a:prstGeom>
          <a:ln w="28575">
            <a:solidFill>
              <a:srgbClr val="0070C0"/>
            </a:solidFill>
            <a:prstDash val="sys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94579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39FE41D9-F393-4BC1-B929-3DC84290BF9C}"/>
              </a:ext>
            </a:extLst>
          </p:cNvPr>
          <p:cNvSpPr txBox="1"/>
          <p:nvPr/>
        </p:nvSpPr>
        <p:spPr>
          <a:xfrm>
            <a:off x="335631" y="129812"/>
            <a:ext cx="5269832" cy="423193"/>
          </a:xfrm>
          <a:prstGeom prst="rect">
            <a:avLst/>
          </a:prstGeom>
          <a:noFill/>
        </p:spPr>
        <p:txBody>
          <a:bodyPr wrap="square" rtlCol="0">
            <a:spAutoFit/>
          </a:bodyPr>
          <a:lstStyle/>
          <a:p>
            <a:r>
              <a:rPr lang="ja-JP" altLang="en-US" sz="1100" b="1" u="sng" dirty="0">
                <a:latin typeface="ＭＳ Ｐゴシック" panose="020B0600070205080204" pitchFamily="50" charset="-128"/>
                <a:ea typeface="ＭＳ Ｐゴシック" panose="020B0600070205080204" pitchFamily="50" charset="-128"/>
              </a:rPr>
              <a:t>６</a:t>
            </a:r>
            <a:r>
              <a:rPr lang="en-US" altLang="ja-JP" sz="1100" b="1" u="sng" dirty="0">
                <a:latin typeface="ＭＳ Ｐゴシック" panose="020B0600070205080204" pitchFamily="50" charset="-128"/>
                <a:ea typeface="ＭＳ Ｐゴシック" panose="020B0600070205080204" pitchFamily="50" charset="-128"/>
              </a:rPr>
              <a:t>-</a:t>
            </a:r>
            <a:r>
              <a:rPr lang="ja-JP" altLang="en-US" sz="1100" b="1" u="sng" dirty="0">
                <a:latin typeface="ＭＳ Ｐゴシック" panose="020B0600070205080204" pitchFamily="50" charset="-128"/>
                <a:ea typeface="ＭＳ Ｐゴシック" panose="020B0600070205080204" pitchFamily="50" charset="-128"/>
              </a:rPr>
              <a:t>（２）</a:t>
            </a:r>
            <a:r>
              <a:rPr lang="en-US" altLang="ja-JP" sz="1100" b="1" u="sng" dirty="0">
                <a:latin typeface="ＭＳ Ｐゴシック" panose="020B0600070205080204" pitchFamily="50" charset="-128"/>
                <a:ea typeface="ＭＳ Ｐゴシック" panose="020B0600070205080204" pitchFamily="50" charset="-128"/>
              </a:rPr>
              <a:t>Documents related to income</a:t>
            </a:r>
          </a:p>
          <a:p>
            <a:r>
              <a:rPr kumimoji="1" lang="en-US" altLang="ja-JP" sz="1050" dirty="0">
                <a:latin typeface="ＭＳ Ｐゴシック" panose="020B0600070205080204" pitchFamily="50" charset="-128"/>
                <a:ea typeface="ＭＳ Ｐゴシック" panose="020B0600070205080204" pitchFamily="50" charset="-128"/>
              </a:rPr>
              <a:t>.</a:t>
            </a:r>
            <a:r>
              <a:rPr kumimoji="1" lang="ja-JP" altLang="en-US" sz="1050" dirty="0">
                <a:latin typeface="ＭＳ Ｐゴシック" panose="020B0600070205080204" pitchFamily="50" charset="-128"/>
                <a:ea typeface="ＭＳ Ｐゴシック" panose="020B0600070205080204" pitchFamily="50" charset="-128"/>
              </a:rPr>
              <a:t>・</a:t>
            </a:r>
            <a:r>
              <a:rPr kumimoji="1" lang="en-US" altLang="ja-JP" sz="1050" dirty="0">
                <a:latin typeface="ＭＳ Ｐゴシック" panose="020B0600070205080204" pitchFamily="50" charset="-128"/>
                <a:ea typeface="ＭＳ Ｐゴシック" panose="020B0600070205080204" pitchFamily="50" charset="-128"/>
              </a:rPr>
              <a:t>Documents must be submitted for all family members of the same household.</a:t>
            </a:r>
          </a:p>
        </p:txBody>
      </p:sp>
      <p:sp>
        <p:nvSpPr>
          <p:cNvPr id="6" name="スライド番号プレースホルダー 5">
            <a:extLst>
              <a:ext uri="{FF2B5EF4-FFF2-40B4-BE49-F238E27FC236}">
                <a16:creationId xmlns:a16="http://schemas.microsoft.com/office/drawing/2014/main" id="{719A17CF-1396-4C4B-AF39-34E449BC23A9}"/>
              </a:ext>
            </a:extLst>
          </p:cNvPr>
          <p:cNvSpPr>
            <a:spLocks noGrp="1"/>
          </p:cNvSpPr>
          <p:nvPr>
            <p:ph type="sldNum" sz="quarter" idx="12"/>
          </p:nvPr>
        </p:nvSpPr>
        <p:spPr/>
        <p:txBody>
          <a:bodyPr/>
          <a:lstStyle/>
          <a:p>
            <a:fld id="{F65D48DA-D47E-4019-8538-7D727723164C}" type="slidenum">
              <a:rPr kumimoji="1" lang="ja-JP" altLang="en-US" smtClean="0"/>
              <a:t>9</a:t>
            </a:fld>
            <a:endParaRPr kumimoji="1" lang="ja-JP" altLang="en-US"/>
          </a:p>
        </p:txBody>
      </p:sp>
      <p:graphicFrame>
        <p:nvGraphicFramePr>
          <p:cNvPr id="2" name="表 1">
            <a:extLst>
              <a:ext uri="{FF2B5EF4-FFF2-40B4-BE49-F238E27FC236}">
                <a16:creationId xmlns:a16="http://schemas.microsoft.com/office/drawing/2014/main" id="{3F754E98-47E6-4702-B456-C9A7CDCFF6E9}"/>
              </a:ext>
            </a:extLst>
          </p:cNvPr>
          <p:cNvGraphicFramePr>
            <a:graphicFrameLocks noGrp="1"/>
          </p:cNvGraphicFramePr>
          <p:nvPr>
            <p:extLst>
              <p:ext uri="{D42A27DB-BD31-4B8C-83A1-F6EECF244321}">
                <p14:modId xmlns:p14="http://schemas.microsoft.com/office/powerpoint/2010/main" val="1846905504"/>
              </p:ext>
            </p:extLst>
          </p:nvPr>
        </p:nvGraphicFramePr>
        <p:xfrm>
          <a:off x="335631" y="553005"/>
          <a:ext cx="5969476" cy="8037989"/>
        </p:xfrm>
        <a:graphic>
          <a:graphicData uri="http://schemas.openxmlformats.org/drawingml/2006/table">
            <a:tbl>
              <a:tblPr>
                <a:tableStyleId>{5C22544A-7EE6-4342-B048-85BDC9FD1C3A}</a:tableStyleId>
              </a:tblPr>
              <a:tblGrid>
                <a:gridCol w="1186836">
                  <a:extLst>
                    <a:ext uri="{9D8B030D-6E8A-4147-A177-3AD203B41FA5}">
                      <a16:colId xmlns:a16="http://schemas.microsoft.com/office/drawing/2014/main" val="3349956355"/>
                    </a:ext>
                  </a:extLst>
                </a:gridCol>
                <a:gridCol w="2011308">
                  <a:extLst>
                    <a:ext uri="{9D8B030D-6E8A-4147-A177-3AD203B41FA5}">
                      <a16:colId xmlns:a16="http://schemas.microsoft.com/office/drawing/2014/main" val="1465611989"/>
                    </a:ext>
                  </a:extLst>
                </a:gridCol>
                <a:gridCol w="2183502">
                  <a:extLst>
                    <a:ext uri="{9D8B030D-6E8A-4147-A177-3AD203B41FA5}">
                      <a16:colId xmlns:a16="http://schemas.microsoft.com/office/drawing/2014/main" val="1636504604"/>
                    </a:ext>
                  </a:extLst>
                </a:gridCol>
                <a:gridCol w="587830">
                  <a:extLst>
                    <a:ext uri="{9D8B030D-6E8A-4147-A177-3AD203B41FA5}">
                      <a16:colId xmlns:a16="http://schemas.microsoft.com/office/drawing/2014/main" val="2197291847"/>
                    </a:ext>
                  </a:extLst>
                </a:gridCol>
              </a:tblGrid>
              <a:tr h="464677">
                <a:tc>
                  <a:txBody>
                    <a:bodyPr/>
                    <a:lstStyle/>
                    <a:p>
                      <a:pPr algn="ctr" fontAlgn="ctr"/>
                      <a:r>
                        <a:rPr lang="en-US" altLang="ja-JP" sz="800" u="none" strike="noStrike" baseline="0" dirty="0">
                          <a:effectLst/>
                          <a:ea typeface="ＭＳ Ｐゴシック" panose="020B0600070205080204" pitchFamily="50" charset="-128"/>
                        </a:rPr>
                        <a:t>classification</a:t>
                      </a:r>
                      <a:endParaRPr lang="ja-JP" altLang="en-US" sz="800" b="1"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5123" marR="5123" marT="5123" marB="0" anchor="ctr"/>
                </a:tc>
                <a:tc>
                  <a:txBody>
                    <a:bodyPr/>
                    <a:lstStyle/>
                    <a:p>
                      <a:pPr algn="ctr" fontAlgn="ctr"/>
                      <a:r>
                        <a:rPr lang="en-US" altLang="ja-JP" sz="800" u="none" strike="noStrike" baseline="0" dirty="0">
                          <a:effectLst/>
                          <a:ea typeface="ＭＳ Ｐゴシック" panose="020B0600070205080204" pitchFamily="50" charset="-128"/>
                        </a:rPr>
                        <a:t>necessary documents</a:t>
                      </a:r>
                      <a:endParaRPr lang="ja-JP" altLang="en-US" sz="800" b="1"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5123" marR="5123" marT="5123" marB="0" anchor="ctr"/>
                </a:tc>
                <a:tc>
                  <a:txBody>
                    <a:bodyPr/>
                    <a:lstStyle/>
                    <a:p>
                      <a:pPr algn="ctr" fontAlgn="ctr"/>
                      <a:r>
                        <a:rPr lang="en-US" altLang="ja-JP" sz="800" u="none" strike="noStrike" baseline="0" dirty="0">
                          <a:effectLst/>
                          <a:ea typeface="ＭＳ Ｐゴシック" panose="020B0600070205080204" pitchFamily="50" charset="-128"/>
                        </a:rPr>
                        <a:t>matters that require attention</a:t>
                      </a:r>
                      <a:endParaRPr lang="ja-JP" altLang="en-US" sz="800" b="1"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5123" marR="5123" marT="5123" marB="0" anchor="ctr"/>
                </a:tc>
                <a:tc>
                  <a:txBody>
                    <a:bodyPr/>
                    <a:lstStyle/>
                    <a:p>
                      <a:pPr algn="ctr" fontAlgn="ctr"/>
                      <a:r>
                        <a:rPr lang="en-US" altLang="ja-JP" sz="800" u="none" strike="noStrike" baseline="0" dirty="0">
                          <a:effectLst/>
                          <a:ea typeface="ＭＳ Ｐゴシック" panose="020B0600070205080204" pitchFamily="50" charset="-128"/>
                        </a:rPr>
                        <a:t>Issuing Institution, etc.</a:t>
                      </a:r>
                      <a:endParaRPr lang="ja-JP" altLang="en-US" sz="800" b="1"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5123" marR="5123" marT="5123" marB="0" anchor="ctr"/>
                </a:tc>
                <a:extLst>
                  <a:ext uri="{0D108BD9-81ED-4DB2-BD59-A6C34878D82A}">
                    <a16:rowId xmlns:a16="http://schemas.microsoft.com/office/drawing/2014/main" val="632189426"/>
                  </a:ext>
                </a:extLst>
              </a:tr>
              <a:tr h="1144976">
                <a:tc>
                  <a:txBody>
                    <a:bodyPr/>
                    <a:lstStyle/>
                    <a:p>
                      <a:pPr algn="l" fontAlgn="ctr"/>
                      <a:r>
                        <a:rPr lang="en-US" altLang="ja-JP" sz="800" u="none" strike="noStrike" baseline="0" dirty="0">
                          <a:effectLst/>
                          <a:ea typeface="ＭＳ Ｐゴシック" panose="020B0600070205080204" pitchFamily="50" charset="-128"/>
                        </a:rPr>
                        <a:t>Salary Income </a:t>
                      </a:r>
                    </a:p>
                    <a:p>
                      <a:pPr algn="l" fontAlgn="ctr"/>
                      <a:r>
                        <a:rPr lang="en-US" altLang="ja-JP" sz="800" u="none" strike="noStrike" baseline="0" dirty="0">
                          <a:effectLst/>
                          <a:ea typeface="ＭＳ Ｐゴシック" panose="020B0600070205080204" pitchFamily="50" charset="-128"/>
                        </a:rPr>
                        <a:t>(incl. part-time jobs) </a:t>
                      </a:r>
                      <a:endParaRPr lang="ja-JP" altLang="en-US" sz="8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5123" marR="5123" marT="5123" marB="0" anchor="ctr"/>
                </a:tc>
                <a:tc>
                  <a:txBody>
                    <a:bodyPr/>
                    <a:lstStyle/>
                    <a:p>
                      <a:pPr algn="l" fontAlgn="ctr"/>
                      <a:r>
                        <a:rPr lang="en-US" altLang="zh-CN" sz="800" u="none" strike="noStrike" baseline="0" dirty="0">
                          <a:effectLst/>
                          <a:ea typeface="ＭＳ Ｐゴシック" panose="020B0600070205080204" pitchFamily="50" charset="-128"/>
                        </a:rPr>
                        <a:t>Withholding Tax Certificate for the year 2024</a:t>
                      </a:r>
                      <a:r>
                        <a:rPr lang="en-US" altLang="ja-JP" sz="800" u="none" strike="noStrike" baseline="0" dirty="0">
                          <a:effectLst/>
                          <a:ea typeface="ＭＳ Ｐゴシック" panose="020B0600070205080204" pitchFamily="50" charset="-128"/>
                        </a:rPr>
                        <a:t> (copy)</a:t>
                      </a:r>
                      <a:endParaRPr lang="zh-CN" altLang="en-US" sz="8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5123" marR="5123" marT="5123" marB="0" anchor="ctr"/>
                </a:tc>
                <a:tc>
                  <a:txBody>
                    <a:bodyPr/>
                    <a:lstStyle/>
                    <a:p>
                      <a:pPr algn="l" fontAlgn="ctr"/>
                      <a:br>
                        <a:rPr lang="ja-JP" altLang="en-US" sz="800" u="none" strike="noStrike" baseline="0" dirty="0">
                          <a:effectLst/>
                          <a:ea typeface="ＭＳ Ｐゴシック" panose="020B0600070205080204" pitchFamily="50" charset="-128"/>
                        </a:rPr>
                      </a:br>
                      <a:r>
                        <a:rPr lang="ja-JP" altLang="en-US" sz="800" u="none" strike="noStrike" baseline="0" dirty="0">
                          <a:effectLst/>
                          <a:ea typeface="ＭＳ Ｐゴシック" panose="020B0600070205080204" pitchFamily="50" charset="-128"/>
                        </a:rPr>
                        <a:t>・</a:t>
                      </a:r>
                      <a:r>
                        <a:rPr lang="en-US" altLang="ja-JP" sz="800" u="none" strike="noStrike" baseline="0" dirty="0">
                          <a:effectLst/>
                          <a:ea typeface="ＭＳ Ｐゴシック" panose="020B0600070205080204" pitchFamily="50" charset="-128"/>
                        </a:rPr>
                        <a:t>If newly employed after January 2, 2024, submit</a:t>
                      </a:r>
                      <a:r>
                        <a:rPr lang="ja-JP" altLang="en-US" sz="800" u="none" strike="noStrike" baseline="0" dirty="0">
                          <a:effectLst/>
                          <a:ea typeface="ＭＳ Ｐゴシック" panose="020B0600070205080204" pitchFamily="50" charset="-128"/>
                        </a:rPr>
                        <a:t>「</a:t>
                      </a:r>
                      <a:r>
                        <a:rPr lang="zh-TW" altLang="en-US" sz="800" u="none" strike="noStrike" baseline="0" dirty="0">
                          <a:effectLst/>
                          <a:ea typeface="ＭＳ Ｐゴシック" panose="020B0600070205080204" pitchFamily="50" charset="-128"/>
                        </a:rPr>
                        <a:t> </a:t>
                      </a:r>
                      <a:r>
                        <a:rPr lang="en-US" altLang="zh-TW" sz="800" u="none" strike="noStrike" baseline="0" dirty="0">
                          <a:effectLst/>
                          <a:ea typeface="ＭＳ Ｐゴシック" panose="020B0600070205080204" pitchFamily="50" charset="-128"/>
                        </a:rPr>
                        <a:t>proof of (expected)salary payment</a:t>
                      </a:r>
                      <a:r>
                        <a:rPr lang="ja-JP" altLang="en-US" sz="800" u="none" strike="noStrike" baseline="0" dirty="0">
                          <a:effectLst/>
                          <a:ea typeface="ＭＳ Ｐゴシック" panose="020B0600070205080204" pitchFamily="50" charset="-128"/>
                        </a:rPr>
                        <a:t>」</a:t>
                      </a:r>
                      <a:br>
                        <a:rPr lang="ja-JP" altLang="en-US" sz="800" u="none" strike="noStrike" baseline="0" dirty="0">
                          <a:effectLst/>
                          <a:ea typeface="ＭＳ Ｐゴシック" panose="020B0600070205080204" pitchFamily="50" charset="-128"/>
                        </a:rPr>
                      </a:br>
                      <a:r>
                        <a:rPr lang="ja-JP" altLang="en-US" sz="800" u="none" strike="noStrike" baseline="0" dirty="0">
                          <a:effectLst/>
                          <a:ea typeface="ＭＳ Ｐゴシック" panose="020B0600070205080204" pitchFamily="50" charset="-128"/>
                        </a:rPr>
                        <a:t>・</a:t>
                      </a:r>
                      <a:r>
                        <a:rPr lang="en-US" altLang="ja-JP" sz="800" u="none" strike="noStrike" baseline="0" dirty="0">
                          <a:effectLst/>
                          <a:ea typeface="ＭＳ Ｐゴシック" panose="020B0600070205080204" pitchFamily="50" charset="-128"/>
                        </a:rPr>
                        <a:t>If not available, copies of </a:t>
                      </a:r>
                      <a:r>
                        <a:rPr lang="en-US" altLang="ja-JP" sz="800" u="none" strike="noStrike" baseline="0" dirty="0" err="1">
                          <a:effectLst/>
                          <a:ea typeface="ＭＳ Ｐゴシック" panose="020B0600070205080204" pitchFamily="50" charset="-128"/>
                        </a:rPr>
                        <a:t>payslips</a:t>
                      </a:r>
                      <a:r>
                        <a:rPr lang="en-US" altLang="ja-JP" sz="800" u="none" strike="noStrike" baseline="0" dirty="0">
                          <a:effectLst/>
                          <a:ea typeface="ＭＳ Ｐゴシック" panose="020B0600070205080204" pitchFamily="50" charset="-128"/>
                        </a:rPr>
                        <a:t> for the most recent three(3) month(copy)</a:t>
                      </a:r>
                    </a:p>
                    <a:p>
                      <a:pPr algn="l" fontAlgn="ctr"/>
                      <a:r>
                        <a:rPr lang="ja-JP" altLang="en-US" sz="800" b="0" i="0" u="none" strike="noStrike" baseline="0" dirty="0">
                          <a:solidFill>
                            <a:srgbClr val="000000"/>
                          </a:solidFill>
                          <a:effectLst/>
                          <a:latin typeface="ＭＳ Ｐゴシック" panose="020B0600070205080204" pitchFamily="50" charset="-128"/>
                          <a:ea typeface="ＭＳ Ｐゴシック" panose="020B0600070205080204" pitchFamily="50" charset="-128"/>
                        </a:rPr>
                        <a:t>・</a:t>
                      </a:r>
                      <a:r>
                        <a:rPr lang="en-US" altLang="ja-JP" sz="800" b="0" i="0" u="none" strike="noStrike" baseline="0" dirty="0">
                          <a:solidFill>
                            <a:srgbClr val="000000"/>
                          </a:solidFill>
                          <a:effectLst/>
                          <a:latin typeface="ＭＳ Ｐゴシック" panose="020B0600070205080204" pitchFamily="50" charset="-128"/>
                          <a:ea typeface="ＭＳ Ｐゴシック" panose="020B0600070205080204" pitchFamily="50" charset="-128"/>
                        </a:rPr>
                        <a:t>TA and RA are also included as part-timers.</a:t>
                      </a:r>
                      <a:endParaRPr lang="ja-JP" altLang="en-US" sz="8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5123" marR="5123" marT="5123" marB="0" anchor="ctr"/>
                </a:tc>
                <a:tc>
                  <a:txBody>
                    <a:bodyPr/>
                    <a:lstStyle/>
                    <a:p>
                      <a:pPr algn="l" fontAlgn="ctr"/>
                      <a:r>
                        <a:rPr lang="en-US" altLang="ja-JP" sz="800" u="none" strike="noStrike" baseline="0" dirty="0">
                          <a:effectLst/>
                          <a:ea typeface="ＭＳ Ｐゴシック" panose="020B0600070205080204" pitchFamily="50" charset="-128"/>
                        </a:rPr>
                        <a:t>Place of </a:t>
                      </a:r>
                    </a:p>
                    <a:p>
                      <a:pPr algn="l" fontAlgn="ctr"/>
                      <a:r>
                        <a:rPr lang="en-US" altLang="ja-JP" sz="800" u="none" strike="noStrike" baseline="0" dirty="0">
                          <a:effectLst/>
                          <a:ea typeface="ＭＳ Ｐゴシック" panose="020B0600070205080204" pitchFamily="50" charset="-128"/>
                        </a:rPr>
                        <a:t>employment </a:t>
                      </a:r>
                      <a:endParaRPr lang="ja-JP" altLang="en-US" sz="8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5123" marR="5123" marT="5123" marB="0" anchor="ctr"/>
                </a:tc>
                <a:extLst>
                  <a:ext uri="{0D108BD9-81ED-4DB2-BD59-A6C34878D82A}">
                    <a16:rowId xmlns:a16="http://schemas.microsoft.com/office/drawing/2014/main" val="2998255204"/>
                  </a:ext>
                </a:extLst>
              </a:tr>
              <a:tr h="385206">
                <a:tc>
                  <a:txBody>
                    <a:bodyPr/>
                    <a:lstStyle/>
                    <a:p>
                      <a:pPr algn="l" fontAlgn="ctr"/>
                      <a:r>
                        <a:rPr lang="en-US" altLang="ja-JP" sz="800" u="none" strike="noStrike" baseline="0" dirty="0">
                          <a:effectLst/>
                          <a:ea typeface="ＭＳ Ｐゴシック" panose="020B0600070205080204" pitchFamily="50" charset="-128"/>
                        </a:rPr>
                        <a:t>Recipients of  </a:t>
                      </a:r>
                    </a:p>
                    <a:p>
                      <a:pPr algn="l" fontAlgn="ctr"/>
                      <a:r>
                        <a:rPr lang="en-US" altLang="ja-JP" sz="800" u="none" strike="noStrike" baseline="0" dirty="0">
                          <a:effectLst/>
                          <a:ea typeface="ＭＳ Ｐゴシック" panose="020B0600070205080204" pitchFamily="50" charset="-128"/>
                        </a:rPr>
                        <a:t>employment insurance / </a:t>
                      </a:r>
                    </a:p>
                    <a:p>
                      <a:pPr algn="l" fontAlgn="ctr"/>
                      <a:r>
                        <a:rPr lang="en-US" altLang="ja-JP" sz="800" u="none" strike="noStrike" baseline="0" dirty="0">
                          <a:effectLst/>
                          <a:ea typeface="ＭＳ Ｐゴシック" panose="020B0600070205080204" pitchFamily="50" charset="-128"/>
                        </a:rPr>
                        <a:t>unemployment benefits</a:t>
                      </a:r>
                      <a:endParaRPr lang="ja-JP" altLang="en-US" sz="8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5123" marR="5123" marT="5123" marB="0" anchor="ctr"/>
                </a:tc>
                <a:tc>
                  <a:txBody>
                    <a:bodyPr/>
                    <a:lstStyle/>
                    <a:p>
                      <a:pPr algn="l" fontAlgn="ctr"/>
                      <a:r>
                        <a:rPr lang="en-US" altLang="ja-JP" sz="800" u="none" strike="noStrike" baseline="0" dirty="0">
                          <a:effectLst/>
                          <a:ea typeface="ＭＳ Ｐゴシック" panose="020B0600070205080204" pitchFamily="50" charset="-128"/>
                        </a:rPr>
                        <a:t>employment insurance qualified recipient’s </a:t>
                      </a:r>
                      <a:r>
                        <a:rPr lang="en-US" altLang="ja-JP" sz="800" u="none" strike="noStrike" baseline="0" dirty="0" err="1">
                          <a:effectLst/>
                          <a:ea typeface="ＭＳ Ｐゴシック" panose="020B0600070205080204" pitchFamily="50" charset="-128"/>
                        </a:rPr>
                        <a:t>identificationcard</a:t>
                      </a:r>
                      <a:r>
                        <a:rPr lang="en-US" altLang="ja-JP" sz="800" u="none" strike="noStrike" baseline="0" dirty="0">
                          <a:effectLst/>
                          <a:ea typeface="ＭＳ Ｐゴシック" panose="020B0600070205080204" pitchFamily="50" charset="-128"/>
                        </a:rPr>
                        <a:t>(front/back)(copy)</a:t>
                      </a:r>
                      <a:endParaRPr lang="ja-JP" altLang="en-US" sz="8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5123" marR="5123" marT="5123" marB="0" anchor="ctr"/>
                </a:tc>
                <a:tc>
                  <a:txBody>
                    <a:bodyPr/>
                    <a:lstStyle/>
                    <a:p>
                      <a:pPr algn="l" fontAlgn="ctr"/>
                      <a:r>
                        <a:rPr lang="en-US" altLang="ja-JP" sz="800" b="0" i="0" u="none" strike="noStrike" baseline="0" dirty="0">
                          <a:solidFill>
                            <a:srgbClr val="000000"/>
                          </a:solidFill>
                          <a:effectLst/>
                          <a:latin typeface="ＭＳ Ｐゴシック" panose="020B0600070205080204" pitchFamily="50" charset="-128"/>
                          <a:ea typeface="ＭＳ Ｐゴシック" panose="020B0600070205080204" pitchFamily="50" charset="-128"/>
                        </a:rPr>
                        <a:t>Please submit the basic daily fee and the number of remaining days.</a:t>
                      </a:r>
                      <a:endParaRPr lang="ja-JP" altLang="en-US" sz="8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5123" marR="5123" marT="5123" marB="0" anchor="ctr"/>
                </a:tc>
                <a:tc>
                  <a:txBody>
                    <a:bodyPr/>
                    <a:lstStyle/>
                    <a:p>
                      <a:pPr algn="l" fontAlgn="ctr"/>
                      <a:r>
                        <a:rPr lang="en-US" altLang="ja-JP" sz="800" u="none" strike="noStrike" baseline="0" dirty="0">
                          <a:effectLst/>
                          <a:ea typeface="ＭＳ Ｐゴシック" panose="020B0600070205080204" pitchFamily="50" charset="-128"/>
                        </a:rPr>
                        <a:t>Hello work </a:t>
                      </a:r>
                      <a:endParaRPr lang="ja-JP" altLang="en-US" sz="8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5123" marR="5123" marT="5123" marB="0" anchor="ctr"/>
                </a:tc>
                <a:extLst>
                  <a:ext uri="{0D108BD9-81ED-4DB2-BD59-A6C34878D82A}">
                    <a16:rowId xmlns:a16="http://schemas.microsoft.com/office/drawing/2014/main" val="3341286347"/>
                  </a:ext>
                </a:extLst>
              </a:tr>
              <a:tr h="388400">
                <a:tc>
                  <a:txBody>
                    <a:bodyPr/>
                    <a:lstStyle/>
                    <a:p>
                      <a:pPr algn="l" fontAlgn="ctr"/>
                      <a:r>
                        <a:rPr lang="en-US" altLang="ja-JP" sz="800" u="none" strike="noStrike" baseline="0" dirty="0">
                          <a:effectLst/>
                          <a:ea typeface="ＭＳ Ｐゴシック" panose="020B0600070205080204" pitchFamily="50" charset="-128"/>
                        </a:rPr>
                        <a:t>Pension and Benefit Recipients</a:t>
                      </a:r>
                      <a:endParaRPr lang="ja-JP" altLang="en-US" sz="8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5123" marR="5123" marT="5123" marB="0" anchor="ctr"/>
                </a:tc>
                <a:tc>
                  <a:txBody>
                    <a:bodyPr/>
                    <a:lstStyle/>
                    <a:p>
                      <a:pPr algn="l" fontAlgn="ctr"/>
                      <a:r>
                        <a:rPr lang="en-US" altLang="ja-JP" sz="800" u="none" strike="noStrike" baseline="0" dirty="0">
                          <a:effectLst/>
                          <a:ea typeface="ＭＳ Ｐゴシック" panose="020B0600070205080204" pitchFamily="50" charset="-128"/>
                        </a:rPr>
                        <a:t>withholding record for pensions for 2024</a:t>
                      </a:r>
                    </a:p>
                    <a:p>
                      <a:pPr algn="l" fontAlgn="ctr"/>
                      <a:r>
                        <a:rPr lang="en-US" altLang="ja-JP" sz="800" u="none" strike="noStrike" baseline="0" dirty="0">
                          <a:effectLst/>
                          <a:ea typeface="ＭＳ Ｐゴシック" panose="020B0600070205080204" pitchFamily="50" charset="-128"/>
                        </a:rPr>
                        <a:t>(copy)</a:t>
                      </a:r>
                      <a:endParaRPr lang="ja-JP" altLang="en-US" sz="8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5123" marR="5123" marT="5123" marB="0" anchor="ctr"/>
                </a:tc>
                <a:tc>
                  <a:txBody>
                    <a:bodyPr/>
                    <a:lstStyle/>
                    <a:p>
                      <a:pPr algn="l" fontAlgn="ctr"/>
                      <a:endParaRPr lang="ja-JP" altLang="en-US" sz="8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5123" marR="5123" marT="5123" marB="0" anchor="ctr"/>
                </a:tc>
                <a:tc>
                  <a:txBody>
                    <a:bodyPr/>
                    <a:lstStyle/>
                    <a:p>
                      <a:pPr algn="l" fontAlgn="ctr"/>
                      <a:r>
                        <a:rPr lang="en-US" altLang="zh-TW" sz="800" u="none" strike="noStrike" baseline="0" dirty="0">
                          <a:effectLst/>
                          <a:ea typeface="ＭＳ Ｐゴシック" panose="020B0600070205080204" pitchFamily="50" charset="-128"/>
                        </a:rPr>
                        <a:t>Japan Pension Service, etc.</a:t>
                      </a:r>
                      <a:endParaRPr lang="zh-TW" altLang="en-US" sz="8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5123" marR="5123" marT="5123" marB="0" anchor="ctr"/>
                </a:tc>
                <a:extLst>
                  <a:ext uri="{0D108BD9-81ED-4DB2-BD59-A6C34878D82A}">
                    <a16:rowId xmlns:a16="http://schemas.microsoft.com/office/drawing/2014/main" val="2132676318"/>
                  </a:ext>
                </a:extLst>
              </a:tr>
              <a:tr h="385206">
                <a:tc>
                  <a:txBody>
                    <a:bodyPr/>
                    <a:lstStyle/>
                    <a:p>
                      <a:pPr algn="l" fontAlgn="ctr"/>
                      <a:r>
                        <a:rPr lang="en-US" altLang="ja-JP" sz="800" u="none" strike="noStrike" baseline="0" dirty="0">
                          <a:effectLst/>
                          <a:ea typeface="ＭＳ Ｐゴシック" panose="020B0600070205080204" pitchFamily="50" charset="-128"/>
                        </a:rPr>
                        <a:t>Disability pension recipients and survivors' pension recipients</a:t>
                      </a:r>
                      <a:endParaRPr lang="ja-JP" altLang="en-US" sz="8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5123" marR="5123" marT="5123" marB="0" anchor="ctr"/>
                </a:tc>
                <a:tc>
                  <a:txBody>
                    <a:bodyPr/>
                    <a:lstStyle/>
                    <a:p>
                      <a:pPr algn="l" fontAlgn="ctr"/>
                      <a:r>
                        <a:rPr lang="en-US" altLang="ja-JP" sz="800" u="none" strike="noStrike" baseline="0" dirty="0">
                          <a:effectLst/>
                          <a:ea typeface="ＭＳ Ｐゴシック" panose="020B0600070205080204" pitchFamily="50" charset="-128"/>
                        </a:rPr>
                        <a:t>Pension payment (remittance) notice (copy) or pension amount revision notice (copy)</a:t>
                      </a:r>
                      <a:endParaRPr lang="ja-JP" altLang="en-US" sz="8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5123" marR="5123" marT="5123" marB="0" anchor="ctr"/>
                </a:tc>
                <a:tc>
                  <a:txBody>
                    <a:bodyPr/>
                    <a:lstStyle/>
                    <a:p>
                      <a:pPr algn="l" fontAlgn="ctr"/>
                      <a:r>
                        <a:rPr lang="ja-JP" altLang="en-US" sz="800" u="none" strike="noStrike" baseline="0">
                          <a:effectLst/>
                          <a:ea typeface="ＭＳ Ｐゴシック" panose="020B0600070205080204" pitchFamily="50" charset="-128"/>
                        </a:rPr>
                        <a:t>　</a:t>
                      </a:r>
                      <a:endParaRPr lang="ja-JP" altLang="en-US" sz="800" b="0" i="0" u="none" strike="noStrike" baseline="0">
                        <a:solidFill>
                          <a:srgbClr val="000000"/>
                        </a:solidFill>
                        <a:effectLst/>
                        <a:latin typeface="ＭＳ Ｐゴシック" panose="020B0600070205080204" pitchFamily="50" charset="-128"/>
                        <a:ea typeface="ＭＳ Ｐゴシック" panose="020B0600070205080204" pitchFamily="50" charset="-128"/>
                      </a:endParaRPr>
                    </a:p>
                  </a:txBody>
                  <a:tcPr marL="5123" marR="5123" marT="5123" marB="0" anchor="ctr"/>
                </a:tc>
                <a:tc>
                  <a:txBody>
                    <a:bodyPr/>
                    <a:lstStyle/>
                    <a:p>
                      <a:pPr algn="l" fontAlgn="ctr"/>
                      <a:r>
                        <a:rPr lang="en-US" altLang="zh-TW" sz="800" u="none" strike="noStrike" baseline="0" dirty="0">
                          <a:effectLst/>
                          <a:ea typeface="ＭＳ Ｐゴシック" panose="020B0600070205080204" pitchFamily="50" charset="-128"/>
                        </a:rPr>
                        <a:t>Japan Pension Service, etc.</a:t>
                      </a:r>
                      <a:endParaRPr lang="zh-TW" altLang="en-US" sz="8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5123" marR="5123" marT="5123" marB="0" anchor="ctr"/>
                </a:tc>
                <a:extLst>
                  <a:ext uri="{0D108BD9-81ED-4DB2-BD59-A6C34878D82A}">
                    <a16:rowId xmlns:a16="http://schemas.microsoft.com/office/drawing/2014/main" val="4195332621"/>
                  </a:ext>
                </a:extLst>
              </a:tr>
              <a:tr h="385206">
                <a:tc>
                  <a:txBody>
                    <a:bodyPr/>
                    <a:lstStyle/>
                    <a:p>
                      <a:pPr algn="l" fontAlgn="ctr"/>
                      <a:r>
                        <a:rPr lang="en-US" altLang="ja-JP" sz="800" u="none" strike="noStrike" baseline="0" dirty="0">
                          <a:effectLst/>
                          <a:ea typeface="ＭＳ Ｐゴシック" panose="020B0600070205080204" pitchFamily="50" charset="-128"/>
                        </a:rPr>
                        <a:t>Child Allowance Recipients</a:t>
                      </a:r>
                      <a:endParaRPr lang="ja-JP" altLang="en-US" sz="6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5123" marR="5123" marT="5123" marB="0" anchor="ctr"/>
                </a:tc>
                <a:tc>
                  <a:txBody>
                    <a:bodyPr/>
                    <a:lstStyle/>
                    <a:p>
                      <a:pPr algn="l" fontAlgn="ctr"/>
                      <a:r>
                        <a:rPr lang="en-US" altLang="ja-JP" sz="800" u="none" strike="noStrike" baseline="0" dirty="0">
                          <a:effectLst/>
                          <a:ea typeface="ＭＳ Ｐゴシック" panose="020B0600070205080204" pitchFamily="50" charset="-128"/>
                        </a:rPr>
                        <a:t>a notification regarding child allowance showing the amount(copy)</a:t>
                      </a:r>
                      <a:endParaRPr lang="ja-JP" altLang="en-US" sz="8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5123" marR="5123" marT="5123" marB="0" anchor="ctr"/>
                </a:tc>
                <a:tc>
                  <a:txBody>
                    <a:bodyPr/>
                    <a:lstStyle/>
                    <a:p>
                      <a:pPr algn="l" fontAlgn="ctr"/>
                      <a:r>
                        <a:rPr lang="ja-JP" altLang="en-US" sz="800" u="none" strike="noStrike" baseline="0">
                          <a:effectLst/>
                          <a:ea typeface="ＭＳ Ｐゴシック" panose="020B0600070205080204" pitchFamily="50" charset="-128"/>
                        </a:rPr>
                        <a:t>　</a:t>
                      </a:r>
                      <a:endParaRPr lang="ja-JP" altLang="en-US" sz="800" b="0" i="0" u="none" strike="noStrike" baseline="0">
                        <a:solidFill>
                          <a:srgbClr val="000000"/>
                        </a:solidFill>
                        <a:effectLst/>
                        <a:latin typeface="ＭＳ Ｐゴシック" panose="020B0600070205080204" pitchFamily="50" charset="-128"/>
                        <a:ea typeface="ＭＳ Ｐゴシック" panose="020B0600070205080204" pitchFamily="50" charset="-128"/>
                      </a:endParaRPr>
                    </a:p>
                  </a:txBody>
                  <a:tcPr marL="5123" marR="5123" marT="5123" marB="0" anchor="ctr"/>
                </a:tc>
                <a:tc>
                  <a:txBody>
                    <a:bodyPr/>
                    <a:lstStyle/>
                    <a:p>
                      <a:pPr algn="l" fontAlgn="ctr"/>
                      <a:r>
                        <a:rPr lang="en-US" altLang="ja-JP" sz="800" u="none" strike="noStrike" baseline="0" dirty="0">
                          <a:effectLst/>
                          <a:ea typeface="ＭＳ Ｐゴシック" panose="020B0600070205080204" pitchFamily="50" charset="-128"/>
                        </a:rPr>
                        <a:t>municipal office</a:t>
                      </a:r>
                      <a:endParaRPr lang="ja-JP" altLang="en-US" sz="8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5123" marR="5123" marT="5123" marB="0" anchor="ctr"/>
                </a:tc>
                <a:extLst>
                  <a:ext uri="{0D108BD9-81ED-4DB2-BD59-A6C34878D82A}">
                    <a16:rowId xmlns:a16="http://schemas.microsoft.com/office/drawing/2014/main" val="1757210533"/>
                  </a:ext>
                </a:extLst>
              </a:tr>
              <a:tr h="451241">
                <a:tc>
                  <a:txBody>
                    <a:bodyPr/>
                    <a:lstStyle/>
                    <a:p>
                      <a:pPr algn="l" fontAlgn="ctr"/>
                      <a:r>
                        <a:rPr lang="en-US" altLang="ja-JP" sz="800" u="none" strike="noStrike" baseline="0" dirty="0">
                          <a:effectLst/>
                          <a:ea typeface="ＭＳ Ｐゴシック" panose="020B0600070205080204" pitchFamily="50" charset="-128"/>
                        </a:rPr>
                        <a:t>Child Support Allowance recipients</a:t>
                      </a:r>
                      <a:endParaRPr lang="ja-JP" altLang="en-US" sz="6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5123" marR="5123" marT="5123" marB="0" anchor="ctr"/>
                </a:tc>
                <a:tc>
                  <a:txBody>
                    <a:bodyPr/>
                    <a:lstStyle/>
                    <a:p>
                      <a:pPr algn="l" fontAlgn="ctr"/>
                      <a:r>
                        <a:rPr lang="ja-JP" altLang="en-US" sz="800" u="none" strike="noStrike" baseline="0" dirty="0">
                          <a:effectLst/>
                          <a:ea typeface="ＭＳ Ｐゴシック" panose="020B0600070205080204" pitchFamily="50" charset="-128"/>
                        </a:rPr>
                        <a:t>・</a:t>
                      </a:r>
                      <a:r>
                        <a:rPr lang="en-US" altLang="ja-JP" sz="800" u="none" strike="noStrike" baseline="0" dirty="0">
                          <a:effectLst/>
                          <a:ea typeface="ＭＳ Ｐゴシック" panose="020B0600070205080204" pitchFamily="50" charset="-128"/>
                        </a:rPr>
                        <a:t>child rearing</a:t>
                      </a:r>
                      <a:r>
                        <a:rPr lang="ja-JP" altLang="en-US" sz="800" u="none" strike="noStrike" baseline="0" dirty="0">
                          <a:effectLst/>
                          <a:ea typeface="ＭＳ Ｐゴシック" panose="020B0600070205080204" pitchFamily="50" charset="-128"/>
                        </a:rPr>
                        <a:t> </a:t>
                      </a:r>
                      <a:r>
                        <a:rPr lang="en-US" altLang="ja-JP" sz="800" u="none" strike="noStrike" baseline="0" dirty="0">
                          <a:effectLst/>
                          <a:ea typeface="ＭＳ Ｐゴシック" panose="020B0600070205080204" pitchFamily="50" charset="-128"/>
                        </a:rPr>
                        <a:t>allowance certificate(copy)</a:t>
                      </a:r>
                    </a:p>
                    <a:p>
                      <a:pPr marL="0" marR="0" lvl="0" indent="0" algn="l" defTabSz="685800" rtl="0" eaLnBrk="1" fontAlgn="ctr" latinLnBrk="0" hangingPunct="1">
                        <a:lnSpc>
                          <a:spcPct val="100000"/>
                        </a:lnSpc>
                        <a:spcBef>
                          <a:spcPts val="0"/>
                        </a:spcBef>
                        <a:spcAft>
                          <a:spcPts val="0"/>
                        </a:spcAft>
                        <a:buClrTx/>
                        <a:buSzTx/>
                        <a:buFontTx/>
                        <a:buNone/>
                        <a:tabLst/>
                        <a:defRPr/>
                      </a:pPr>
                      <a:r>
                        <a:rPr lang="ja-JP" altLang="en-US" sz="800" u="none" strike="noStrike" baseline="0" dirty="0">
                          <a:effectLst/>
                          <a:ea typeface="ＭＳ Ｐゴシック" panose="020B0600070205080204" pitchFamily="50" charset="-128"/>
                        </a:rPr>
                        <a:t>・</a:t>
                      </a:r>
                      <a:r>
                        <a:rPr lang="en-US" altLang="ja-JP" sz="800" u="none" strike="noStrike" baseline="0" dirty="0">
                          <a:effectLst/>
                          <a:ea typeface="ＭＳ Ｐゴシック" panose="020B0600070205080204" pitchFamily="50" charset="-128"/>
                        </a:rPr>
                        <a:t>notification regarding decision with regard to child rearing allowance amount(copy)</a:t>
                      </a:r>
                    </a:p>
                    <a:p>
                      <a:pPr marL="0" marR="0" lvl="0" indent="0" algn="l" defTabSz="685800" rtl="0" eaLnBrk="1" fontAlgn="ctr" latinLnBrk="0" hangingPunct="1">
                        <a:lnSpc>
                          <a:spcPct val="100000"/>
                        </a:lnSpc>
                        <a:spcBef>
                          <a:spcPts val="0"/>
                        </a:spcBef>
                        <a:spcAft>
                          <a:spcPts val="0"/>
                        </a:spcAft>
                        <a:buClrTx/>
                        <a:buSzTx/>
                        <a:buFontTx/>
                        <a:buNone/>
                        <a:tabLst/>
                        <a:defRPr/>
                      </a:pPr>
                      <a:r>
                        <a:rPr lang="ja-JP" altLang="en-US" sz="800" u="none" strike="noStrike" baseline="0" dirty="0">
                          <a:effectLst/>
                          <a:ea typeface="ＭＳ Ｐゴシック" panose="020B0600070205080204" pitchFamily="50" charset="-128"/>
                        </a:rPr>
                        <a:t>・</a:t>
                      </a:r>
                      <a:r>
                        <a:rPr lang="en-US" altLang="ja-JP" sz="800" u="none" strike="noStrike" baseline="0" dirty="0">
                          <a:effectLst/>
                          <a:ea typeface="ＭＳ Ｐゴシック" panose="020B0600070205080204" pitchFamily="50" charset="-128"/>
                        </a:rPr>
                        <a:t>notification regarding revision with regard to child rearing allowance amount(copy)</a:t>
                      </a:r>
                    </a:p>
                  </a:txBody>
                  <a:tcPr marL="5123" marR="5123" marT="5123" marB="0" anchor="ctr"/>
                </a:tc>
                <a:tc>
                  <a:txBody>
                    <a:bodyPr/>
                    <a:lstStyle/>
                    <a:p>
                      <a:pPr algn="l" fontAlgn="ctr"/>
                      <a:r>
                        <a:rPr lang="ja-JP" altLang="en-US" sz="800" u="none" strike="noStrike" baseline="0" dirty="0">
                          <a:effectLst/>
                          <a:ea typeface="ＭＳ Ｐゴシック" panose="020B0600070205080204" pitchFamily="50" charset="-128"/>
                        </a:rPr>
                        <a:t>　</a:t>
                      </a:r>
                      <a:endParaRPr lang="ja-JP" altLang="en-US" sz="8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5123" marR="5123" marT="5123" marB="0" anchor="ctr"/>
                </a:tc>
                <a:tc>
                  <a:txBody>
                    <a:bodyPr/>
                    <a:lstStyle/>
                    <a:p>
                      <a:pPr algn="l" fontAlgn="ctr"/>
                      <a:r>
                        <a:rPr lang="en-US" altLang="ja-JP" sz="800" u="none" strike="noStrike" baseline="0" dirty="0">
                          <a:effectLst/>
                          <a:ea typeface="ＭＳ Ｐゴシック" panose="020B0600070205080204" pitchFamily="50" charset="-128"/>
                        </a:rPr>
                        <a:t>municipal office</a:t>
                      </a:r>
                      <a:endParaRPr lang="ja-JP" altLang="en-US" sz="8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5123" marR="5123" marT="5123" marB="0" anchor="ctr"/>
                </a:tc>
                <a:extLst>
                  <a:ext uri="{0D108BD9-81ED-4DB2-BD59-A6C34878D82A}">
                    <a16:rowId xmlns:a16="http://schemas.microsoft.com/office/drawing/2014/main" val="4166715395"/>
                  </a:ext>
                </a:extLst>
              </a:tr>
              <a:tr h="385206">
                <a:tc>
                  <a:txBody>
                    <a:bodyPr/>
                    <a:lstStyle/>
                    <a:p>
                      <a:pPr algn="l" fontAlgn="ctr"/>
                      <a:r>
                        <a:rPr lang="en-US" altLang="ja-JP" sz="800" u="none" strike="noStrike" baseline="0" dirty="0">
                          <a:effectLst/>
                          <a:ea typeface="ＭＳ Ｐゴシック" panose="020B0600070205080204" pitchFamily="50" charset="-128"/>
                        </a:rPr>
                        <a:t>Special Child Support Allowance recipients</a:t>
                      </a:r>
                      <a:endParaRPr lang="ja-JP" altLang="en-US" sz="6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5123" marR="5123" marT="5123" marB="0" anchor="ctr"/>
                </a:tc>
                <a:tc>
                  <a:txBody>
                    <a:bodyPr/>
                    <a:lstStyle/>
                    <a:p>
                      <a:pPr algn="l" fontAlgn="ctr"/>
                      <a:r>
                        <a:rPr lang="ja-JP" altLang="en-US" sz="800" u="none" strike="noStrike" baseline="0" dirty="0">
                          <a:effectLst/>
                          <a:ea typeface="ＭＳ Ｐゴシック" panose="020B0600070205080204" pitchFamily="50" charset="-128"/>
                        </a:rPr>
                        <a:t>・</a:t>
                      </a:r>
                      <a:r>
                        <a:rPr lang="en-US" altLang="ja-JP" sz="800" u="none" strike="noStrike" baseline="0" dirty="0">
                          <a:effectLst/>
                          <a:ea typeface="ＭＳ Ｐゴシック" panose="020B0600070205080204" pitchFamily="50" charset="-128"/>
                        </a:rPr>
                        <a:t>special child rearing</a:t>
                      </a:r>
                      <a:r>
                        <a:rPr lang="ja-JP" altLang="en-US" sz="800" u="none" strike="noStrike" baseline="0" dirty="0">
                          <a:effectLst/>
                          <a:ea typeface="ＭＳ Ｐゴシック" panose="020B0600070205080204" pitchFamily="50" charset="-128"/>
                        </a:rPr>
                        <a:t> </a:t>
                      </a:r>
                      <a:r>
                        <a:rPr lang="en-US" altLang="ja-JP" sz="800" u="none" strike="noStrike" baseline="0" dirty="0">
                          <a:effectLst/>
                          <a:ea typeface="ＭＳ Ｐゴシック" panose="020B0600070205080204" pitchFamily="50" charset="-128"/>
                        </a:rPr>
                        <a:t>allowance certificate(copy)</a:t>
                      </a:r>
                    </a:p>
                    <a:p>
                      <a:pPr marL="0" marR="0" lvl="0" indent="0" algn="l" defTabSz="685800" rtl="0" eaLnBrk="1" fontAlgn="ctr" latinLnBrk="0" hangingPunct="1">
                        <a:lnSpc>
                          <a:spcPct val="100000"/>
                        </a:lnSpc>
                        <a:spcBef>
                          <a:spcPts val="0"/>
                        </a:spcBef>
                        <a:spcAft>
                          <a:spcPts val="0"/>
                        </a:spcAft>
                        <a:buClrTx/>
                        <a:buSzTx/>
                        <a:buFontTx/>
                        <a:buNone/>
                        <a:tabLst/>
                        <a:defRPr/>
                      </a:pPr>
                      <a:r>
                        <a:rPr lang="ja-JP" altLang="en-US" sz="800" u="none" strike="noStrike" baseline="0" dirty="0">
                          <a:effectLst/>
                          <a:ea typeface="ＭＳ Ｐゴシック" panose="020B0600070205080204" pitchFamily="50" charset="-128"/>
                        </a:rPr>
                        <a:t>・</a:t>
                      </a:r>
                      <a:r>
                        <a:rPr lang="en-US" altLang="ja-JP" sz="800" u="none" strike="noStrike" baseline="0" dirty="0">
                          <a:effectLst/>
                          <a:ea typeface="ＭＳ Ｐゴシック" panose="020B0600070205080204" pitchFamily="50" charset="-128"/>
                        </a:rPr>
                        <a:t>notification regarding decision with regard to special child rearing allowance amount(copy)</a:t>
                      </a:r>
                    </a:p>
                    <a:p>
                      <a:pPr marL="0" marR="0" lvl="0" indent="0" algn="l" defTabSz="685800" rtl="0" eaLnBrk="1" fontAlgn="ctr" latinLnBrk="0" hangingPunct="1">
                        <a:lnSpc>
                          <a:spcPct val="100000"/>
                        </a:lnSpc>
                        <a:spcBef>
                          <a:spcPts val="0"/>
                        </a:spcBef>
                        <a:spcAft>
                          <a:spcPts val="0"/>
                        </a:spcAft>
                        <a:buClrTx/>
                        <a:buSzTx/>
                        <a:buFontTx/>
                        <a:buNone/>
                        <a:tabLst/>
                        <a:defRPr/>
                      </a:pPr>
                      <a:r>
                        <a:rPr lang="ja-JP" altLang="en-US" sz="800" u="none" strike="noStrike" baseline="0" dirty="0">
                          <a:effectLst/>
                          <a:ea typeface="ＭＳ Ｐゴシック" panose="020B0600070205080204" pitchFamily="50" charset="-128"/>
                        </a:rPr>
                        <a:t>・</a:t>
                      </a:r>
                      <a:r>
                        <a:rPr lang="en-US" altLang="ja-JP" sz="800" u="none" strike="noStrike" baseline="0" dirty="0">
                          <a:effectLst/>
                          <a:ea typeface="ＭＳ Ｐゴシック" panose="020B0600070205080204" pitchFamily="50" charset="-128"/>
                        </a:rPr>
                        <a:t>notification regarding revision with regard to special child rearing allowance amount(copy)</a:t>
                      </a:r>
                    </a:p>
                  </a:txBody>
                  <a:tcPr marL="5123" marR="5123" marT="5123" marB="0" anchor="ctr"/>
                </a:tc>
                <a:tc>
                  <a:txBody>
                    <a:bodyPr/>
                    <a:lstStyle/>
                    <a:p>
                      <a:pPr algn="l" fontAlgn="ctr"/>
                      <a:r>
                        <a:rPr lang="ja-JP" altLang="en-US" sz="800" u="none" strike="noStrike" baseline="0" dirty="0">
                          <a:effectLst/>
                          <a:ea typeface="ＭＳ Ｐゴシック" panose="020B0600070205080204" pitchFamily="50" charset="-128"/>
                        </a:rPr>
                        <a:t>　</a:t>
                      </a:r>
                      <a:endParaRPr lang="ja-JP" altLang="en-US" sz="8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5123" marR="5123" marT="5123" marB="0" anchor="ctr"/>
                </a:tc>
                <a:tc>
                  <a:txBody>
                    <a:bodyPr/>
                    <a:lstStyle/>
                    <a:p>
                      <a:pPr algn="l" fontAlgn="ctr"/>
                      <a:r>
                        <a:rPr lang="en-US" altLang="ja-JP" sz="800" u="none" strike="noStrike" baseline="0" dirty="0">
                          <a:effectLst/>
                          <a:ea typeface="ＭＳ Ｐゴシック" panose="020B0600070205080204" pitchFamily="50" charset="-128"/>
                        </a:rPr>
                        <a:t>municipal office</a:t>
                      </a:r>
                      <a:endParaRPr lang="ja-JP" altLang="en-US" sz="8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5123" marR="5123" marT="5123" marB="0" anchor="ctr"/>
                </a:tc>
                <a:extLst>
                  <a:ext uri="{0D108BD9-81ED-4DB2-BD59-A6C34878D82A}">
                    <a16:rowId xmlns:a16="http://schemas.microsoft.com/office/drawing/2014/main" val="1080493108"/>
                  </a:ext>
                </a:extLst>
              </a:tr>
              <a:tr h="361796">
                <a:tc>
                  <a:txBody>
                    <a:bodyPr/>
                    <a:lstStyle/>
                    <a:p>
                      <a:pPr algn="l" fontAlgn="ctr"/>
                      <a:r>
                        <a:rPr lang="en-US" altLang="zh-TW" sz="800" u="none" strike="noStrike" baseline="0" dirty="0">
                          <a:effectLst/>
                          <a:ea typeface="ＭＳ Ｐゴシック" panose="020B0600070205080204" pitchFamily="50" charset="-128"/>
                        </a:rPr>
                        <a:t>Recipients of sickness and injury benefits</a:t>
                      </a:r>
                      <a:endParaRPr lang="zh-TW" altLang="en-US" sz="8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5123" marR="5123" marT="5123" marB="0" anchor="ctr"/>
                </a:tc>
                <a:tc>
                  <a:txBody>
                    <a:bodyPr/>
                    <a:lstStyle/>
                    <a:p>
                      <a:pPr algn="l" fontAlgn="ctr"/>
                      <a:r>
                        <a:rPr lang="en-US" altLang="zh-TW" sz="800" u="none" strike="noStrike" baseline="0" dirty="0">
                          <a:effectLst/>
                          <a:ea typeface="ＭＳ Ｐゴシック" panose="020B0600070205080204" pitchFamily="50" charset="-128"/>
                        </a:rPr>
                        <a:t>notification regarding decision with regard to sickness and injury allowance</a:t>
                      </a:r>
                      <a:r>
                        <a:rPr lang="en-US" altLang="ja-JP" sz="800" u="none" strike="noStrike" baseline="0" dirty="0">
                          <a:effectLst/>
                          <a:ea typeface="ＭＳ Ｐゴシック" panose="020B0600070205080204" pitchFamily="50" charset="-128"/>
                        </a:rPr>
                        <a:t>(copy)</a:t>
                      </a:r>
                      <a:endParaRPr lang="zh-TW" altLang="en-US" sz="8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5123" marR="5123" marT="5123" marB="0" anchor="ctr"/>
                </a:tc>
                <a:tc>
                  <a:txBody>
                    <a:bodyPr/>
                    <a:lstStyle/>
                    <a:p>
                      <a:pPr algn="l" fontAlgn="ctr"/>
                      <a:endParaRPr lang="ja-JP" altLang="en-US" sz="8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5123" marR="5123" marT="5123" marB="0" anchor="ctr"/>
                </a:tc>
                <a:tc>
                  <a:txBody>
                    <a:bodyPr/>
                    <a:lstStyle/>
                    <a:p>
                      <a:pPr algn="l" fontAlgn="ctr"/>
                      <a:r>
                        <a:rPr lang="en-US" altLang="ja-JP" sz="800" u="none" strike="noStrike" baseline="0" dirty="0">
                          <a:effectLst/>
                          <a:ea typeface="ＭＳ Ｐゴシック" panose="020B0600070205080204" pitchFamily="50" charset="-128"/>
                        </a:rPr>
                        <a:t>insurer</a:t>
                      </a:r>
                      <a:endParaRPr lang="ja-JP" altLang="en-US" sz="8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5123" marR="5123" marT="5123" marB="0" anchor="ctr"/>
                </a:tc>
                <a:extLst>
                  <a:ext uri="{0D108BD9-81ED-4DB2-BD59-A6C34878D82A}">
                    <a16:rowId xmlns:a16="http://schemas.microsoft.com/office/drawing/2014/main" val="2666433871"/>
                  </a:ext>
                </a:extLst>
              </a:tr>
              <a:tr h="258578">
                <a:tc>
                  <a:txBody>
                    <a:bodyPr/>
                    <a:lstStyle/>
                    <a:p>
                      <a:pPr algn="l" fontAlgn="ctr"/>
                      <a:r>
                        <a:rPr lang="en-US" altLang="zh-TW" sz="800" u="none" strike="noStrike" baseline="0" dirty="0">
                          <a:effectLst/>
                          <a:ea typeface="ＭＳ Ｐゴシック" panose="020B0600070205080204" pitchFamily="50" charset="-128"/>
                        </a:rPr>
                        <a:t>Life Protection Recipients</a:t>
                      </a:r>
                      <a:endParaRPr lang="zh-TW" altLang="en-US" sz="8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5123" marR="5123" marT="5123" marB="0" anchor="ctr"/>
                </a:tc>
                <a:tc>
                  <a:txBody>
                    <a:bodyPr/>
                    <a:lstStyle/>
                    <a:p>
                      <a:pPr algn="l" fontAlgn="ctr"/>
                      <a:r>
                        <a:rPr lang="en-US" altLang="ja-JP" sz="800" u="none" strike="noStrike" baseline="0" dirty="0">
                          <a:effectLst/>
                          <a:ea typeface="ＭＳ Ｐゴシック" panose="020B0600070205080204" pitchFamily="50" charset="-128"/>
                        </a:rPr>
                        <a:t>Latest welfare decision (change) notification (copy)</a:t>
                      </a:r>
                      <a:endParaRPr lang="ja-JP" altLang="en-US" sz="8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5123" marR="5123" marT="5123" marB="0" anchor="ctr"/>
                </a:tc>
                <a:tc>
                  <a:txBody>
                    <a:bodyPr/>
                    <a:lstStyle/>
                    <a:p>
                      <a:pPr algn="l" fontAlgn="ctr"/>
                      <a:endParaRPr lang="ja-JP" altLang="en-US" sz="8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5123" marR="5123" marT="5123" marB="0" anchor="ctr"/>
                </a:tc>
                <a:tc>
                  <a:txBody>
                    <a:bodyPr/>
                    <a:lstStyle/>
                    <a:p>
                      <a:pPr algn="l" fontAlgn="ctr"/>
                      <a:r>
                        <a:rPr lang="en-US" altLang="ja-JP" sz="800" u="none" strike="noStrike" baseline="0" dirty="0">
                          <a:effectLst/>
                          <a:ea typeface="ＭＳ Ｐゴシック" panose="020B0600070205080204" pitchFamily="50" charset="-128"/>
                        </a:rPr>
                        <a:t>municipal office</a:t>
                      </a:r>
                      <a:endParaRPr lang="ja-JP" altLang="en-US" sz="8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5123" marR="5123" marT="5123" marB="0" anchor="ctr"/>
                </a:tc>
                <a:extLst>
                  <a:ext uri="{0D108BD9-81ED-4DB2-BD59-A6C34878D82A}">
                    <a16:rowId xmlns:a16="http://schemas.microsoft.com/office/drawing/2014/main" val="3918605718"/>
                  </a:ext>
                </a:extLst>
              </a:tr>
              <a:tr h="1565068">
                <a:tc>
                  <a:txBody>
                    <a:bodyPr/>
                    <a:lstStyle/>
                    <a:p>
                      <a:pPr algn="l" fontAlgn="ctr"/>
                      <a:r>
                        <a:rPr lang="en-US" altLang="ja-JP" sz="800" u="none" strike="noStrike" baseline="0" dirty="0">
                          <a:effectLst/>
                          <a:ea typeface="ＭＳ Ｐゴシック" panose="020B0600070205080204" pitchFamily="50" charset="-128"/>
                        </a:rPr>
                        <a:t>Income other than from salary </a:t>
                      </a:r>
                    </a:p>
                    <a:p>
                      <a:pPr algn="l" fontAlgn="ctr"/>
                      <a:r>
                        <a:rPr lang="en-US" altLang="ja-JP" sz="800" u="none" strike="noStrike" baseline="0" dirty="0">
                          <a:effectLst/>
                          <a:ea typeface="ＭＳ Ｐゴシック" panose="020B0600070205080204" pitchFamily="50" charset="-128"/>
                        </a:rPr>
                        <a:t>(Income from business, agriculture, </a:t>
                      </a:r>
                    </a:p>
                    <a:p>
                      <a:pPr algn="l" fontAlgn="ctr"/>
                      <a:r>
                        <a:rPr lang="en-US" altLang="ja-JP" sz="800" u="none" strike="noStrike" baseline="0" dirty="0">
                          <a:effectLst/>
                          <a:ea typeface="ＭＳ Ｐゴシック" panose="020B0600070205080204" pitchFamily="50" charset="-128"/>
                        </a:rPr>
                        <a:t>real estate, interest and dividends, </a:t>
                      </a:r>
                    </a:p>
                    <a:p>
                      <a:pPr algn="l" fontAlgn="ctr"/>
                      <a:r>
                        <a:rPr lang="en-US" altLang="ja-JP" sz="800" u="none" strike="noStrike" baseline="0" dirty="0">
                          <a:effectLst/>
                          <a:ea typeface="ＭＳ Ｐゴシック" panose="020B0600070205080204" pitchFamily="50" charset="-128"/>
                        </a:rPr>
                        <a:t>and miscellaneous income)</a:t>
                      </a:r>
                      <a:endParaRPr lang="ja-JP" altLang="en-US" sz="8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5123" marR="5123" marT="5123" marB="0" anchor="ctr"/>
                </a:tc>
                <a:tc>
                  <a:txBody>
                    <a:bodyPr/>
                    <a:lstStyle/>
                    <a:p>
                      <a:pPr algn="l" fontAlgn="t"/>
                      <a:endParaRPr lang="en-US" altLang="ja-JP" sz="800" u="none" strike="noStrike" baseline="0" dirty="0">
                        <a:effectLst/>
                        <a:ea typeface="ＭＳ Ｐゴシック" panose="020B0600070205080204" pitchFamily="50" charset="-128"/>
                      </a:endParaRPr>
                    </a:p>
                    <a:p>
                      <a:pPr algn="l" fontAlgn="t"/>
                      <a:r>
                        <a:rPr lang="en-US" altLang="ja-JP" sz="800" u="none" strike="noStrike" baseline="0" dirty="0">
                          <a:effectLst/>
                          <a:ea typeface="ＭＳ Ｐゴシック" panose="020B0600070205080204" pitchFamily="50" charset="-128"/>
                        </a:rPr>
                        <a:t>【If you are filing a tax return】</a:t>
                      </a:r>
                      <a:br>
                        <a:rPr lang="en-US" altLang="ja-JP" sz="800" u="none" strike="noStrike" baseline="0" dirty="0">
                          <a:effectLst/>
                          <a:ea typeface="ＭＳ Ｐゴシック" panose="020B0600070205080204" pitchFamily="50" charset="-128"/>
                        </a:rPr>
                      </a:br>
                      <a:r>
                        <a:rPr lang="ja-JP" altLang="en-US" sz="800" u="none" strike="noStrike" baseline="0" dirty="0">
                          <a:effectLst/>
                          <a:ea typeface="ＭＳ Ｐゴシック" panose="020B0600070205080204" pitchFamily="50" charset="-128"/>
                        </a:rPr>
                        <a:t>・</a:t>
                      </a:r>
                      <a:r>
                        <a:rPr lang="en-US" altLang="ja-JP" sz="800" u="none" strike="noStrike" baseline="0" dirty="0">
                          <a:effectLst/>
                          <a:ea typeface="ＭＳ Ｐゴシック" panose="020B0600070205080204" pitchFamily="50" charset="-128"/>
                        </a:rPr>
                        <a:t>the tax return form(2024)1,2,3(copy)</a:t>
                      </a:r>
                    </a:p>
                    <a:p>
                      <a:pPr algn="l" fontAlgn="t"/>
                      <a:endParaRPr lang="en-US" altLang="ja-JP" sz="800" u="none" strike="noStrike" baseline="0" dirty="0">
                        <a:effectLst/>
                        <a:ea typeface="ＭＳ Ｐゴシック" panose="020B0600070205080204" pitchFamily="50" charset="-128"/>
                      </a:endParaRPr>
                    </a:p>
                    <a:p>
                      <a:pPr algn="l" fontAlgn="t"/>
                      <a:r>
                        <a:rPr lang="en-US" altLang="ja-JP" sz="800" u="none" strike="noStrike" baseline="0" dirty="0">
                          <a:effectLst/>
                          <a:ea typeface="ＭＳ Ｐゴシック" panose="020B0600070205080204" pitchFamily="50" charset="-128"/>
                        </a:rPr>
                        <a:t>【If you are filing a citizen's or prefectural tax return】</a:t>
                      </a:r>
                      <a:br>
                        <a:rPr lang="en-US" altLang="ja-JP" sz="800" u="none" strike="noStrike" baseline="0" dirty="0">
                          <a:effectLst/>
                          <a:ea typeface="ＭＳ Ｐゴシック" panose="020B0600070205080204" pitchFamily="50" charset="-128"/>
                        </a:rPr>
                      </a:br>
                      <a:r>
                        <a:rPr lang="ja-JP" altLang="en-US" sz="800" u="none" strike="noStrike" baseline="0" dirty="0">
                          <a:effectLst/>
                          <a:ea typeface="ＭＳ Ｐゴシック" panose="020B0600070205080204" pitchFamily="50" charset="-128"/>
                        </a:rPr>
                        <a:t>・</a:t>
                      </a:r>
                      <a:r>
                        <a:rPr lang="en-US" altLang="ja-JP" sz="800" u="none" strike="noStrike" baseline="0" dirty="0">
                          <a:effectLst/>
                          <a:ea typeface="ＭＳ Ｐゴシック" panose="020B0600070205080204" pitchFamily="50" charset="-128"/>
                        </a:rPr>
                        <a:t>The tax return for the fiscal year of 2025</a:t>
                      </a:r>
                    </a:p>
                    <a:p>
                      <a:pPr algn="l" fontAlgn="t"/>
                      <a:r>
                        <a:rPr lang="en-US" altLang="ja-JP" sz="800" u="none" strike="noStrike" baseline="0" dirty="0">
                          <a:effectLst/>
                          <a:ea typeface="ＭＳ Ｐゴシック" panose="020B0600070205080204" pitchFamily="50" charset="-128"/>
                        </a:rPr>
                        <a:t> and the municipal tax and the prefectural tax(copy)</a:t>
                      </a:r>
                      <a:br>
                        <a:rPr lang="ja-JP" altLang="en-US" sz="800" u="none" strike="noStrike" baseline="0" dirty="0">
                          <a:effectLst/>
                          <a:ea typeface="ＭＳ Ｐゴシック" panose="020B0600070205080204" pitchFamily="50" charset="-128"/>
                        </a:rPr>
                      </a:br>
                      <a:endParaRPr lang="ja-JP" altLang="en-US" sz="8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5123" marR="5123" marT="5123" marB="0"/>
                </a:tc>
                <a:tc>
                  <a:txBody>
                    <a:bodyPr/>
                    <a:lstStyle/>
                    <a:p>
                      <a:pPr algn="l" fontAlgn="ctr"/>
                      <a:r>
                        <a:rPr lang="ja-JP" altLang="en-US" sz="800" u="none" strike="noStrike" baseline="0" dirty="0">
                          <a:effectLst/>
                          <a:ea typeface="ＭＳ Ｐゴシック" panose="020B0600070205080204" pitchFamily="50" charset="-128"/>
                        </a:rPr>
                        <a:t>・</a:t>
                      </a:r>
                      <a:r>
                        <a:rPr lang="en-US" altLang="ja-JP" sz="800" u="none" strike="noStrike" baseline="0" dirty="0">
                          <a:effectLst/>
                          <a:ea typeface="ＭＳ Ｐゴシック" panose="020B0600070205080204" pitchFamily="50" charset="-128"/>
                        </a:rPr>
                        <a:t>If you changed your business or started your business after January 2024, please submit “documents showing income and necessary expenses for the last 3 months (any form)” in addition to the documents listed on the left.</a:t>
                      </a:r>
                      <a:endParaRPr lang="ja-JP" altLang="en-US" sz="8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5123" marR="5123" marT="5123" marB="0" anchor="ctr"/>
                </a:tc>
                <a:tc>
                  <a:txBody>
                    <a:bodyPr/>
                    <a:lstStyle/>
                    <a:p>
                      <a:pPr algn="l" fontAlgn="ctr"/>
                      <a:r>
                        <a:rPr lang="en-US" altLang="ja-JP" sz="800" u="none" strike="noStrike" baseline="0" dirty="0">
                          <a:effectLst/>
                          <a:ea typeface="ＭＳ Ｐゴシック" panose="020B0600070205080204" pitchFamily="50" charset="-128"/>
                        </a:rPr>
                        <a:t>tax office</a:t>
                      </a:r>
                      <a:br>
                        <a:rPr lang="ja-JP" altLang="en-US" sz="800" u="none" strike="noStrike" baseline="0" dirty="0">
                          <a:effectLst/>
                          <a:ea typeface="ＭＳ Ｐゴシック" panose="020B0600070205080204" pitchFamily="50" charset="-128"/>
                        </a:rPr>
                      </a:br>
                      <a:r>
                        <a:rPr lang="en-US" altLang="ja-JP" sz="800" u="none" strike="noStrike" baseline="0" dirty="0">
                          <a:effectLst/>
                          <a:ea typeface="ＭＳ Ｐゴシック" panose="020B0600070205080204" pitchFamily="50" charset="-128"/>
                        </a:rPr>
                        <a:t>municipal office</a:t>
                      </a:r>
                      <a:endParaRPr lang="ja-JP" altLang="en-US" sz="8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5123" marR="5123" marT="5123" marB="0" anchor="ctr"/>
                </a:tc>
                <a:extLst>
                  <a:ext uri="{0D108BD9-81ED-4DB2-BD59-A6C34878D82A}">
                    <a16:rowId xmlns:a16="http://schemas.microsoft.com/office/drawing/2014/main" val="1444201550"/>
                  </a:ext>
                </a:extLst>
              </a:tr>
              <a:tr h="258578">
                <a:tc rowSpan="2">
                  <a:txBody>
                    <a:bodyPr/>
                    <a:lstStyle/>
                    <a:p>
                      <a:pPr algn="l" fontAlgn="ctr"/>
                      <a:r>
                        <a:rPr lang="en-US" altLang="ja-JP" sz="800" u="none" strike="noStrike" baseline="0" dirty="0">
                          <a:effectLst/>
                          <a:ea typeface="ＭＳ Ｐゴシック" panose="020B0600070205080204" pitchFamily="50" charset="-128"/>
                        </a:rPr>
                        <a:t>If you have resigned from your job</a:t>
                      </a:r>
                      <a:endParaRPr lang="ja-JP" altLang="en-US" sz="8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5123" marR="5123" marT="5123" marB="0" anchor="ctr"/>
                </a:tc>
                <a:tc rowSpan="2">
                  <a:txBody>
                    <a:bodyPr/>
                    <a:lstStyle/>
                    <a:p>
                      <a:pPr algn="l" fontAlgn="ctr"/>
                      <a:r>
                        <a:rPr lang="ja-JP" altLang="en-US" sz="800" b="0" i="0" u="none" strike="noStrike" baseline="0" dirty="0">
                          <a:solidFill>
                            <a:srgbClr val="000000"/>
                          </a:solidFill>
                          <a:effectLst/>
                          <a:latin typeface="ＭＳ Ｐゴシック" panose="020B0600070205080204" pitchFamily="50" charset="-128"/>
                          <a:ea typeface="ＭＳ Ｐゴシック" panose="020B0600070205080204" pitchFamily="50" charset="-128"/>
                        </a:rPr>
                        <a:t>「</a:t>
                      </a:r>
                      <a:r>
                        <a:rPr lang="en-US" altLang="ja-JP" sz="800" b="0" i="0" u="none" strike="noStrike" baseline="0" dirty="0">
                          <a:solidFill>
                            <a:srgbClr val="000000"/>
                          </a:solidFill>
                          <a:effectLst/>
                          <a:latin typeface="ＭＳ Ｐゴシック" panose="020B0600070205080204" pitchFamily="50" charset="-128"/>
                          <a:ea typeface="ＭＳ Ｐゴシック" panose="020B0600070205080204" pitchFamily="50" charset="-128"/>
                        </a:rPr>
                        <a:t>proof regarding retirement</a:t>
                      </a:r>
                      <a:r>
                        <a:rPr lang="ja-JP" altLang="en-US" sz="800" b="0" i="0" u="none" strike="noStrike" baseline="0" dirty="0">
                          <a:solidFill>
                            <a:srgbClr val="000000"/>
                          </a:solidFill>
                          <a:effectLst/>
                          <a:latin typeface="ＭＳ Ｐゴシック" panose="020B0600070205080204" pitchFamily="50" charset="-128"/>
                          <a:ea typeface="ＭＳ Ｐゴシック" panose="020B0600070205080204" pitchFamily="50" charset="-128"/>
                        </a:rPr>
                        <a:t>」</a:t>
                      </a:r>
                      <a:r>
                        <a:rPr lang="en-US" altLang="ja-JP" sz="800" b="0" i="0" u="none" strike="noStrike" baseline="0" dirty="0">
                          <a:solidFill>
                            <a:srgbClr val="000000"/>
                          </a:solidFill>
                          <a:effectLst/>
                          <a:latin typeface="ＭＳ Ｐゴシック" panose="020B0600070205080204" pitchFamily="50" charset="-128"/>
                          <a:ea typeface="ＭＳ Ｐゴシック" panose="020B0600070205080204" pitchFamily="50" charset="-128"/>
                        </a:rPr>
                        <a:t>(original)</a:t>
                      </a:r>
                    </a:p>
                  </a:txBody>
                  <a:tcPr marL="5123" marR="5123" marT="5123" marB="0" anchor="ctr"/>
                </a:tc>
                <a:tc rowSpan="3">
                  <a:txBody>
                    <a:bodyPr/>
                    <a:lstStyle/>
                    <a:p>
                      <a:pPr algn="l" fontAlgn="ctr"/>
                      <a:endParaRPr lang="ja-JP" altLang="en-US" sz="8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5123" marR="5123" marT="5123" marB="0" anchor="ctr"/>
                </a:tc>
                <a:tc>
                  <a:txBody>
                    <a:bodyPr/>
                    <a:lstStyle/>
                    <a:p>
                      <a:pPr algn="l" fontAlgn="ctr"/>
                      <a:r>
                        <a:rPr lang="en-US" altLang="ja-JP" sz="800" u="none" strike="noStrike" baseline="0" dirty="0">
                          <a:effectLst/>
                          <a:ea typeface="ＭＳ Ｐゴシック" panose="020B0600070205080204" pitchFamily="50" charset="-128"/>
                        </a:rPr>
                        <a:t>Former Employer</a:t>
                      </a:r>
                      <a:endParaRPr lang="ja-JP" altLang="en-US" sz="8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5123" marR="5123" marT="5123" marB="0" anchor="ctr"/>
                </a:tc>
                <a:extLst>
                  <a:ext uri="{0D108BD9-81ED-4DB2-BD59-A6C34878D82A}">
                    <a16:rowId xmlns:a16="http://schemas.microsoft.com/office/drawing/2014/main" val="3803699721"/>
                  </a:ext>
                </a:extLst>
              </a:tr>
              <a:tr h="108449">
                <a:tc vMerge="1">
                  <a:txBody>
                    <a:bodyPr/>
                    <a:lstStyle/>
                    <a:p>
                      <a:pPr algn="l" fontAlgn="ctr"/>
                      <a:r>
                        <a:rPr lang="ja-JP" altLang="en-US" sz="800" u="none" strike="noStrike" baseline="0">
                          <a:effectLst/>
                          <a:ea typeface="ＭＳ Ｐゴシック" panose="020B0600070205080204" pitchFamily="50" charset="-128"/>
                        </a:rPr>
                        <a:t>学資負担者等が死亡した場合</a:t>
                      </a:r>
                      <a:endParaRPr lang="ja-JP" altLang="en-US" sz="800" b="0" i="0" u="none" strike="noStrike" baseline="0">
                        <a:solidFill>
                          <a:srgbClr val="000000"/>
                        </a:solidFill>
                        <a:effectLst/>
                        <a:latin typeface="ＭＳ Ｐゴシック" panose="020B0600070205080204" pitchFamily="50" charset="-128"/>
                        <a:ea typeface="ＭＳ Ｐゴシック" panose="020B0600070205080204" pitchFamily="50" charset="-128"/>
                      </a:endParaRPr>
                    </a:p>
                  </a:txBody>
                  <a:tcPr marL="5123" marR="5123" marT="5123" marB="0" anchor="ctr"/>
                </a:tc>
                <a:tc vMerge="1">
                  <a:txBody>
                    <a:bodyPr/>
                    <a:lstStyle/>
                    <a:p>
                      <a:pPr algn="l" fontAlgn="ctr"/>
                      <a:r>
                        <a:rPr lang="ja-JP" altLang="en-US" sz="800" u="none" strike="noStrike" baseline="0">
                          <a:effectLst/>
                          <a:ea typeface="ＭＳ Ｐゴシック" panose="020B0600070205080204" pitchFamily="50" charset="-128"/>
                        </a:rPr>
                        <a:t>・死亡診断書（写）等、死亡が確認できる書類（原本）</a:t>
                      </a:r>
                      <a:br>
                        <a:rPr lang="ja-JP" altLang="en-US" sz="800" u="none" strike="noStrike" baseline="0">
                          <a:effectLst/>
                          <a:ea typeface="ＭＳ Ｐゴシック" panose="020B0600070205080204" pitchFamily="50" charset="-128"/>
                        </a:rPr>
                      </a:br>
                      <a:r>
                        <a:rPr lang="ja-JP" altLang="en-US" sz="800" u="none" strike="noStrike" baseline="0">
                          <a:effectLst/>
                          <a:ea typeface="ＭＳ Ｐゴシック" panose="020B0600070205080204" pitchFamily="50" charset="-128"/>
                        </a:rPr>
                        <a:t>・退職に関する証明書（原本）</a:t>
                      </a:r>
                      <a:br>
                        <a:rPr lang="ja-JP" altLang="en-US" sz="800" u="none" strike="noStrike" baseline="0">
                          <a:effectLst/>
                          <a:ea typeface="ＭＳ Ｐゴシック" panose="020B0600070205080204" pitchFamily="50" charset="-128"/>
                        </a:rPr>
                      </a:br>
                      <a:r>
                        <a:rPr lang="ja-JP" altLang="en-US" sz="800" u="none" strike="noStrike" baseline="0">
                          <a:effectLst/>
                          <a:ea typeface="ＭＳ Ｐゴシック" panose="020B0600070205080204" pitchFamily="50" charset="-128"/>
                        </a:rPr>
                        <a:t>・生命保険金等の支給証明書（写）</a:t>
                      </a:r>
                      <a:br>
                        <a:rPr lang="ja-JP" altLang="en-US" sz="800" u="none" strike="noStrike" baseline="0">
                          <a:effectLst/>
                          <a:ea typeface="ＭＳ Ｐゴシック" panose="020B0600070205080204" pitchFamily="50" charset="-128"/>
                        </a:rPr>
                      </a:br>
                      <a:r>
                        <a:rPr lang="ja-JP" altLang="en-US" sz="800" u="none" strike="noStrike" baseline="0">
                          <a:effectLst/>
                          <a:ea typeface="ＭＳ Ｐゴシック" panose="020B0600070205080204" pitchFamily="50" charset="-128"/>
                        </a:rPr>
                        <a:t>・遺族年金の年金証書（写）、年金支払（振込）通知書（写）</a:t>
                      </a:r>
                      <a:br>
                        <a:rPr lang="ja-JP" altLang="en-US" sz="800" u="none" strike="noStrike" baseline="0">
                          <a:effectLst/>
                          <a:ea typeface="ＭＳ Ｐゴシック" panose="020B0600070205080204" pitchFamily="50" charset="-128"/>
                        </a:rPr>
                      </a:br>
                      <a:r>
                        <a:rPr lang="ja-JP" altLang="en-US" sz="800" u="none" strike="noStrike" baseline="0">
                          <a:effectLst/>
                          <a:ea typeface="ＭＳ Ｐゴシック" panose="020B0600070205080204" pitchFamily="50" charset="-128"/>
                        </a:rPr>
                        <a:t>又は年金改定通知書（写）</a:t>
                      </a:r>
                      <a:endParaRPr lang="ja-JP" altLang="en-US" sz="800" b="0" i="0" u="none" strike="noStrike" baseline="0">
                        <a:solidFill>
                          <a:srgbClr val="000000"/>
                        </a:solidFill>
                        <a:effectLst/>
                        <a:latin typeface="ＭＳ Ｐゴシック" panose="020B0600070205080204" pitchFamily="50" charset="-128"/>
                        <a:ea typeface="ＭＳ Ｐゴシック" panose="020B0600070205080204" pitchFamily="50" charset="-128"/>
                      </a:endParaRPr>
                    </a:p>
                  </a:txBody>
                  <a:tcPr marL="5123" marR="5123" marT="5123" marB="0" anchor="ctr"/>
                </a:tc>
                <a:tc vMerge="1">
                  <a:txBody>
                    <a:bodyPr/>
                    <a:lstStyle/>
                    <a:p>
                      <a:endParaRPr kumimoji="1" lang="ja-JP" altLang="en-US"/>
                    </a:p>
                  </a:txBody>
                  <a:tcPr/>
                </a:tc>
                <a:tc rowSpan="2">
                  <a:txBody>
                    <a:bodyPr/>
                    <a:lstStyle/>
                    <a:p>
                      <a:pPr algn="l" fontAlgn="ctr"/>
                      <a:r>
                        <a:rPr lang="en-US" altLang="zh-TW" sz="800" u="none" strike="noStrike" baseline="0" dirty="0">
                          <a:effectLst/>
                          <a:ea typeface="ＭＳ Ｐゴシック" panose="020B0600070205080204" pitchFamily="50" charset="-128"/>
                        </a:rPr>
                        <a:t>medical institution</a:t>
                      </a:r>
                      <a:br>
                        <a:rPr lang="zh-TW" altLang="en-US" sz="800" u="none" strike="noStrike" baseline="0" dirty="0">
                          <a:effectLst/>
                          <a:ea typeface="ＭＳ Ｐゴシック" panose="020B0600070205080204" pitchFamily="50" charset="-128"/>
                        </a:rPr>
                      </a:br>
                      <a:r>
                        <a:rPr lang="en-US" altLang="zh-TW" sz="800" u="none" strike="noStrike" baseline="0" dirty="0">
                          <a:effectLst/>
                          <a:ea typeface="ＭＳ Ｐゴシック" panose="020B0600070205080204" pitchFamily="50" charset="-128"/>
                        </a:rPr>
                        <a:t>Former Employer</a:t>
                      </a:r>
                      <a:br>
                        <a:rPr lang="zh-TW" altLang="en-US" sz="800" u="none" strike="noStrike" baseline="0" dirty="0">
                          <a:effectLst/>
                          <a:ea typeface="ＭＳ Ｐゴシック" panose="020B0600070205080204" pitchFamily="50" charset="-128"/>
                        </a:rPr>
                      </a:br>
                      <a:r>
                        <a:rPr lang="en-US" altLang="zh-TW" sz="800" u="none" strike="noStrike" baseline="0" dirty="0" err="1">
                          <a:effectLst/>
                          <a:ea typeface="ＭＳ Ｐゴシック" panose="020B0600070205080204" pitchFamily="50" charset="-128"/>
                        </a:rPr>
                        <a:t>nsurance</a:t>
                      </a:r>
                      <a:r>
                        <a:rPr lang="en-US" altLang="zh-TW" sz="800" u="none" strike="noStrike" baseline="0" dirty="0">
                          <a:effectLst/>
                          <a:ea typeface="ＭＳ Ｐゴシック" panose="020B0600070205080204" pitchFamily="50" charset="-128"/>
                        </a:rPr>
                        <a:t> companies, etc.</a:t>
                      </a:r>
                      <a:endParaRPr lang="zh-TW" altLang="en-US" sz="8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5123" marR="5123" marT="5123" marB="0" anchor="ctr"/>
                </a:tc>
                <a:extLst>
                  <a:ext uri="{0D108BD9-81ED-4DB2-BD59-A6C34878D82A}">
                    <a16:rowId xmlns:a16="http://schemas.microsoft.com/office/drawing/2014/main" val="1355037354"/>
                  </a:ext>
                </a:extLst>
              </a:tr>
              <a:tr h="783270">
                <a:tc>
                  <a:txBody>
                    <a:bodyPr/>
                    <a:lstStyle/>
                    <a:p>
                      <a:pPr algn="l" fontAlgn="ctr"/>
                      <a:r>
                        <a:rPr lang="en-US" altLang="ja-JP" sz="800" u="none" strike="noStrike" baseline="0" dirty="0">
                          <a:effectLst/>
                          <a:ea typeface="ＭＳ Ｐゴシック" panose="020B0600070205080204" pitchFamily="50" charset="-128"/>
                        </a:rPr>
                        <a:t>In the event of the death of the person who bears the burden of school expenses, etc.(on or after April 1,2024)</a:t>
                      </a:r>
                      <a:endParaRPr lang="ja-JP" altLang="en-US" sz="8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5123" marR="5123" marT="5123" marB="0" anchor="ctr"/>
                </a:tc>
                <a:tc>
                  <a:txBody>
                    <a:bodyPr/>
                    <a:lstStyle/>
                    <a:p>
                      <a:pPr algn="l" fontAlgn="ctr"/>
                      <a:r>
                        <a:rPr lang="ja-JP" altLang="en-US" sz="800" b="0" i="0" u="none" strike="noStrike" baseline="0" dirty="0">
                          <a:solidFill>
                            <a:srgbClr val="000000"/>
                          </a:solidFill>
                          <a:effectLst/>
                          <a:latin typeface="ＭＳ Ｐゴシック" panose="020B0600070205080204" pitchFamily="50" charset="-128"/>
                          <a:ea typeface="ＭＳ Ｐゴシック" panose="020B0600070205080204" pitchFamily="50" charset="-128"/>
                        </a:rPr>
                        <a:t>・</a:t>
                      </a:r>
                      <a:r>
                        <a:rPr lang="en-US" altLang="ja-JP" sz="800" b="0" i="0" u="none" strike="noStrike" baseline="0" dirty="0">
                          <a:solidFill>
                            <a:srgbClr val="000000"/>
                          </a:solidFill>
                          <a:effectLst/>
                          <a:latin typeface="ＭＳ Ｐゴシック" panose="020B0600070205080204" pitchFamily="50" charset="-128"/>
                          <a:ea typeface="ＭＳ Ｐゴシック" panose="020B0600070205080204" pitchFamily="50" charset="-128"/>
                        </a:rPr>
                        <a:t>A copy of a death certificate or other document that confirms death</a:t>
                      </a:r>
                    </a:p>
                    <a:p>
                      <a:pPr algn="l" fontAlgn="ctr"/>
                      <a:r>
                        <a:rPr lang="ja-JP" altLang="en-US" sz="800" b="0" i="0" u="none" strike="noStrike" baseline="0" dirty="0">
                          <a:solidFill>
                            <a:srgbClr val="000000"/>
                          </a:solidFill>
                          <a:effectLst/>
                          <a:latin typeface="ＭＳ Ｐゴシック" panose="020B0600070205080204" pitchFamily="50" charset="-128"/>
                          <a:ea typeface="ＭＳ Ｐゴシック" panose="020B0600070205080204" pitchFamily="50" charset="-128"/>
                        </a:rPr>
                        <a:t>・「</a:t>
                      </a:r>
                      <a:r>
                        <a:rPr lang="en-US" altLang="ja-JP" sz="800" b="0" i="0" u="none" strike="noStrike" baseline="0" dirty="0">
                          <a:solidFill>
                            <a:srgbClr val="000000"/>
                          </a:solidFill>
                          <a:effectLst/>
                          <a:latin typeface="ＭＳ Ｐゴシック" panose="020B0600070205080204" pitchFamily="50" charset="-128"/>
                          <a:ea typeface="ＭＳ Ｐゴシック" panose="020B0600070205080204" pitchFamily="50" charset="-128"/>
                        </a:rPr>
                        <a:t>proof regarding retirement</a:t>
                      </a:r>
                      <a:r>
                        <a:rPr lang="ja-JP" altLang="en-US" sz="800" b="0" i="0" u="none" strike="noStrike" baseline="0" dirty="0">
                          <a:solidFill>
                            <a:srgbClr val="000000"/>
                          </a:solidFill>
                          <a:effectLst/>
                          <a:latin typeface="ＭＳ Ｐゴシック" panose="020B0600070205080204" pitchFamily="50" charset="-128"/>
                          <a:ea typeface="ＭＳ Ｐゴシック" panose="020B0600070205080204" pitchFamily="50" charset="-128"/>
                        </a:rPr>
                        <a:t>」</a:t>
                      </a:r>
                      <a:r>
                        <a:rPr lang="en-US" altLang="ja-JP" sz="800" b="0" i="0" u="none" strike="noStrike" baseline="0" dirty="0">
                          <a:solidFill>
                            <a:srgbClr val="000000"/>
                          </a:solidFill>
                          <a:effectLst/>
                          <a:latin typeface="ＭＳ Ｐゴシック" panose="020B0600070205080204" pitchFamily="50" charset="-128"/>
                          <a:ea typeface="ＭＳ Ｐゴシック" panose="020B0600070205080204" pitchFamily="50" charset="-128"/>
                        </a:rPr>
                        <a:t> (original)</a:t>
                      </a:r>
                    </a:p>
                    <a:p>
                      <a:pPr algn="l" fontAlgn="ctr"/>
                      <a:r>
                        <a:rPr lang="ja-JP" altLang="en-US" sz="800" b="0" i="0" u="none" strike="noStrike" baseline="0" dirty="0">
                          <a:solidFill>
                            <a:srgbClr val="000000"/>
                          </a:solidFill>
                          <a:effectLst/>
                          <a:latin typeface="ＭＳ Ｐゴシック" panose="020B0600070205080204" pitchFamily="50" charset="-128"/>
                          <a:ea typeface="ＭＳ Ｐゴシック" panose="020B0600070205080204" pitchFamily="50" charset="-128"/>
                        </a:rPr>
                        <a:t>・</a:t>
                      </a:r>
                      <a:r>
                        <a:rPr lang="en-US" altLang="ja-JP" sz="800" b="0" i="0" u="none" strike="noStrike" baseline="0" dirty="0">
                          <a:solidFill>
                            <a:srgbClr val="000000"/>
                          </a:solidFill>
                          <a:effectLst/>
                          <a:latin typeface="ＭＳ Ｐゴシック" panose="020B0600070205080204" pitchFamily="50" charset="-128"/>
                          <a:ea typeface="ＭＳ Ｐゴシック" panose="020B0600070205080204" pitchFamily="50" charset="-128"/>
                        </a:rPr>
                        <a:t>a certificate of payment of life insurance benefits </a:t>
                      </a:r>
                      <a:r>
                        <a:rPr lang="en-US" altLang="ja-JP" sz="800" u="none" strike="noStrike" baseline="0" dirty="0">
                          <a:effectLst/>
                          <a:ea typeface="ＭＳ Ｐゴシック" panose="020B0600070205080204" pitchFamily="50" charset="-128"/>
                        </a:rPr>
                        <a:t>(copy)</a:t>
                      </a:r>
                      <a:endParaRPr lang="en-US" altLang="ja-JP" sz="8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p>
                      <a:pPr marL="0" marR="0" lvl="0" indent="0" algn="l" defTabSz="685800" rtl="0" eaLnBrk="1" fontAlgn="ctr" latinLnBrk="0" hangingPunct="1">
                        <a:lnSpc>
                          <a:spcPct val="100000"/>
                        </a:lnSpc>
                        <a:spcBef>
                          <a:spcPts val="0"/>
                        </a:spcBef>
                        <a:spcAft>
                          <a:spcPts val="0"/>
                        </a:spcAft>
                        <a:buClrTx/>
                        <a:buSzTx/>
                        <a:buFontTx/>
                        <a:buNone/>
                        <a:tabLst/>
                        <a:defRPr/>
                      </a:pPr>
                      <a:r>
                        <a:rPr lang="ja-JP" altLang="en-US" sz="800" b="0" i="0" u="none" strike="noStrike" baseline="0" dirty="0">
                          <a:solidFill>
                            <a:srgbClr val="000000"/>
                          </a:solidFill>
                          <a:effectLst/>
                          <a:latin typeface="ＭＳ Ｐゴシック" panose="020B0600070205080204" pitchFamily="50" charset="-128"/>
                          <a:ea typeface="ＭＳ Ｐゴシック" panose="020B0600070205080204" pitchFamily="50" charset="-128"/>
                        </a:rPr>
                        <a:t>・</a:t>
                      </a:r>
                      <a:r>
                        <a:rPr lang="en-US" altLang="ja-JP" sz="800" b="0" i="0" u="none" strike="noStrike" baseline="0" dirty="0">
                          <a:solidFill>
                            <a:srgbClr val="000000"/>
                          </a:solidFill>
                          <a:effectLst/>
                          <a:latin typeface="ＭＳ Ｐゴシック" panose="020B0600070205080204" pitchFamily="50" charset="-128"/>
                          <a:ea typeface="ＭＳ Ｐゴシック" panose="020B0600070205080204" pitchFamily="50" charset="-128"/>
                        </a:rPr>
                        <a:t>a certificate of survivor's pension</a:t>
                      </a:r>
                      <a:r>
                        <a:rPr lang="en-US" altLang="ja-JP" sz="800" u="none" strike="noStrike" baseline="0" dirty="0">
                          <a:effectLst/>
                          <a:ea typeface="ＭＳ Ｐゴシック" panose="020B0600070205080204" pitchFamily="50" charset="-128"/>
                        </a:rPr>
                        <a:t>(copy)</a:t>
                      </a:r>
                      <a:endParaRPr lang="en-US" altLang="ja-JP" sz="8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p>
                      <a:pPr algn="l" fontAlgn="ctr"/>
                      <a:r>
                        <a:rPr lang="ja-JP" altLang="en-US" sz="800" b="0" i="0" u="none" strike="noStrike" baseline="0" dirty="0">
                          <a:solidFill>
                            <a:srgbClr val="000000"/>
                          </a:solidFill>
                          <a:effectLst/>
                          <a:latin typeface="ＭＳ Ｐゴシック" panose="020B0600070205080204" pitchFamily="50" charset="-128"/>
                          <a:ea typeface="ＭＳ Ｐゴシック" panose="020B0600070205080204" pitchFamily="50" charset="-128"/>
                        </a:rPr>
                        <a:t>・</a:t>
                      </a:r>
                      <a:r>
                        <a:rPr lang="en-US" altLang="ja-JP" sz="800" b="0" i="0" u="none" strike="noStrike" baseline="0" dirty="0">
                          <a:solidFill>
                            <a:srgbClr val="000000"/>
                          </a:solidFill>
                          <a:effectLst/>
                          <a:latin typeface="ＭＳ Ｐゴシック" panose="020B0600070205080204" pitchFamily="50" charset="-128"/>
                          <a:ea typeface="ＭＳ Ｐゴシック" panose="020B0600070205080204" pitchFamily="50" charset="-128"/>
                        </a:rPr>
                        <a:t>a notice of pension payment (transfer) , or a notice of pension revision</a:t>
                      </a:r>
                      <a:r>
                        <a:rPr lang="en-US" altLang="ja-JP" sz="800" u="none" strike="noStrike" baseline="0" dirty="0">
                          <a:effectLst/>
                          <a:ea typeface="ＭＳ Ｐゴシック" panose="020B0600070205080204" pitchFamily="50" charset="-128"/>
                        </a:rPr>
                        <a:t>(copy)</a:t>
                      </a:r>
                    </a:p>
                  </a:txBody>
                  <a:tcPr marL="5123" marR="5123" marT="5123" marB="0" anchor="ctr"/>
                </a:tc>
                <a:tc vMerge="1">
                  <a:txBody>
                    <a:bodyPr/>
                    <a:lstStyle/>
                    <a:p>
                      <a:pPr algn="l" fontAlgn="ctr"/>
                      <a:endParaRPr lang="ja-JP" altLang="en-US" sz="8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5123" marR="5123" marT="5123" marB="0" anchor="ctr"/>
                </a:tc>
                <a:tc vMerge="1">
                  <a:txBody>
                    <a:bodyPr/>
                    <a:lstStyle/>
                    <a:p>
                      <a:pPr algn="l" fontAlgn="ctr"/>
                      <a:endParaRPr lang="zh-TW" altLang="en-US" sz="8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5123" marR="5123" marT="5123" marB="0" anchor="ctr"/>
                </a:tc>
                <a:extLst>
                  <a:ext uri="{0D108BD9-81ED-4DB2-BD59-A6C34878D82A}">
                    <a16:rowId xmlns:a16="http://schemas.microsoft.com/office/drawing/2014/main" val="3514599573"/>
                  </a:ext>
                </a:extLst>
              </a:tr>
            </a:tbl>
          </a:graphicData>
        </a:graphic>
      </p:graphicFrame>
    </p:spTree>
    <p:extLst>
      <p:ext uri="{BB962C8B-B14F-4D97-AF65-F5344CB8AC3E}">
        <p14:creationId xmlns:p14="http://schemas.microsoft.com/office/powerpoint/2010/main" val="916575842"/>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1400</TotalTime>
  <Words>4218</Words>
  <Application>Microsoft Office PowerPoint</Application>
  <PresentationFormat>画面に合わせる (4:3)</PresentationFormat>
  <Paragraphs>449</Paragraphs>
  <Slides>22</Slides>
  <Notes>0</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22</vt:i4>
      </vt:variant>
    </vt:vector>
  </HeadingPairs>
  <TitlesOfParts>
    <vt:vector size="30" baseType="lpstr">
      <vt:lpstr>Meiryo UI</vt:lpstr>
      <vt:lpstr>ＭＳ Ｐゴシック</vt:lpstr>
      <vt:lpstr>游ゴシック</vt:lpstr>
      <vt:lpstr>Arial</vt:lpstr>
      <vt:lpstr>Calibri</vt:lpstr>
      <vt:lpstr>Calibri Light</vt:lpstr>
      <vt:lpstr>Century</vt:lpstr>
      <vt:lpstr>Office テーマ</vt:lpstr>
      <vt:lpstr>≪旧制度≫  Application for Yamaguchi University Entrance Fee Waiver and Deferment of Collection and Tuition Fee Waiver for the first semester of the 2025 academic year  　　　　　　　　　（graduate students entering April 1 2025） </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 　If any of the following apply to you, please submit  ✔Newly employed or changed jobs on or after January 2, 2024, who are in a regular employee or other employment status that pays bonuses.  ✔Those who do not have a paycheck because their salary is handed over in cash (mainly part-timers)  ✔Those who do not have a certificate of withholding tax for 2024  ✔Those who have experienced a significant decrease in salary, or those who have not retired but do not have pay stubs because they are no longer working.  </vt:lpstr>
      <vt:lpstr>PowerPoint プレゼンテーション</vt:lpstr>
      <vt:lpstr>  　　If you were a full-time employee at the time of retirement, submit this form regardless of 　　 whether or not you had any extraordinary income (retirement allowance, etc.). 　　※Not required for part-time employees.  　　✔For students admitted in 2025 　　・If you retired on or after April 1, 2024 　　・If you received extraordinary income (retirement allowance, etc.) on or after  　　　April 1, 2024  </vt:lpstr>
      <vt:lpstr>PowerPoint プレゼンテーション</vt:lpstr>
      <vt:lpstr> 　 　If the applicant‘s siblings are enrolled in a university (junior college), college of technology, or  special training school (vocational or advanced course), they are eligible for the deduction.  ✔「貴学在学者」・・・ Provide information  about your siblings　  ✔「山口大学在学者」・・・ Provide information about The applicant himself/herself  </vt:lpstr>
      <vt:lpstr>PowerPoint プレゼンテーション</vt:lpstr>
      <vt:lpstr> Deductible is available for long-term medical treatment of six months or more. However, the deductible is limited to medical expenses covered by health insurance and related to the name of the illness listed on the medical certificate.  ✔Receipts must be organized by month and affixed to the affixing ledger. Unorganized or unclear receipts are not deductible.  ✔Items for which it is unclear whether or not they are covered by health insurance are not deductible.  　</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山口大学</dc:creator>
  <cp:lastModifiedBy>山口大学</cp:lastModifiedBy>
  <cp:revision>263</cp:revision>
  <cp:lastPrinted>2025-01-30T02:51:52Z</cp:lastPrinted>
  <dcterms:created xsi:type="dcterms:W3CDTF">2024-11-27T23:25:46Z</dcterms:created>
  <dcterms:modified xsi:type="dcterms:W3CDTF">2025-02-19T07:10:03Z</dcterms:modified>
</cp:coreProperties>
</file>