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4" r:id="rId2"/>
    <p:sldId id="301" r:id="rId3"/>
    <p:sldId id="302" r:id="rId4"/>
    <p:sldId id="258" r:id="rId5"/>
    <p:sldId id="291" r:id="rId6"/>
    <p:sldId id="299" r:id="rId7"/>
    <p:sldId id="310" r:id="rId8"/>
    <p:sldId id="260" r:id="rId9"/>
    <p:sldId id="298" r:id="rId10"/>
    <p:sldId id="307" r:id="rId11"/>
    <p:sldId id="308" r:id="rId12"/>
    <p:sldId id="309" r:id="rId13"/>
    <p:sldId id="294" r:id="rId14"/>
    <p:sldId id="304" r:id="rId15"/>
    <p:sldId id="287" r:id="rId16"/>
    <p:sldId id="305" r:id="rId17"/>
    <p:sldId id="306" r:id="rId18"/>
    <p:sldId id="286" r:id="rId19"/>
    <p:sldId id="289" r:id="rId20"/>
    <p:sldId id="278" r:id="rId21"/>
    <p:sldId id="303" r:id="rId22"/>
    <p:sldId id="296" r:id="rId23"/>
    <p:sldId id="300" r:id="rId24"/>
    <p:sldId id="297" r:id="rId25"/>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404" autoAdjust="0"/>
  </p:normalViewPr>
  <p:slideViewPr>
    <p:cSldViewPr snapToGrid="0">
      <p:cViewPr varScale="1">
        <p:scale>
          <a:sx n="78" d="100"/>
          <a:sy n="78" d="100"/>
        </p:scale>
        <p:origin x="308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320FC27-E7F2-40D2-8D8E-122CE1863F34}"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439965-C661-4955-9947-1875E1114978}"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6AA078-4ADD-4303-86A8-0BEFCDD6C891}"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F50E4A-4E2A-416E-A988-3E97A62D32C6}"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6F9BA-57B3-4435-9FDA-F31BC98E7A93}"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051BEA-7792-472B-8F3A-FE833EA9B102}"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067E6F-1B55-41F3-A07D-45470B9A1B1F}"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9B068E-130B-47E1-8D6C-7ED5A51775B3}" type="datetime1">
              <a:rPr kumimoji="1" lang="ja-JP" altLang="en-US" smtClean="0"/>
              <a:t>2025/7/17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32EC51-8274-4EDF-B648-43462BA99E19}" type="datetime1">
              <a:rPr kumimoji="1" lang="ja-JP" altLang="en-US" smtClean="0"/>
              <a:t>2025/7/17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3BA1D-2FC5-4D47-B5E9-7DC9E43F255A}" type="datetime1">
              <a:rPr kumimoji="1" lang="ja-JP" altLang="en-US" smtClean="0"/>
              <a:t>2025/7/17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BCEC0-A733-45C8-8716-AD717C889DEA}"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8727B2-2462-4368-B382-7B4CF9154F4E}"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955178F-8B90-493D-8B58-097CB2DE643C}" type="datetime1">
              <a:rPr kumimoji="1" lang="ja-JP" altLang="en-US" smtClean="0"/>
              <a:t>2025/7/17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p:txBody>
          <a:bodyPr>
            <a:normAutofit fontScale="90000"/>
          </a:bodyPr>
          <a:lstStyle/>
          <a:p>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b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graduate students entering April 1 2025</a:t>
            </a:r>
            <a:r>
              <a:rPr lang="ja-JP" altLang="en-US"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br>
              <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5378450" indent="-5378450" defTabSz="684213">
              <a:buNone/>
            </a:pP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defTabSz="684213">
              <a:buNone/>
            </a:pPr>
            <a:r>
              <a:rPr kumimoji="1" lang="en-US" altLang="ja-JP" sz="1100" dirty="0">
                <a:ea typeface="ＭＳ Ｐゴシック" panose="020B0600070205080204" pitchFamily="50" charset="-128"/>
              </a:rPr>
              <a:t>Admission Fee Waiver and Deferment System</a:t>
            </a:r>
            <a:r>
              <a:rPr kumimoji="1" lang="en-US" altLang="ja-JP" sz="1100" u="dotted" baseline="40000" dirty="0">
                <a:ea typeface="ＭＳ Ｐゴシック" panose="020B0600070205080204" pitchFamily="50" charset="-128"/>
              </a:rPr>
              <a:t>	</a:t>
            </a:r>
            <a:r>
              <a:rPr kumimoji="1" lang="en-US" altLang="ja-JP" sz="1100" dirty="0">
                <a:ea typeface="ＭＳ Ｐゴシック" panose="020B0600070205080204" pitchFamily="50" charset="-128"/>
              </a:rPr>
              <a:t>2</a:t>
            </a:r>
          </a:p>
          <a:p>
            <a:pPr marL="5378450" indent="-5378450" defTabSz="684213">
              <a:buNone/>
            </a:pPr>
            <a:r>
              <a:rPr lang="en-US" altLang="ja-JP" sz="1100" dirty="0">
                <a:ea typeface="ＭＳ Ｐゴシック" panose="020B0600070205080204" pitchFamily="50" charset="-128"/>
              </a:rPr>
              <a:t>Tuition fee exemption </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4</a:t>
            </a:r>
          </a:p>
          <a:p>
            <a:pPr marL="5378450" indent="-5378450" defTabSz="684213">
              <a:buNone/>
            </a:pPr>
            <a:r>
              <a:rPr lang="en-US" altLang="ja-JP" sz="1100" dirty="0">
                <a:ea typeface="ＭＳ Ｐゴシック" panose="020B0600070205080204" pitchFamily="50" charset="-128"/>
              </a:rPr>
              <a:t>Schedule for FY2025</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6</a:t>
            </a:r>
          </a:p>
          <a:p>
            <a:pPr marL="5378450" indent="-5378450" defTabSz="684213">
              <a:buNone/>
            </a:pPr>
            <a:r>
              <a:rPr kumimoji="1" lang="en-US" altLang="ja-JP" sz="1100" dirty="0">
                <a:ea typeface="ＭＳ Ｐゴシック" panose="020B0600070205080204" pitchFamily="50" charset="-128"/>
              </a:rPr>
              <a:t>Submission of documents</a:t>
            </a:r>
          </a:p>
          <a:p>
            <a:pPr marL="5378450" indent="-5378450">
              <a:buNone/>
            </a:pPr>
            <a:r>
              <a:rPr kumimoji="1" lang="ja-JP" altLang="en-US" sz="1100" dirty="0">
                <a:ea typeface="ＭＳ Ｐゴシック" panose="020B0600070205080204" pitchFamily="50" charset="-128"/>
              </a:rPr>
              <a:t>（１）</a:t>
            </a:r>
            <a:r>
              <a:rPr lang="en-US" altLang="ja-JP" sz="1100" dirty="0">
                <a:ea typeface="ＭＳ Ｐゴシック" panose="020B0600070205080204" pitchFamily="50" charset="-128"/>
              </a:rPr>
              <a:t>Propose a mandatory category</a:t>
            </a:r>
            <a:r>
              <a:rPr kumimoji="1" lang="en-US" altLang="ja-JP" sz="1100" u="dotted" baseline="40000" dirty="0">
                <a:ea typeface="ＭＳ Ｐゴシック" panose="020B0600070205080204" pitchFamily="50" charset="-128"/>
              </a:rPr>
              <a:t>	</a:t>
            </a:r>
            <a:r>
              <a:rPr kumimoji="1" lang="en-US" altLang="ja-JP" sz="1100" dirty="0">
                <a:ea typeface="ＭＳ Ｐゴシック" panose="020B0600070205080204" pitchFamily="50" charset="-128"/>
              </a:rPr>
              <a:t>9 </a:t>
            </a:r>
          </a:p>
          <a:p>
            <a:pPr marL="5378450" indent="-5378450">
              <a:buNone/>
            </a:pPr>
            <a:r>
              <a:rPr lang="ja-JP" altLang="en-US" sz="1100" dirty="0">
                <a:ea typeface="ＭＳ Ｐゴシック" panose="020B0600070205080204" pitchFamily="50" charset="-128"/>
              </a:rPr>
              <a:t>（２）</a:t>
            </a:r>
            <a:r>
              <a:rPr lang="en-US" altLang="ja-JP" sz="1100" dirty="0">
                <a:ea typeface="ＭＳ Ｐゴシック" panose="020B0600070205080204" pitchFamily="50" charset="-128"/>
              </a:rPr>
              <a:t>Documents related to income</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10</a:t>
            </a:r>
          </a:p>
          <a:p>
            <a:pPr marL="5378450" indent="-5378450">
              <a:buNone/>
            </a:pPr>
            <a:r>
              <a:rPr kumimoji="1" lang="ja-JP" altLang="en-US" sz="1100" dirty="0">
                <a:ea typeface="ＭＳ Ｐゴシック" panose="020B0600070205080204" pitchFamily="50" charset="-128"/>
              </a:rPr>
              <a:t>（３）</a:t>
            </a:r>
            <a:r>
              <a:rPr kumimoji="1" lang="en-US" altLang="ja-JP" sz="1100" dirty="0">
                <a:ea typeface="ＭＳ Ｐゴシック" panose="020B0600070205080204" pitchFamily="50" charset="-128"/>
              </a:rPr>
              <a:t>Documents related to deductions</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12</a:t>
            </a:r>
          </a:p>
          <a:p>
            <a:pPr marL="5378450" indent="-5378450">
              <a:buNone/>
            </a:pPr>
            <a:r>
              <a:rPr lang="ja-JP" altLang="en-US" sz="1100" dirty="0">
                <a:ea typeface="ＭＳ Ｐゴシック" panose="020B0600070205080204" pitchFamily="50" charset="-128"/>
              </a:rPr>
              <a:t>（４）</a:t>
            </a:r>
            <a:r>
              <a:rPr lang="en-US" altLang="ja-JP" sz="1100" dirty="0">
                <a:ea typeface="ＭＳ Ｐゴシック" panose="020B0600070205080204" pitchFamily="50" charset="-128"/>
              </a:rPr>
              <a:t>Other documents</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12</a:t>
            </a:r>
            <a:endParaRPr kumimoji="1" lang="en-US" altLang="ja-JP" sz="1100" dirty="0">
              <a:ea typeface="ＭＳ Ｐゴシック" panose="020B0600070205080204" pitchFamily="50" charset="-128"/>
            </a:endParaRPr>
          </a:p>
          <a:p>
            <a:pPr marL="5378450" indent="-5378450">
              <a:buNone/>
            </a:pPr>
            <a:endParaRPr lang="en-US" altLang="ja-JP" sz="1100" dirty="0">
              <a:ea typeface="ＭＳ Ｐゴシック" panose="020B0600070205080204" pitchFamily="50" charset="-128"/>
            </a:endParaRPr>
          </a:p>
          <a:p>
            <a:pPr marL="5378450" indent="-5378450">
              <a:buNone/>
            </a:pPr>
            <a:r>
              <a:rPr lang="en-US" altLang="ja-JP" sz="1100" dirty="0">
                <a:ea typeface="ＭＳ Ｐゴシック" panose="020B0600070205080204" pitchFamily="50" charset="-128"/>
              </a:rPr>
              <a:t>【Form】</a:t>
            </a:r>
          </a:p>
          <a:p>
            <a:pPr marL="5378450" indent="-5378450">
              <a:buNone/>
            </a:pPr>
            <a:r>
              <a:rPr lang="en-US" altLang="ja-JP" sz="1100" dirty="0">
                <a:ea typeface="ＭＳ Ｐゴシック" panose="020B0600070205080204" pitchFamily="50" charset="-128"/>
              </a:rPr>
              <a:t>Proof of (expected)salary payment</a:t>
            </a:r>
            <a:r>
              <a:rPr lang="ja-JP" altLang="en-US" sz="800" dirty="0">
                <a:ea typeface="ＭＳ Ｐゴシック" panose="020B0600070205080204" pitchFamily="50" charset="-128"/>
              </a:rPr>
              <a:t>（給与等支給（見込）証明書）</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14</a:t>
            </a:r>
          </a:p>
          <a:p>
            <a:pPr marL="5378450" indent="-5378450">
              <a:buNone/>
            </a:pPr>
            <a:r>
              <a:rPr lang="en-US" altLang="ja-JP" sz="1100" dirty="0">
                <a:ea typeface="ＭＳ Ｐゴシック" panose="020B0600070205080204" pitchFamily="50" charset="-128"/>
              </a:rPr>
              <a:t>Proof regarding retirement</a:t>
            </a:r>
            <a:r>
              <a:rPr lang="ja-JP" altLang="en-US" sz="800" dirty="0">
                <a:ea typeface="ＭＳ Ｐゴシック" panose="020B0600070205080204" pitchFamily="50" charset="-128"/>
              </a:rPr>
              <a:t>（退職に関する証明書）</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16</a:t>
            </a:r>
          </a:p>
          <a:p>
            <a:pPr marL="5378450" indent="-5378450">
              <a:buNone/>
            </a:pPr>
            <a:r>
              <a:rPr lang="en-US" altLang="ja-JP" sz="1100" dirty="0">
                <a:ea typeface="ＭＳ Ｐゴシック" panose="020B0600070205080204" pitchFamily="50" charset="-128"/>
              </a:rPr>
              <a:t>Certificate of enrollment and certificate of tuition fee exemption status</a:t>
            </a:r>
          </a:p>
          <a:p>
            <a:pPr marL="5378450" indent="-5378450">
              <a:buNone/>
            </a:pPr>
            <a:r>
              <a:rPr lang="ja-JP" altLang="en-US" sz="800" dirty="0">
                <a:ea typeface="ＭＳ Ｐゴシック" panose="020B0600070205080204" pitchFamily="50" charset="-128"/>
              </a:rPr>
              <a:t>（在学証明書及び授業料免除状況証明書） </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18</a:t>
            </a:r>
          </a:p>
          <a:p>
            <a:pPr marL="5378450" indent="-5378450">
              <a:buNone/>
            </a:pPr>
            <a:r>
              <a:rPr lang="en-US" altLang="ja-JP" sz="1100" dirty="0">
                <a:ea typeface="ＭＳ Ｐゴシック" panose="020B0600070205080204" pitchFamily="50" charset="-128"/>
              </a:rPr>
              <a:t>Written statement of long-term recuperation</a:t>
            </a:r>
            <a:r>
              <a:rPr lang="ja-JP" altLang="en-US" sz="800" dirty="0">
                <a:ea typeface="ＭＳ Ｐゴシック" panose="020B0600070205080204" pitchFamily="50" charset="-128"/>
              </a:rPr>
              <a:t>（長期療養申立書）</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20</a:t>
            </a:r>
          </a:p>
          <a:p>
            <a:pPr marL="5378450" indent="-5378450">
              <a:buNone/>
            </a:pPr>
            <a:r>
              <a:rPr lang="en-US" altLang="ja-JP" sz="1100" dirty="0">
                <a:ea typeface="ＭＳ Ｐゴシック" panose="020B0600070205080204" pitchFamily="50" charset="-128"/>
              </a:rPr>
              <a:t>Application for Admission Fee Exemption/Application for Deferred Collection of Admission </a:t>
            </a:r>
          </a:p>
          <a:p>
            <a:pPr marL="5378450" indent="-5378450">
              <a:buNone/>
            </a:pPr>
            <a:r>
              <a:rPr lang="en-US" altLang="ja-JP" sz="1100" dirty="0">
                <a:ea typeface="ＭＳ Ｐゴシック" panose="020B0600070205080204" pitchFamily="50" charset="-128"/>
              </a:rPr>
              <a:t>Fees(Japanese version)</a:t>
            </a:r>
            <a:r>
              <a:rPr lang="ja-JP" altLang="en-US" sz="800" dirty="0">
                <a:ea typeface="ＭＳ Ｐゴシック" panose="020B0600070205080204" pitchFamily="50" charset="-128"/>
              </a:rPr>
              <a:t>（入学料免除・入学料徴収猶予願・日本語版）</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22</a:t>
            </a:r>
          </a:p>
          <a:p>
            <a:pPr marL="5378450" indent="-5378450">
              <a:buNone/>
            </a:pPr>
            <a:r>
              <a:rPr lang="en-US" altLang="ja-JP" sz="1100" dirty="0">
                <a:ea typeface="ＭＳ Ｐゴシック" panose="020B0600070205080204" pitchFamily="50" charset="-128"/>
              </a:rPr>
              <a:t>Application for Admission Fee Exemption/Application for Deferred Collection of Admission </a:t>
            </a:r>
          </a:p>
          <a:p>
            <a:pPr marL="5378450" indent="-5378450">
              <a:buNone/>
            </a:pPr>
            <a:r>
              <a:rPr lang="en-US" altLang="ja-JP" sz="1100" dirty="0">
                <a:ea typeface="ＭＳ Ｐゴシック" panose="020B0600070205080204" pitchFamily="50" charset="-128"/>
              </a:rPr>
              <a:t>Fees(English version) </a:t>
            </a:r>
            <a:r>
              <a:rPr lang="ja-JP" altLang="en-US" sz="800" dirty="0">
                <a:ea typeface="ＭＳ Ｐゴシック" panose="020B0600070205080204" pitchFamily="50" charset="-128"/>
              </a:rPr>
              <a:t>（入学料免除・入学料徴収猶予願・英語版）</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23</a:t>
            </a:r>
          </a:p>
          <a:p>
            <a:pPr marL="5378450" indent="-5378450">
              <a:buNone/>
            </a:pPr>
            <a:r>
              <a:rPr lang="en-US" altLang="ja-JP" sz="1100" dirty="0">
                <a:ea typeface="ＭＳ Ｐゴシック" panose="020B0600070205080204" pitchFamily="50" charset="-128"/>
              </a:rPr>
              <a:t>Application form for entrance fee waiver and deferment</a:t>
            </a:r>
            <a:r>
              <a:rPr lang="ja-JP" altLang="en-US" sz="800" dirty="0">
                <a:ea typeface="ＭＳ Ｐゴシック" panose="020B0600070205080204" pitchFamily="50" charset="-128"/>
              </a:rPr>
              <a:t>（入学料免除・徴収猶予申請票）</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24</a:t>
            </a:r>
            <a:endParaRPr kumimoji="1" lang="ja-JP" altLang="en-US" sz="1100"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372979" y="8095987"/>
            <a:ext cx="4296113" cy="938719"/>
          </a:xfrm>
          <a:prstGeom prst="rect">
            <a:avLst/>
          </a:prstGeom>
          <a:noFill/>
        </p:spPr>
        <p:txBody>
          <a:bodyPr wrap="square">
            <a:spAutoFit/>
          </a:bodyPr>
          <a:lstStyle/>
          <a:p>
            <a:r>
              <a:rPr lang="en-US" altLang="ja-JP" sz="1100" dirty="0">
                <a:ea typeface="ＭＳ Ｐゴシック" panose="020B0600070205080204" pitchFamily="50" charset="-128"/>
              </a:rPr>
              <a:t>Students in Yoshida campus</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students support section, student affairs division(Yoshida campus) </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Tel</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083-933-5611</a:t>
            </a:r>
          </a:p>
          <a:p>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E-mail</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1D04FD6A-032F-466E-B39D-1F3256C7F9F3}"/>
              </a:ext>
            </a:extLst>
          </p:cNvPr>
          <p:cNvSpPr/>
          <p:nvPr/>
        </p:nvSpPr>
        <p:spPr>
          <a:xfrm>
            <a:off x="372979" y="2254253"/>
            <a:ext cx="6013533" cy="5841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E83D89F-68F2-446D-8F82-98EF078A6CBB}"/>
              </a:ext>
            </a:extLst>
          </p:cNvPr>
          <p:cNvSpPr/>
          <p:nvPr/>
        </p:nvSpPr>
        <p:spPr>
          <a:xfrm>
            <a:off x="1" y="325965"/>
            <a:ext cx="6858000" cy="168910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latin typeface="ＭＳ Ｐゴシック" panose="020B0600070205080204" pitchFamily="50" charset="-128"/>
              <a:ea typeface="ＭＳ Ｐゴシック" panose="020B0600070205080204" pitchFamily="50" charset="-128"/>
            </a:endParaRPr>
          </a:p>
          <a:p>
            <a:pPr algn="ctr"/>
            <a:r>
              <a:rPr kumimoji="1" lang="en-US" altLang="ja-JP" sz="1400" b="1" dirty="0">
                <a:ea typeface="ＭＳ Ｐゴシック" panose="020B0600070205080204" pitchFamily="50" charset="-128"/>
              </a:rPr>
              <a:t>Application for Yamaguchi University Entrance Fee Waiver and Deferment of Collection and Tuition Fee Waiver for the Second semester of the 2025 academic year</a:t>
            </a:r>
          </a:p>
          <a:p>
            <a:pPr algn="ctr"/>
            <a:r>
              <a:rPr lang="ja-JP" altLang="en-US" sz="1400" kern="100" dirty="0">
                <a:solidFill>
                  <a:schemeClr val="bg1"/>
                </a:solidFill>
                <a:effectLst/>
                <a:ea typeface="ＭＳ Ｐゴシック" panose="020B0600070205080204" pitchFamily="50" charset="-128"/>
                <a:cs typeface="Times New Roman" panose="02020603050405020304" pitchFamily="18" charset="0"/>
              </a:rPr>
              <a:t>（</a:t>
            </a:r>
            <a:r>
              <a:rPr lang="en-US" altLang="ja-JP" sz="1400" kern="100" dirty="0">
                <a:solidFill>
                  <a:schemeClr val="bg1"/>
                </a:solidFill>
                <a:effectLst/>
                <a:ea typeface="ＭＳ Ｐゴシック" panose="020B0600070205080204" pitchFamily="50" charset="-128"/>
                <a:cs typeface="Times New Roman" panose="02020603050405020304" pitchFamily="18" charset="0"/>
              </a:rPr>
              <a:t>graduate students entering Oct.10 2025</a:t>
            </a:r>
            <a:r>
              <a:rPr lang="ja-JP" altLang="en-US" sz="1400" kern="100" dirty="0">
                <a:solidFill>
                  <a:schemeClr val="bg1"/>
                </a:solidFill>
                <a:effectLst/>
                <a:ea typeface="ＭＳ Ｐゴシック" panose="020B0600070205080204" pitchFamily="50" charset="-128"/>
                <a:cs typeface="Times New Roman" panose="02020603050405020304" pitchFamily="18" charset="0"/>
              </a:rPr>
              <a:t>） </a:t>
            </a:r>
            <a:r>
              <a:rPr kumimoji="1" lang="ja-JP" altLang="en-US" sz="1400" dirty="0">
                <a:solidFill>
                  <a:schemeClr val="bg1"/>
                </a:solidFill>
                <a:ea typeface="ＭＳ Ｐゴシック" panose="020B0600070205080204" pitchFamily="50" charset="-128"/>
              </a:rPr>
              <a:t>　</a:t>
            </a:r>
            <a:r>
              <a:rPr kumimoji="1" lang="ja-JP" altLang="en-US" sz="1400" dirty="0">
                <a:ea typeface="ＭＳ Ｐゴシック" panose="020B0600070205080204" pitchFamily="50" charset="-128"/>
              </a:rPr>
              <a:t>　　　　　　</a:t>
            </a:r>
            <a:endParaRPr kumimoji="1" lang="en-US" altLang="ja-JP" sz="1400" dirty="0">
              <a:ea typeface="ＭＳ Ｐゴシック" panose="020B0600070205080204" pitchFamily="50" charset="-128"/>
            </a:endParaRPr>
          </a:p>
        </p:txBody>
      </p:sp>
    </p:spTree>
    <p:extLst>
      <p:ext uri="{BB962C8B-B14F-4D97-AF65-F5344CB8AC3E}">
        <p14:creationId xmlns:p14="http://schemas.microsoft.com/office/powerpoint/2010/main" val="178009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419569" y="519452"/>
            <a:ext cx="5269832" cy="607859"/>
          </a:xfrm>
          <a:prstGeom prst="rect">
            <a:avLst/>
          </a:prstGeom>
          <a:noFill/>
        </p:spPr>
        <p:txBody>
          <a:bodyPr wrap="square" rtlCol="0">
            <a:spAutoFit/>
          </a:bodyPr>
          <a:lstStyle/>
          <a:p>
            <a:r>
              <a:rPr lang="ja-JP" altLang="en-US" sz="1200" b="1" u="sng" dirty="0">
                <a:ea typeface="ＭＳ Ｐゴシック" panose="020B0600070205080204" pitchFamily="50" charset="-128"/>
              </a:rPr>
              <a:t>６</a:t>
            </a:r>
            <a:r>
              <a:rPr lang="en-US" altLang="ja-JP" sz="1200" b="1" u="sng" dirty="0">
                <a:ea typeface="ＭＳ Ｐゴシック" panose="020B0600070205080204" pitchFamily="50" charset="-128"/>
              </a:rPr>
              <a:t>-</a:t>
            </a:r>
            <a:r>
              <a:rPr lang="ja-JP" altLang="en-US" sz="1200" b="1" u="sng" dirty="0">
                <a:ea typeface="ＭＳ Ｐゴシック" panose="020B0600070205080204" pitchFamily="50" charset="-128"/>
              </a:rPr>
              <a:t>（２）</a:t>
            </a:r>
            <a:r>
              <a:rPr lang="en-US" altLang="ja-JP" sz="1200" b="1" u="sng" dirty="0">
                <a:ea typeface="ＭＳ Ｐゴシック" panose="020B0600070205080204" pitchFamily="50" charset="-128"/>
              </a:rPr>
              <a:t>Documents related to income</a:t>
            </a:r>
          </a:p>
          <a:p>
            <a:r>
              <a:rPr kumimoji="1" lang="en-US" altLang="ja-JP" sz="1100" dirty="0">
                <a:ea typeface="ＭＳ Ｐゴシック" panose="020B0600070205080204" pitchFamily="50" charset="-128"/>
              </a:rPr>
              <a:t>.</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Documents must be submitted for all family members of the same household.</a:t>
            </a:r>
          </a:p>
          <a:p>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graphicFrame>
        <p:nvGraphicFramePr>
          <p:cNvPr id="8" name="表 7">
            <a:extLst>
              <a:ext uri="{FF2B5EF4-FFF2-40B4-BE49-F238E27FC236}">
                <a16:creationId xmlns:a16="http://schemas.microsoft.com/office/drawing/2014/main" id="{3F5F5152-4E52-4C11-98A2-F142F086E1EE}"/>
              </a:ext>
            </a:extLst>
          </p:cNvPr>
          <p:cNvGraphicFramePr>
            <a:graphicFrameLocks noGrp="1"/>
          </p:cNvGraphicFramePr>
          <p:nvPr>
            <p:extLst>
              <p:ext uri="{D42A27DB-BD31-4B8C-83A1-F6EECF244321}">
                <p14:modId xmlns:p14="http://schemas.microsoft.com/office/powerpoint/2010/main" val="3661278528"/>
              </p:ext>
            </p:extLst>
          </p:nvPr>
        </p:nvGraphicFramePr>
        <p:xfrm>
          <a:off x="482164" y="1340799"/>
          <a:ext cx="5944762" cy="6457537"/>
        </p:xfrm>
        <a:graphic>
          <a:graphicData uri="http://schemas.openxmlformats.org/drawingml/2006/table">
            <a:tbl>
              <a:tblPr>
                <a:tableStyleId>{5C22544A-7EE6-4342-B048-85BDC9FD1C3A}</a:tableStyleId>
              </a:tblPr>
              <a:tblGrid>
                <a:gridCol w="901159">
                  <a:extLst>
                    <a:ext uri="{9D8B030D-6E8A-4147-A177-3AD203B41FA5}">
                      <a16:colId xmlns:a16="http://schemas.microsoft.com/office/drawing/2014/main" val="850566703"/>
                    </a:ext>
                  </a:extLst>
                </a:gridCol>
                <a:gridCol w="1827275">
                  <a:extLst>
                    <a:ext uri="{9D8B030D-6E8A-4147-A177-3AD203B41FA5}">
                      <a16:colId xmlns:a16="http://schemas.microsoft.com/office/drawing/2014/main" val="3873436735"/>
                    </a:ext>
                  </a:extLst>
                </a:gridCol>
                <a:gridCol w="2653213">
                  <a:extLst>
                    <a:ext uri="{9D8B030D-6E8A-4147-A177-3AD203B41FA5}">
                      <a16:colId xmlns:a16="http://schemas.microsoft.com/office/drawing/2014/main" val="784402595"/>
                    </a:ext>
                  </a:extLst>
                </a:gridCol>
                <a:gridCol w="563115">
                  <a:extLst>
                    <a:ext uri="{9D8B030D-6E8A-4147-A177-3AD203B41FA5}">
                      <a16:colId xmlns:a16="http://schemas.microsoft.com/office/drawing/2014/main" val="3484544679"/>
                    </a:ext>
                  </a:extLst>
                </a:gridCol>
              </a:tblGrid>
              <a:tr h="342707">
                <a:tc>
                  <a:txBody>
                    <a:bodyPr/>
                    <a:lstStyle/>
                    <a:p>
                      <a:pPr algn="ctr" fontAlgn="ctr"/>
                      <a:r>
                        <a:rPr lang="en-US" altLang="ja-JP" sz="800" u="none" strike="noStrike" dirty="0">
                          <a:effectLst/>
                          <a:latin typeface="+mn-lt"/>
                          <a:ea typeface="ＭＳ Ｐゴシック" panose="020B0600070205080204" pitchFamily="50" charset="-128"/>
                        </a:rPr>
                        <a:t>Classification</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Necessary documents</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Matters that require attention</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Issuing Institution, etc.</a:t>
                      </a:r>
                    </a:p>
                  </a:txBody>
                  <a:tcPr marL="5123" marR="5123" marT="5123" marB="0" anchor="ctr"/>
                </a:tc>
                <a:extLst>
                  <a:ext uri="{0D108BD9-81ED-4DB2-BD59-A6C34878D82A}">
                    <a16:rowId xmlns:a16="http://schemas.microsoft.com/office/drawing/2014/main" val="1786789335"/>
                  </a:ext>
                </a:extLst>
              </a:tr>
              <a:tr h="1131313">
                <a:tc>
                  <a:txBody>
                    <a:bodyPr/>
                    <a:lstStyle/>
                    <a:p>
                      <a:pPr algn="l" fontAlgn="ctr"/>
                      <a:endParaRPr lang="en-US" altLang="ja-JP" sz="800" u="none" strike="noStrike" dirty="0">
                        <a:effectLst/>
                        <a:latin typeface="ＭＳ Ｐゴシック" panose="020B0600070205080204" pitchFamily="50" charset="-128"/>
                        <a:ea typeface="ＭＳ Ｐゴシック" panose="020B0600070205080204" pitchFamily="50" charset="-128"/>
                      </a:endParaRPr>
                    </a:p>
                    <a:p>
                      <a:pPr algn="l" fontAlgn="ctr"/>
                      <a:r>
                        <a:rPr lang="en-US" altLang="ja-JP" sz="800" u="none" strike="noStrike" dirty="0">
                          <a:effectLst/>
                          <a:latin typeface="+mn-lt"/>
                          <a:ea typeface="ＭＳ Ｐゴシック" panose="020B0600070205080204" pitchFamily="50" charset="-128"/>
                        </a:rPr>
                        <a:t>Currently working</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dirty="0">
                          <a:effectLst/>
                          <a:latin typeface="+mn-lt"/>
                          <a:ea typeface="ＭＳ Ｐゴシック" panose="020B0600070205080204" pitchFamily="50" charset="-128"/>
                        </a:rPr>
                        <a:t>Please see simplified flowchart</a:t>
                      </a:r>
                      <a:endParaRPr lang="zh-CN" altLang="en-US" sz="800" b="0" i="0" u="none" strike="noStrike"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TA and RA at Yamaguchi University are also included in the part-time work</a:t>
                      </a:r>
                    </a:p>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Proof of (expected)salary payment</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【form】14-15page</a:t>
                      </a:r>
                    </a:p>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Proof regarding retirement</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【form】16-17page</a:t>
                      </a:r>
                    </a:p>
                    <a:p>
                      <a:pPr algn="l" fontAlgn="ctr"/>
                      <a:endParaRPr lang="en-US" altLang="ja-JP" sz="800" u="none" strike="noStrike" baseline="0" dirty="0">
                        <a:effectLst/>
                        <a:latin typeface="ＭＳ Ｐゴシック" panose="020B0600070205080204" pitchFamily="50" charset="-128"/>
                        <a:ea typeface="ＭＳ Ｐゴシック" panose="020B0600070205080204" pitchFamily="50" charset="-128"/>
                      </a:endParaRPr>
                    </a:p>
                    <a:p>
                      <a:pPr algn="l" fontAlgn="ct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dirty="0">
                          <a:effectLst/>
                          <a:latin typeface="+mn-lt"/>
                          <a:ea typeface="ＭＳ Ｐゴシック" panose="020B0600070205080204" pitchFamily="50" charset="-128"/>
                        </a:rPr>
                        <a:t>Place of </a:t>
                      </a:r>
                    </a:p>
                    <a:p>
                      <a:pPr algn="l" fontAlgn="ctr"/>
                      <a:r>
                        <a:rPr lang="en-US" altLang="ja-JP" sz="800" u="none" strike="noStrike" dirty="0">
                          <a:effectLst/>
                          <a:latin typeface="+mn-lt"/>
                          <a:ea typeface="ＭＳ Ｐゴシック" panose="020B0600070205080204" pitchFamily="50" charset="-128"/>
                        </a:rPr>
                        <a:t>employment </a:t>
                      </a:r>
                    </a:p>
                  </a:txBody>
                  <a:tcPr marL="5123" marR="5123" marT="5123" marB="0" anchor="ctr"/>
                </a:tc>
                <a:extLst>
                  <a:ext uri="{0D108BD9-81ED-4DB2-BD59-A6C34878D82A}">
                    <a16:rowId xmlns:a16="http://schemas.microsoft.com/office/drawing/2014/main" val="756657980"/>
                  </a:ext>
                </a:extLst>
              </a:tr>
              <a:tr h="4862331">
                <a:tc gridSpan="4">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8156599"/>
                  </a:ext>
                </a:extLst>
              </a:tr>
            </a:tbl>
          </a:graphicData>
        </a:graphic>
      </p:graphicFrame>
      <p:sp>
        <p:nvSpPr>
          <p:cNvPr id="10" name="正方形/長方形 9">
            <a:extLst>
              <a:ext uri="{FF2B5EF4-FFF2-40B4-BE49-F238E27FC236}">
                <a16:creationId xmlns:a16="http://schemas.microsoft.com/office/drawing/2014/main" id="{C731156D-B587-4B0D-AB0E-859CBA396B23}"/>
              </a:ext>
            </a:extLst>
          </p:cNvPr>
          <p:cNvSpPr/>
          <p:nvPr/>
        </p:nvSpPr>
        <p:spPr>
          <a:xfrm>
            <a:off x="460811" y="3167517"/>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Salary from employer</a:t>
            </a:r>
            <a:endParaRPr kumimoji="1" lang="ja-JP" altLang="en-US" sz="800" dirty="0">
              <a:solidFill>
                <a:sysClr val="windowText" lastClr="000000"/>
              </a:solidFill>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F458134B-8FA4-4D9C-9E9F-92E317177544}"/>
              </a:ext>
            </a:extLst>
          </p:cNvPr>
          <p:cNvSpPr/>
          <p:nvPr/>
        </p:nvSpPr>
        <p:spPr>
          <a:xfrm>
            <a:off x="1838656" y="3160342"/>
            <a:ext cx="1124737"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Employed since before 2024.1.2 </a:t>
            </a:r>
          </a:p>
          <a:p>
            <a:pPr algn="ctr"/>
            <a:r>
              <a:rPr kumimoji="1" lang="en-US" altLang="ja-JP" sz="800" dirty="0">
                <a:solidFill>
                  <a:sysClr val="windowText" lastClr="000000"/>
                </a:solidFill>
                <a:ea typeface="ＭＳ Ｐゴシック" panose="020B0600070205080204" pitchFamily="50" charset="-128"/>
              </a:rPr>
              <a:t>at same place of work and in the same employment</a:t>
            </a:r>
            <a:endParaRPr kumimoji="1" lang="ja-JP" altLang="en-US" sz="800" dirty="0">
              <a:solidFill>
                <a:sysClr val="windowText" lastClr="000000"/>
              </a:solidFill>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FC2D3B5B-6E36-446C-B1D3-AC0AC31E5397}"/>
              </a:ext>
            </a:extLst>
          </p:cNvPr>
          <p:cNvSpPr/>
          <p:nvPr/>
        </p:nvSpPr>
        <p:spPr>
          <a:xfrm>
            <a:off x="3260707" y="3167517"/>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Employment status is regular</a:t>
            </a:r>
            <a:endParaRPr kumimoji="1" lang="ja-JP" altLang="en-US" sz="800" dirty="0">
              <a:solidFill>
                <a:sysClr val="windowText" lastClr="000000"/>
              </a:solidFill>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17C44413-8399-4BC8-AC23-FA8827BC5E52}"/>
              </a:ext>
            </a:extLst>
          </p:cNvPr>
          <p:cNvSpPr/>
          <p:nvPr/>
        </p:nvSpPr>
        <p:spPr>
          <a:xfrm>
            <a:off x="478799" y="4699296"/>
            <a:ext cx="1900001" cy="9448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Newly employed or changed jobs </a:t>
            </a:r>
          </a:p>
          <a:p>
            <a:pPr algn="ctr"/>
            <a:r>
              <a:rPr kumimoji="1" lang="en-US" altLang="ja-JP" sz="800" dirty="0">
                <a:solidFill>
                  <a:sysClr val="windowText" lastClr="000000"/>
                </a:solidFill>
                <a:ea typeface="ＭＳ Ｐゴシック" panose="020B0600070205080204" pitchFamily="50" charset="-128"/>
              </a:rPr>
              <a:t>since 2024.1.2</a:t>
            </a:r>
          </a:p>
          <a:p>
            <a:pPr algn="ctr"/>
            <a:r>
              <a:rPr kumimoji="1" lang="en-US" altLang="ja-JP" sz="800" dirty="0">
                <a:solidFill>
                  <a:sysClr val="windowText" lastClr="000000"/>
                </a:solidFill>
                <a:ea typeface="ＭＳ Ｐゴシック" panose="020B0600070205080204" pitchFamily="50" charset="-128"/>
              </a:rPr>
              <a:t>or</a:t>
            </a:r>
          </a:p>
          <a:p>
            <a:pPr algn="ctr"/>
            <a:r>
              <a:rPr kumimoji="1" lang="en-US" altLang="ja-JP" sz="800" dirty="0">
                <a:solidFill>
                  <a:sysClr val="windowText" lastClr="000000"/>
                </a:solidFill>
                <a:ea typeface="ＭＳ Ｐゴシック" panose="020B0600070205080204" pitchFamily="50" charset="-128"/>
              </a:rPr>
              <a:t>Employment status has changed </a:t>
            </a:r>
          </a:p>
          <a:p>
            <a:pPr algn="ctr"/>
            <a:r>
              <a:rPr kumimoji="1" lang="en-US" altLang="ja-JP" sz="800" dirty="0">
                <a:solidFill>
                  <a:sysClr val="windowText" lastClr="000000"/>
                </a:solidFill>
                <a:ea typeface="ＭＳ Ｐゴシック" panose="020B0600070205080204" pitchFamily="50" charset="-128"/>
              </a:rPr>
              <a:t>since 2024.1.2.</a:t>
            </a:r>
            <a:endParaRPr kumimoji="1" lang="ja-JP" altLang="en-US" sz="800" dirty="0">
              <a:solidFill>
                <a:sysClr val="windowText" lastClr="000000"/>
              </a:solidFill>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08AF440D-28BC-4D43-B920-B567B72E44DF}"/>
              </a:ext>
            </a:extLst>
          </p:cNvPr>
          <p:cNvSpPr/>
          <p:nvPr/>
        </p:nvSpPr>
        <p:spPr>
          <a:xfrm>
            <a:off x="2708749" y="4688454"/>
            <a:ext cx="1592574" cy="9448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ysClr val="windowText" lastClr="000000"/>
                </a:solidFill>
                <a:ea typeface="ＭＳ Ｐゴシック" panose="020B0600070205080204" pitchFamily="50" charset="-128"/>
              </a:rPr>
              <a:t>Employment status is regular or Non-regular employment with bonus</a:t>
            </a: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538372AC-3996-46D1-AF8F-92ACAF708FF4}"/>
              </a:ext>
            </a:extLst>
          </p:cNvPr>
          <p:cNvSpPr/>
          <p:nvPr/>
        </p:nvSpPr>
        <p:spPr>
          <a:xfrm>
            <a:off x="2873015" y="6230406"/>
            <a:ext cx="1463759" cy="11534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Employment status other than regular and no bonus accrual</a:t>
            </a: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96813E86-929A-4B05-8B76-F4D958F0B9AF}"/>
              </a:ext>
            </a:extLst>
          </p:cNvPr>
          <p:cNvCxnSpPr>
            <a:cxnSpLocks/>
          </p:cNvCxnSpPr>
          <p:nvPr/>
        </p:nvCxnSpPr>
        <p:spPr>
          <a:xfrm>
            <a:off x="4285856" y="3276992"/>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363C21E-0260-4E86-8902-D3F560037F12}"/>
              </a:ext>
            </a:extLst>
          </p:cNvPr>
          <p:cNvSpPr txBox="1"/>
          <p:nvPr/>
        </p:nvSpPr>
        <p:spPr>
          <a:xfrm>
            <a:off x="4636263" y="3118729"/>
            <a:ext cx="1856414" cy="1354217"/>
          </a:xfrm>
          <a:prstGeom prst="rect">
            <a:avLst/>
          </a:prstGeom>
          <a:noFill/>
        </p:spPr>
        <p:txBody>
          <a:bodyPr wrap="square" rtlCol="0">
            <a:spAutoFit/>
          </a:bodyPr>
          <a:lstStyle/>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Withholding Tax Certificate </a:t>
            </a:r>
          </a:p>
          <a:p>
            <a:r>
              <a:rPr kumimoji="1" lang="en-US" altLang="ja-JP" sz="800" dirty="0">
                <a:ea typeface="ＭＳ Ｐゴシック" panose="020B0600070205080204" pitchFamily="50" charset="-128"/>
              </a:rPr>
              <a:t>for the year 2024 (copy)</a:t>
            </a:r>
          </a:p>
          <a:p>
            <a:endParaRPr kumimoji="1" lang="en-US" altLang="ja-JP" sz="800" dirty="0">
              <a:ea typeface="ＭＳ Ｐゴシック" panose="020B0600070205080204" pitchFamily="50" charset="-128"/>
            </a:endParaRPr>
          </a:p>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Withholding Tax Certificate </a:t>
            </a:r>
          </a:p>
          <a:p>
            <a:r>
              <a:rPr kumimoji="1" lang="en-US" altLang="ja-JP" sz="800" dirty="0">
                <a:ea typeface="ＭＳ Ｐゴシック" panose="020B0600070205080204" pitchFamily="50" charset="-128"/>
              </a:rPr>
              <a:t>for the year 2024 (copy)</a:t>
            </a:r>
            <a:r>
              <a:rPr kumimoji="1" lang="ja-JP" altLang="en-US" sz="800" dirty="0">
                <a:ea typeface="ＭＳ Ｐゴシック" panose="020B0600070205080204" pitchFamily="50" charset="-128"/>
              </a:rPr>
              <a:t>　</a:t>
            </a:r>
            <a:endParaRPr kumimoji="1" lang="en-US" altLang="ja-JP" sz="800" dirty="0">
              <a:ea typeface="ＭＳ Ｐゴシック" panose="020B0600070205080204" pitchFamily="50" charset="-128"/>
            </a:endParaRPr>
          </a:p>
          <a:p>
            <a:r>
              <a:rPr kumimoji="1" lang="en-US" altLang="ja-JP" sz="800" dirty="0">
                <a:ea typeface="ＭＳ Ｐゴシック" panose="020B0600070205080204" pitchFamily="50" charset="-128"/>
              </a:rPr>
              <a:t>    </a:t>
            </a:r>
            <a:r>
              <a:rPr kumimoji="1" lang="ja-JP" altLang="en-US" sz="800" dirty="0">
                <a:ea typeface="ＭＳ Ｐゴシック" panose="020B0600070205080204" pitchFamily="50" charset="-128"/>
              </a:rPr>
              <a:t>　  </a:t>
            </a:r>
            <a:r>
              <a:rPr kumimoji="1" lang="en-US" altLang="ja-JP" sz="1000" b="1" dirty="0">
                <a:ea typeface="ＭＳ Ｐゴシック" panose="020B0600070205080204" pitchFamily="50" charset="-128"/>
              </a:rPr>
              <a:t>or </a:t>
            </a:r>
            <a:r>
              <a:rPr kumimoji="1" lang="en-US" altLang="ja-JP" sz="800" dirty="0">
                <a:ea typeface="ＭＳ Ｐゴシック" panose="020B0600070205080204" pitchFamily="50" charset="-128"/>
              </a:rPr>
              <a:t>  </a:t>
            </a:r>
          </a:p>
          <a:p>
            <a:r>
              <a:rPr kumimoji="1" lang="ja-JP" altLang="en-US" sz="800" dirty="0">
                <a:ea typeface="ＭＳ Ｐゴシック" panose="020B0600070205080204" pitchFamily="50" charset="-128"/>
              </a:rPr>
              <a:t>・</a:t>
            </a:r>
            <a:r>
              <a:rPr kumimoji="1" lang="en-US" altLang="ja-JP" sz="800" dirty="0" err="1">
                <a:ea typeface="ＭＳ Ｐゴシック" panose="020B0600070205080204" pitchFamily="50" charset="-128"/>
              </a:rPr>
              <a:t>Payslips</a:t>
            </a:r>
            <a:r>
              <a:rPr kumimoji="1" lang="en-US" altLang="ja-JP" sz="800" dirty="0">
                <a:ea typeface="ＭＳ Ｐゴシック" panose="020B0600070205080204" pitchFamily="50" charset="-128"/>
              </a:rPr>
              <a:t> for the most recent three(3) months(copy)</a:t>
            </a:r>
          </a:p>
          <a:p>
            <a:endParaRPr kumimoji="1" lang="ja-JP" altLang="en-US" sz="800" dirty="0">
              <a:latin typeface="ＭＳ Ｐゴシック" panose="020B0600070205080204" pitchFamily="50" charset="-128"/>
              <a:ea typeface="ＭＳ Ｐゴシック" panose="020B0600070205080204" pitchFamily="50" charset="-128"/>
            </a:endParaRPr>
          </a:p>
        </p:txBody>
      </p:sp>
      <p:cxnSp>
        <p:nvCxnSpPr>
          <p:cNvPr id="20" name="直線矢印コネクタ 19">
            <a:extLst>
              <a:ext uri="{FF2B5EF4-FFF2-40B4-BE49-F238E27FC236}">
                <a16:creationId xmlns:a16="http://schemas.microsoft.com/office/drawing/2014/main" id="{284DC7A1-736B-4B07-8976-112DA742F14A}"/>
              </a:ext>
            </a:extLst>
          </p:cNvPr>
          <p:cNvCxnSpPr>
            <a:cxnSpLocks/>
          </p:cNvCxnSpPr>
          <p:nvPr/>
        </p:nvCxnSpPr>
        <p:spPr>
          <a:xfrm>
            <a:off x="2978943" y="3461183"/>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E130A87-A51C-41F5-ADD0-50E561D2A2C7}"/>
              </a:ext>
            </a:extLst>
          </p:cNvPr>
          <p:cNvCxnSpPr>
            <a:cxnSpLocks/>
          </p:cNvCxnSpPr>
          <p:nvPr/>
        </p:nvCxnSpPr>
        <p:spPr>
          <a:xfrm>
            <a:off x="1513960" y="3443242"/>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1DEC445-D05D-49DA-90AD-C604AB39FD2D}"/>
              </a:ext>
            </a:extLst>
          </p:cNvPr>
          <p:cNvCxnSpPr>
            <a:cxnSpLocks/>
          </p:cNvCxnSpPr>
          <p:nvPr/>
        </p:nvCxnSpPr>
        <p:spPr>
          <a:xfrm>
            <a:off x="2244048" y="3930150"/>
            <a:ext cx="0" cy="76914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7B89AA2-0FF1-4A2A-8FFA-D4D764B46E0A}"/>
              </a:ext>
            </a:extLst>
          </p:cNvPr>
          <p:cNvCxnSpPr>
            <a:cxnSpLocks/>
          </p:cNvCxnSpPr>
          <p:nvPr/>
        </p:nvCxnSpPr>
        <p:spPr>
          <a:xfrm>
            <a:off x="2393244" y="4940039"/>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2C43535-246B-40AB-97B8-F73141AB23E2}"/>
              </a:ext>
            </a:extLst>
          </p:cNvPr>
          <p:cNvCxnSpPr>
            <a:cxnSpLocks/>
          </p:cNvCxnSpPr>
          <p:nvPr/>
        </p:nvCxnSpPr>
        <p:spPr>
          <a:xfrm>
            <a:off x="4313857" y="496273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5704BD9-48C2-4432-A0B4-69099D76156A}"/>
              </a:ext>
            </a:extLst>
          </p:cNvPr>
          <p:cNvCxnSpPr>
            <a:cxnSpLocks/>
          </p:cNvCxnSpPr>
          <p:nvPr/>
        </p:nvCxnSpPr>
        <p:spPr>
          <a:xfrm>
            <a:off x="3833437" y="5810250"/>
            <a:ext cx="0" cy="42015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CD68A51-1D41-4CCF-9020-897E67C7790D}"/>
              </a:ext>
            </a:extLst>
          </p:cNvPr>
          <p:cNvSpPr/>
          <p:nvPr/>
        </p:nvSpPr>
        <p:spPr>
          <a:xfrm>
            <a:off x="1479886" y="3226860"/>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83C76927-A420-466F-B215-B0E3894DADC2}"/>
              </a:ext>
            </a:extLst>
          </p:cNvPr>
          <p:cNvSpPr/>
          <p:nvPr/>
        </p:nvSpPr>
        <p:spPr>
          <a:xfrm>
            <a:off x="2339539" y="3895263"/>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6C2DF911-B6FB-4188-811A-33D58C98570F}"/>
              </a:ext>
            </a:extLst>
          </p:cNvPr>
          <p:cNvSpPr txBox="1"/>
          <p:nvPr/>
        </p:nvSpPr>
        <p:spPr>
          <a:xfrm>
            <a:off x="4635357" y="4730177"/>
            <a:ext cx="2058266" cy="954107"/>
          </a:xfrm>
          <a:prstGeom prst="rect">
            <a:avLst/>
          </a:prstGeom>
          <a:noFill/>
        </p:spPr>
        <p:txBody>
          <a:bodyPr wrap="square" rtlCol="0">
            <a:spAutoFit/>
          </a:bodyPr>
          <a:lstStyle/>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of (expected)salary payment</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regarding retirement</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en-US" altLang="ja-JP" sz="800" dirty="0">
                <a:ea typeface="ＭＳ Ｐゴシック" panose="020B0600070205080204" pitchFamily="50" charset="-128"/>
              </a:rPr>
              <a:t>※If you were previously employed </a:t>
            </a:r>
          </a:p>
          <a:p>
            <a:r>
              <a:rPr kumimoji="1" lang="en-US" altLang="ja-JP" sz="800" dirty="0">
                <a:ea typeface="ＭＳ Ｐゴシック" panose="020B0600070205080204" pitchFamily="50" charset="-128"/>
              </a:rPr>
              <a:t>regular and left after 2025.4.1</a:t>
            </a:r>
          </a:p>
        </p:txBody>
      </p:sp>
      <p:cxnSp>
        <p:nvCxnSpPr>
          <p:cNvPr id="31" name="直線矢印コネクタ 30">
            <a:extLst>
              <a:ext uri="{FF2B5EF4-FFF2-40B4-BE49-F238E27FC236}">
                <a16:creationId xmlns:a16="http://schemas.microsoft.com/office/drawing/2014/main" id="{E8A29712-99E2-4AC9-89C7-87815F0BDE1F}"/>
              </a:ext>
            </a:extLst>
          </p:cNvPr>
          <p:cNvCxnSpPr>
            <a:cxnSpLocks/>
          </p:cNvCxnSpPr>
          <p:nvPr/>
        </p:nvCxnSpPr>
        <p:spPr>
          <a:xfrm>
            <a:off x="4355553" y="6550085"/>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F9735AA-A039-41F4-848B-39E14070E8C9}"/>
              </a:ext>
            </a:extLst>
          </p:cNvPr>
          <p:cNvSpPr txBox="1"/>
          <p:nvPr/>
        </p:nvSpPr>
        <p:spPr>
          <a:xfrm>
            <a:off x="4668604" y="6290077"/>
            <a:ext cx="1892768" cy="1231106"/>
          </a:xfrm>
          <a:prstGeom prst="rect">
            <a:avLst/>
          </a:prstGeom>
          <a:noFill/>
        </p:spPr>
        <p:txBody>
          <a:bodyPr wrap="square" rtlCol="0">
            <a:spAutoFit/>
          </a:bodyPr>
          <a:lstStyle/>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of (expected)salary payment</a:t>
            </a:r>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　　　　</a:t>
            </a:r>
            <a:r>
              <a:rPr kumimoji="1" lang="en-US" altLang="ja-JP" sz="1000" b="1" dirty="0">
                <a:ea typeface="ＭＳ Ｐゴシック" panose="020B0600070205080204" pitchFamily="50" charset="-128"/>
              </a:rPr>
              <a:t>or</a:t>
            </a:r>
          </a:p>
          <a:p>
            <a:r>
              <a:rPr kumimoji="1" lang="ja-JP" altLang="en-US" sz="800" dirty="0">
                <a:ea typeface="ＭＳ Ｐゴシック" panose="020B0600070205080204" pitchFamily="50" charset="-128"/>
              </a:rPr>
              <a:t>・</a:t>
            </a:r>
            <a:r>
              <a:rPr kumimoji="1" lang="en-US" altLang="ja-JP" sz="800" dirty="0" err="1">
                <a:ea typeface="ＭＳ Ｐゴシック" panose="020B0600070205080204" pitchFamily="50" charset="-128"/>
              </a:rPr>
              <a:t>Payslips</a:t>
            </a:r>
            <a:r>
              <a:rPr kumimoji="1" lang="en-US" altLang="ja-JP" sz="800" dirty="0">
                <a:ea typeface="ＭＳ Ｐゴシック" panose="020B0600070205080204" pitchFamily="50" charset="-128"/>
              </a:rPr>
              <a:t> for the most recent three(3) months(copy)</a:t>
            </a: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DEB4174F-989C-46FA-9889-4BA414BF7098}"/>
              </a:ext>
            </a:extLst>
          </p:cNvPr>
          <p:cNvSpPr/>
          <p:nvPr/>
        </p:nvSpPr>
        <p:spPr>
          <a:xfrm>
            <a:off x="2914175" y="325294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BBFA5A2E-0B37-40F6-A8C0-02F1A54B5479}"/>
              </a:ext>
            </a:extLst>
          </p:cNvPr>
          <p:cNvSpPr/>
          <p:nvPr/>
        </p:nvSpPr>
        <p:spPr>
          <a:xfrm>
            <a:off x="4229043" y="3098219"/>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D7BAA16F-DF5A-44D4-BC83-3DA92714B9AE}"/>
              </a:ext>
            </a:extLst>
          </p:cNvPr>
          <p:cNvSpPr/>
          <p:nvPr/>
        </p:nvSpPr>
        <p:spPr>
          <a:xfrm>
            <a:off x="2339539" y="474252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CB387FA7-231A-41CF-A681-011B5D8EAE3D}"/>
              </a:ext>
            </a:extLst>
          </p:cNvPr>
          <p:cNvSpPr/>
          <p:nvPr/>
        </p:nvSpPr>
        <p:spPr>
          <a:xfrm>
            <a:off x="4277869" y="476147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999FCC5A-51D9-4CD7-AD6A-9F645B9867EE}"/>
              </a:ext>
            </a:extLst>
          </p:cNvPr>
          <p:cNvSpPr/>
          <p:nvPr/>
        </p:nvSpPr>
        <p:spPr>
          <a:xfrm>
            <a:off x="3820846" y="5769044"/>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0A4A53CF-B49B-4A1A-96AE-9D083157BB99}"/>
              </a:ext>
            </a:extLst>
          </p:cNvPr>
          <p:cNvSpPr/>
          <p:nvPr/>
        </p:nvSpPr>
        <p:spPr>
          <a:xfrm>
            <a:off x="4277745" y="635895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31FADAF6-B9CB-4C78-8603-CFC3C1862BAD}"/>
              </a:ext>
            </a:extLst>
          </p:cNvPr>
          <p:cNvSpPr txBox="1"/>
          <p:nvPr/>
        </p:nvSpPr>
        <p:spPr>
          <a:xfrm>
            <a:off x="4728296" y="4591574"/>
            <a:ext cx="1109661" cy="215444"/>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　　　　</a:t>
            </a:r>
            <a:r>
              <a:rPr kumimoji="1" lang="ja-JP" altLang="en-US" sz="800" u="sng" dirty="0">
                <a:ea typeface="ＭＳ Ｐゴシック" panose="020B0600070205080204" pitchFamily="50" charset="-128"/>
              </a:rPr>
              <a:t>≪</a:t>
            </a:r>
            <a:r>
              <a:rPr kumimoji="1" lang="en-US" altLang="ja-JP" sz="800" u="sng" dirty="0">
                <a:ea typeface="ＭＳ Ｐゴシック" panose="020B0600070205080204" pitchFamily="50" charset="-128"/>
              </a:rPr>
              <a:t>Need both</a:t>
            </a:r>
            <a:r>
              <a:rPr kumimoji="1" lang="ja-JP" altLang="en-US" sz="800" u="sng" dirty="0">
                <a:ea typeface="ＭＳ Ｐゴシック" panose="020B0600070205080204" pitchFamily="50" charset="-128"/>
              </a:rPr>
              <a:t>≫</a:t>
            </a:r>
          </a:p>
        </p:txBody>
      </p:sp>
      <p:sp>
        <p:nvSpPr>
          <p:cNvPr id="45" name="矢印: 右 44">
            <a:extLst>
              <a:ext uri="{FF2B5EF4-FFF2-40B4-BE49-F238E27FC236}">
                <a16:creationId xmlns:a16="http://schemas.microsoft.com/office/drawing/2014/main" id="{C7EA48CC-079C-477D-BD0F-53DD880632F2}"/>
              </a:ext>
            </a:extLst>
          </p:cNvPr>
          <p:cNvSpPr/>
          <p:nvPr/>
        </p:nvSpPr>
        <p:spPr>
          <a:xfrm>
            <a:off x="5105899" y="7924681"/>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ＭＳ Ｐゴシック" panose="020B0600070205080204" pitchFamily="50" charset="-128"/>
                <a:ea typeface="ＭＳ Ｐゴシック" panose="020B0600070205080204" pitchFamily="50" charset="-128"/>
              </a:rPr>
              <a:t>NEXT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p>
        </p:txBody>
      </p:sp>
      <p:graphicFrame>
        <p:nvGraphicFramePr>
          <p:cNvPr id="2" name="表 2">
            <a:extLst>
              <a:ext uri="{FF2B5EF4-FFF2-40B4-BE49-F238E27FC236}">
                <a16:creationId xmlns:a16="http://schemas.microsoft.com/office/drawing/2014/main" id="{72F65541-E564-4CFB-B5AC-F68A2127D008}"/>
              </a:ext>
            </a:extLst>
          </p:cNvPr>
          <p:cNvGraphicFramePr>
            <a:graphicFrameLocks noGrp="1"/>
          </p:cNvGraphicFramePr>
          <p:nvPr/>
        </p:nvGraphicFramePr>
        <p:xfrm>
          <a:off x="644077" y="2650429"/>
          <a:ext cx="5634298" cy="296425"/>
        </p:xfrm>
        <a:graphic>
          <a:graphicData uri="http://schemas.openxmlformats.org/drawingml/2006/table">
            <a:tbl>
              <a:tblPr firstRow="1" bandRow="1">
                <a:tableStyleId>{35758FB7-9AC5-4552-8A53-C91805E547FA}</a:tableStyleId>
              </a:tblPr>
              <a:tblGrid>
                <a:gridCol w="4394742">
                  <a:extLst>
                    <a:ext uri="{9D8B030D-6E8A-4147-A177-3AD203B41FA5}">
                      <a16:colId xmlns:a16="http://schemas.microsoft.com/office/drawing/2014/main" val="966482431"/>
                    </a:ext>
                  </a:extLst>
                </a:gridCol>
                <a:gridCol w="1239556">
                  <a:extLst>
                    <a:ext uri="{9D8B030D-6E8A-4147-A177-3AD203B41FA5}">
                      <a16:colId xmlns:a16="http://schemas.microsoft.com/office/drawing/2014/main" val="2907556122"/>
                    </a:ext>
                  </a:extLst>
                </a:gridCol>
              </a:tblGrid>
              <a:tr h="296425">
                <a:tc>
                  <a:txBody>
                    <a:bodyPr/>
                    <a:lstStyle/>
                    <a:p>
                      <a:r>
                        <a:rPr kumimoji="1" lang="ja-JP" altLang="en-US" sz="1050" dirty="0"/>
                        <a:t>　　　　～</a:t>
                      </a:r>
                      <a:r>
                        <a:rPr kumimoji="1" lang="en-US" altLang="ja-JP" sz="1050" dirty="0"/>
                        <a:t>Simplified Flowchart</a:t>
                      </a:r>
                      <a:r>
                        <a:rPr kumimoji="1" lang="ja-JP" altLang="en-US" sz="1050" dirty="0"/>
                        <a:t>～</a:t>
                      </a:r>
                    </a:p>
                  </a:txBody>
                  <a:tcPr/>
                </a:tc>
                <a:tc>
                  <a:txBody>
                    <a:bodyPr/>
                    <a:lstStyle/>
                    <a:p>
                      <a:r>
                        <a:rPr kumimoji="1" lang="ja-JP" altLang="en-US" sz="1050" dirty="0"/>
                        <a:t>～</a:t>
                      </a:r>
                      <a:r>
                        <a:rPr kumimoji="1" lang="en-US" altLang="ja-JP" sz="1050" dirty="0"/>
                        <a:t>Documents</a:t>
                      </a:r>
                      <a:r>
                        <a:rPr kumimoji="1" lang="ja-JP" altLang="en-US" sz="1050" dirty="0"/>
                        <a:t>～</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8399527"/>
                  </a:ext>
                </a:extLst>
              </a:tr>
            </a:tbl>
          </a:graphicData>
        </a:graphic>
      </p:graphicFrame>
      <p:sp>
        <p:nvSpPr>
          <p:cNvPr id="3" name="AutoShape 2" descr="Start Game Icon PNG Images With Transparent Background | Free Download ...">
            <a:extLst>
              <a:ext uri="{FF2B5EF4-FFF2-40B4-BE49-F238E27FC236}">
                <a16:creationId xmlns:a16="http://schemas.microsoft.com/office/drawing/2014/main" id="{B457FCAD-69E9-4E7B-97BD-FF0E1B6D4F2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楕円 4">
            <a:extLst>
              <a:ext uri="{FF2B5EF4-FFF2-40B4-BE49-F238E27FC236}">
                <a16:creationId xmlns:a16="http://schemas.microsoft.com/office/drawing/2014/main" id="{C5B36EF9-EABC-4A53-8F34-F24C946DB89D}"/>
              </a:ext>
            </a:extLst>
          </p:cNvPr>
          <p:cNvSpPr/>
          <p:nvPr/>
        </p:nvSpPr>
        <p:spPr>
          <a:xfrm>
            <a:off x="296694" y="2887662"/>
            <a:ext cx="754043" cy="264771"/>
          </a:xfrm>
          <a:prstGeom prst="ellipse">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800" b="1" dirty="0">
                <a:latin typeface="ＭＳ Ｐゴシック" panose="020B0600070205080204" pitchFamily="50" charset="-128"/>
                <a:ea typeface="ＭＳ Ｐゴシック" panose="020B0600070205080204" pitchFamily="50" charset="-128"/>
              </a:rPr>
              <a:t>START</a:t>
            </a:r>
            <a:endParaRPr kumimoji="1" lang="ja-JP" altLang="en-US" sz="800" b="1" dirty="0">
              <a:latin typeface="ＭＳ Ｐゴシック" panose="020B0600070205080204" pitchFamily="50" charset="-128"/>
              <a:ea typeface="ＭＳ Ｐゴシック" panose="020B0600070205080204" pitchFamily="50" charset="-128"/>
            </a:endParaRPr>
          </a:p>
        </p:txBody>
      </p:sp>
      <p:cxnSp>
        <p:nvCxnSpPr>
          <p:cNvPr id="47" name="直線矢印コネクタ 46">
            <a:extLst>
              <a:ext uri="{FF2B5EF4-FFF2-40B4-BE49-F238E27FC236}">
                <a16:creationId xmlns:a16="http://schemas.microsoft.com/office/drawing/2014/main" id="{1E9D0459-71A5-4A6A-9B71-2B2F1DCB2D41}"/>
              </a:ext>
            </a:extLst>
          </p:cNvPr>
          <p:cNvCxnSpPr>
            <a:cxnSpLocks/>
          </p:cNvCxnSpPr>
          <p:nvPr/>
        </p:nvCxnSpPr>
        <p:spPr>
          <a:xfrm>
            <a:off x="4301323" y="3657338"/>
            <a:ext cx="297657" cy="0"/>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6839A63D-AD74-454C-A46F-E3590A07381D}"/>
              </a:ext>
            </a:extLst>
          </p:cNvPr>
          <p:cNvSpPr/>
          <p:nvPr/>
        </p:nvSpPr>
        <p:spPr>
          <a:xfrm>
            <a:off x="4227747" y="3475191"/>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5721F244-3A89-453D-8A73-ACD06A303BB5}"/>
              </a:ext>
            </a:extLst>
          </p:cNvPr>
          <p:cNvSpPr txBox="1"/>
          <p:nvPr/>
        </p:nvSpPr>
        <p:spPr>
          <a:xfrm>
            <a:off x="4653210" y="3118729"/>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1" name="テキスト ボックス 50">
            <a:extLst>
              <a:ext uri="{FF2B5EF4-FFF2-40B4-BE49-F238E27FC236}">
                <a16:creationId xmlns:a16="http://schemas.microsoft.com/office/drawing/2014/main" id="{C2EFDDE4-11F6-476D-919D-8769F88150B0}"/>
              </a:ext>
            </a:extLst>
          </p:cNvPr>
          <p:cNvSpPr txBox="1"/>
          <p:nvPr/>
        </p:nvSpPr>
        <p:spPr>
          <a:xfrm>
            <a:off x="4653210" y="4611562"/>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2" name="テキスト ボックス 51">
            <a:extLst>
              <a:ext uri="{FF2B5EF4-FFF2-40B4-BE49-F238E27FC236}">
                <a16:creationId xmlns:a16="http://schemas.microsoft.com/office/drawing/2014/main" id="{8EACD010-7E8C-463B-AA6C-77FAA6648242}"/>
              </a:ext>
            </a:extLst>
          </p:cNvPr>
          <p:cNvSpPr txBox="1"/>
          <p:nvPr/>
        </p:nvSpPr>
        <p:spPr>
          <a:xfrm>
            <a:off x="4671989" y="6230406"/>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96121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250571" y="355362"/>
            <a:ext cx="5269832" cy="423193"/>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（２）</a:t>
            </a:r>
            <a:r>
              <a:rPr lang="en-US" altLang="ja-JP" sz="1100" b="1" u="sng" dirty="0">
                <a:ea typeface="ＭＳ Ｐゴシック" panose="020B0600070205080204" pitchFamily="50" charset="-128"/>
              </a:rPr>
              <a:t>Documents related to income</a:t>
            </a:r>
          </a:p>
          <a:p>
            <a:r>
              <a:rPr kumimoji="1" lang="en-US" altLang="ja-JP" sz="1050" dirty="0">
                <a:ea typeface="ＭＳ Ｐゴシック" panose="020B0600070205080204" pitchFamily="50" charset="-128"/>
              </a:rPr>
              <a:t>.</a:t>
            </a:r>
            <a:r>
              <a:rPr kumimoji="1" lang="ja-JP" altLang="en-US" sz="1050" dirty="0">
                <a:ea typeface="ＭＳ Ｐゴシック" panose="020B0600070205080204" pitchFamily="50" charset="-128"/>
              </a:rPr>
              <a:t>・</a:t>
            </a:r>
            <a:r>
              <a:rPr kumimoji="1" lang="en-US" altLang="ja-JP" sz="1050" dirty="0">
                <a:ea typeface="ＭＳ Ｐゴシック" panose="020B0600070205080204" pitchFamily="50" charset="-128"/>
              </a:rPr>
              <a:t>Documents must be submitted for all family members of the same household.</a:t>
            </a: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graphicFrame>
        <p:nvGraphicFramePr>
          <p:cNvPr id="2" name="表 1">
            <a:extLst>
              <a:ext uri="{FF2B5EF4-FFF2-40B4-BE49-F238E27FC236}">
                <a16:creationId xmlns:a16="http://schemas.microsoft.com/office/drawing/2014/main" id="{3F754E98-47E6-4702-B456-C9A7CDCFF6E9}"/>
              </a:ext>
            </a:extLst>
          </p:cNvPr>
          <p:cNvGraphicFramePr>
            <a:graphicFrameLocks noGrp="1"/>
          </p:cNvGraphicFramePr>
          <p:nvPr>
            <p:extLst>
              <p:ext uri="{D42A27DB-BD31-4B8C-83A1-F6EECF244321}">
                <p14:modId xmlns:p14="http://schemas.microsoft.com/office/powerpoint/2010/main" val="1100742902"/>
              </p:ext>
            </p:extLst>
          </p:nvPr>
        </p:nvGraphicFramePr>
        <p:xfrm>
          <a:off x="250571" y="1046411"/>
          <a:ext cx="5915024" cy="6910905"/>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2011308">
                  <a:extLst>
                    <a:ext uri="{9D8B030D-6E8A-4147-A177-3AD203B41FA5}">
                      <a16:colId xmlns:a16="http://schemas.microsoft.com/office/drawing/2014/main" val="1465611989"/>
                    </a:ext>
                  </a:extLst>
                </a:gridCol>
                <a:gridCol w="2183502">
                  <a:extLst>
                    <a:ext uri="{9D8B030D-6E8A-4147-A177-3AD203B41FA5}">
                      <a16:colId xmlns:a16="http://schemas.microsoft.com/office/drawing/2014/main" val="1636504604"/>
                    </a:ext>
                  </a:extLst>
                </a:gridCol>
                <a:gridCol w="533378">
                  <a:extLst>
                    <a:ext uri="{9D8B030D-6E8A-4147-A177-3AD203B41FA5}">
                      <a16:colId xmlns:a16="http://schemas.microsoft.com/office/drawing/2014/main" val="2197291847"/>
                    </a:ext>
                  </a:extLst>
                </a:gridCol>
              </a:tblGrid>
              <a:tr h="464677">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385206">
                <a:tc>
                  <a:txBody>
                    <a:bodyPr/>
                    <a:lstStyle/>
                    <a:p>
                      <a:pPr algn="l" fontAlgn="ctr"/>
                      <a:r>
                        <a:rPr lang="en-US" altLang="ja-JP" sz="800" u="none" strike="noStrike" baseline="0" dirty="0">
                          <a:effectLst/>
                          <a:ea typeface="ＭＳ Ｐゴシック" panose="020B0600070205080204" pitchFamily="50" charset="-128"/>
                        </a:rPr>
                        <a:t>Recipients of  </a:t>
                      </a:r>
                    </a:p>
                    <a:p>
                      <a:pPr algn="l" fontAlgn="ctr"/>
                      <a:r>
                        <a:rPr lang="en-US" altLang="ja-JP" sz="800" u="none" strike="noStrike" baseline="0" dirty="0">
                          <a:effectLst/>
                          <a:ea typeface="ＭＳ Ｐゴシック" panose="020B0600070205080204" pitchFamily="50" charset="-128"/>
                        </a:rPr>
                        <a:t>employment insurance / </a:t>
                      </a:r>
                    </a:p>
                    <a:p>
                      <a:pPr algn="l" fontAlgn="ctr"/>
                      <a:r>
                        <a:rPr lang="en-US" altLang="ja-JP" sz="800" u="none" strike="noStrike" baseline="0" dirty="0">
                          <a:effectLst/>
                          <a:ea typeface="ＭＳ Ｐゴシック" panose="020B0600070205080204" pitchFamily="50" charset="-128"/>
                        </a:rPr>
                        <a:t>unemployment benefits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Employment insurance qualified recipient’s </a:t>
                      </a:r>
                      <a:r>
                        <a:rPr lang="en-US" altLang="ja-JP" sz="800" u="none" strike="noStrike" baseline="0" dirty="0" err="1">
                          <a:effectLst/>
                          <a:ea typeface="ＭＳ Ｐゴシック" panose="020B0600070205080204" pitchFamily="50" charset="-128"/>
                        </a:rPr>
                        <a:t>identificationcard</a:t>
                      </a:r>
                      <a:r>
                        <a:rPr lang="en-US" altLang="ja-JP" sz="800" u="none" strike="noStrike" baseline="0" dirty="0">
                          <a:effectLst/>
                          <a:ea typeface="ＭＳ Ｐゴシック" panose="020B0600070205080204" pitchFamily="50" charset="-128"/>
                        </a:rPr>
                        <a:t>(front/back)(copy)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Please submit the basic daily fee and the number of remaining days.</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Hello work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388400">
                <a:tc>
                  <a:txBody>
                    <a:bodyPr/>
                    <a:lstStyle/>
                    <a:p>
                      <a:pPr algn="l" fontAlgn="ctr"/>
                      <a:r>
                        <a:rPr lang="en-US" altLang="ja-JP" sz="800" u="none" strike="noStrike" baseline="0" dirty="0">
                          <a:effectLst/>
                          <a:ea typeface="ＭＳ Ｐゴシック" panose="020B0600070205080204" pitchFamily="50" charset="-128"/>
                        </a:rPr>
                        <a:t>Pension and Benefit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Withholding record for pensions for 2024</a:t>
                      </a:r>
                    </a:p>
                    <a:p>
                      <a:pPr algn="l" fontAlgn="ctr"/>
                      <a:r>
                        <a:rPr lang="en-US" altLang="ja-JP" sz="800" u="none" strike="noStrike" baseline="0" dirty="0">
                          <a:effectLst/>
                          <a:ea typeface="ＭＳ Ｐゴシック" panose="020B0600070205080204" pitchFamily="50" charset="-128"/>
                        </a:rPr>
                        <a: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385206">
                <a:tc>
                  <a:txBody>
                    <a:bodyPr/>
                    <a:lstStyle/>
                    <a:p>
                      <a:pPr algn="l" fontAlgn="ctr"/>
                      <a:r>
                        <a:rPr lang="en-US" altLang="ja-JP" sz="800" u="none" strike="noStrike" baseline="0" dirty="0">
                          <a:effectLst/>
                          <a:ea typeface="ＭＳ Ｐゴシック" panose="020B0600070205080204" pitchFamily="50" charset="-128"/>
                        </a:rPr>
                        <a:t>Disability pension recipients and survivors' pension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Pension payment (remittance) notice (copy) or pension amount revision notice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385206">
                <a:tc>
                  <a:txBody>
                    <a:bodyPr/>
                    <a:lstStyle/>
                    <a:p>
                      <a:pPr algn="l" fontAlgn="ctr"/>
                      <a:r>
                        <a:rPr lang="en-US" altLang="ja-JP" sz="800" u="none" strike="noStrike" baseline="0" dirty="0">
                          <a:effectLst/>
                          <a:ea typeface="ＭＳ Ｐゴシック" panose="020B0600070205080204" pitchFamily="50" charset="-128"/>
                        </a:rPr>
                        <a:t>Child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A notification regarding child allowance showing the amount(copy)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If the child allowance is included in the salary, a copy of the paycheck stub showing this fact (copy of pay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724414">
                <a:tc>
                  <a:txBody>
                    <a:bodyPr/>
                    <a:lstStyle/>
                    <a:p>
                      <a:pPr algn="l" fontAlgn="ctr"/>
                      <a:r>
                        <a:rPr lang="en-US" altLang="ja-JP" sz="800" u="none" strike="noStrike" baseline="0" dirty="0">
                          <a:effectLst/>
                          <a:ea typeface="ＭＳ Ｐゴシック" panose="020B0600070205080204" pitchFamily="50" charset="-128"/>
                        </a:rPr>
                        <a:t>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Child rearing</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allowance certificate(copy)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722811">
                <a:tc>
                  <a:txBody>
                    <a:bodyPr/>
                    <a:lstStyle/>
                    <a:p>
                      <a:pPr algn="l" fontAlgn="ctr"/>
                      <a:r>
                        <a:rPr lang="en-US" altLang="ja-JP" sz="800" u="none" strike="noStrike" baseline="0" dirty="0">
                          <a:effectLst/>
                          <a:ea typeface="ＭＳ Ｐゴシック" panose="020B0600070205080204" pitchFamily="50" charset="-128"/>
                        </a:rPr>
                        <a:t>Special 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Special child rearing</a:t>
                      </a:r>
                      <a:r>
                        <a:rPr lang="ja-JP" altLang="en-US" sz="800" u="none" strike="noStrike" baseline="0" dirty="0">
                          <a:effectLst/>
                          <a:ea typeface="ＭＳ Ｐゴシック" panose="020B0600070205080204" pitchFamily="50" charset="-128"/>
                        </a:rPr>
                        <a:t> </a:t>
                      </a:r>
                      <a:r>
                        <a:rPr lang="en-US" altLang="ja-JP" sz="800" u="none" strike="noStrike" baseline="0" dirty="0" err="1">
                          <a:effectLst/>
                          <a:ea typeface="ＭＳ Ｐゴシック" panose="020B0600070205080204" pitchFamily="50" charset="-128"/>
                        </a:rPr>
                        <a:t>allowancecertificate</a:t>
                      </a:r>
                      <a:r>
                        <a:rPr lang="en-US" altLang="ja-JP" sz="800" u="none" strike="noStrike" baseline="0" dirty="0">
                          <a:effectLst/>
                          <a:ea typeface="ＭＳ Ｐゴシック" panose="020B0600070205080204" pitchFamily="50" charset="-128"/>
                        </a:rPr>
                        <a: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special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special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361796">
                <a:tc>
                  <a:txBody>
                    <a:bodyPr/>
                    <a:lstStyle/>
                    <a:p>
                      <a:pPr algn="l" fontAlgn="ctr"/>
                      <a:r>
                        <a:rPr lang="en-US" altLang="zh-TW" sz="800" u="none" strike="noStrike" baseline="0" dirty="0">
                          <a:effectLst/>
                          <a:ea typeface="ＭＳ Ｐゴシック" panose="020B0600070205080204" pitchFamily="50" charset="-128"/>
                        </a:rPr>
                        <a:t>Recipients of sickness and injury benefits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Notification regarding decision with regard to sickness and injury allowance</a:t>
                      </a:r>
                      <a:r>
                        <a:rPr lang="en-US" altLang="ja-JP" sz="800" u="none" strike="noStrike" baseline="0" dirty="0">
                          <a:effectLst/>
                          <a:ea typeface="ＭＳ Ｐゴシック" panose="020B0600070205080204" pitchFamily="50" charset="-128"/>
                        </a:rPr>
                        <a:t>(copy)</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Insurer</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258578">
                <a:tc>
                  <a:txBody>
                    <a:bodyPr/>
                    <a:lstStyle/>
                    <a:p>
                      <a:pPr algn="l" fontAlgn="ctr"/>
                      <a:r>
                        <a:rPr lang="en-US" altLang="zh-TW" sz="800" u="none" strike="noStrike" baseline="0" dirty="0">
                          <a:effectLst/>
                          <a:ea typeface="ＭＳ Ｐゴシック" panose="020B0600070205080204" pitchFamily="50" charset="-128"/>
                        </a:rPr>
                        <a:t>Life Protection Recipients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Latest welfare decision (change) notification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1365181">
                <a:tc>
                  <a:txBody>
                    <a:bodyPr/>
                    <a:lstStyle/>
                    <a:p>
                      <a:pPr algn="l" fontAlgn="ctr"/>
                      <a:r>
                        <a:rPr lang="en-US" altLang="ja-JP" sz="800" u="none" strike="noStrike" baseline="0" dirty="0">
                          <a:effectLst/>
                          <a:ea typeface="ＭＳ Ｐゴシック" panose="020B0600070205080204" pitchFamily="50" charset="-128"/>
                        </a:rPr>
                        <a:t>Income other than from salary </a:t>
                      </a:r>
                    </a:p>
                    <a:p>
                      <a:pPr algn="l" fontAlgn="ctr"/>
                      <a:r>
                        <a:rPr lang="en-US" altLang="ja-JP" sz="800" u="none" strike="noStrike" baseline="0" dirty="0">
                          <a:effectLst/>
                          <a:ea typeface="ＭＳ Ｐゴシック" panose="020B0600070205080204" pitchFamily="50" charset="-128"/>
                        </a:rPr>
                        <a:t>(Income from business, agriculture, </a:t>
                      </a:r>
                    </a:p>
                    <a:p>
                      <a:pPr algn="l" fontAlgn="ctr"/>
                      <a:r>
                        <a:rPr lang="en-US" altLang="ja-JP" sz="800" u="none" strike="noStrike" baseline="0" dirty="0">
                          <a:effectLst/>
                          <a:ea typeface="ＭＳ Ｐゴシック" panose="020B0600070205080204" pitchFamily="50" charset="-128"/>
                        </a:rPr>
                        <a:t>real estate, interest and dividends, </a:t>
                      </a:r>
                    </a:p>
                    <a:p>
                      <a:pPr algn="l" fontAlgn="ctr"/>
                      <a:r>
                        <a:rPr lang="en-US" altLang="ja-JP" sz="800" u="none" strike="noStrike" baseline="0" dirty="0">
                          <a:effectLst/>
                          <a:ea typeface="ＭＳ Ｐゴシック" panose="020B0600070205080204" pitchFamily="50" charset="-128"/>
                        </a:rPr>
                        <a:t>and miscellaneous income)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【If you are filing a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form(2024)1,2,3(copy)</a:t>
                      </a:r>
                    </a:p>
                    <a:p>
                      <a:pPr algn="l" fontAlgn="t"/>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【If you are filing a citizen's or prefectural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 the fiscal year of 2025</a:t>
                      </a:r>
                    </a:p>
                    <a:p>
                      <a:pPr algn="l" fontAlgn="t"/>
                      <a:r>
                        <a:rPr lang="en-US" altLang="ja-JP" sz="800" u="none" strike="noStrike" baseline="0" dirty="0">
                          <a:effectLst/>
                          <a:ea typeface="ＭＳ Ｐゴシック" panose="020B0600070205080204" pitchFamily="50" charset="-128"/>
                        </a:rPr>
                        <a:t> and the municipal tax and the prefectural tax(copy)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en-US" altLang="ja-JP" sz="800" u="none" strike="noStrike" baseline="0">
                          <a:effectLst/>
                          <a:ea typeface="ＭＳ Ｐゴシック" panose="020B0600070205080204" pitchFamily="50" charset="-128"/>
                        </a:rPr>
                        <a:t>If </a:t>
                      </a:r>
                      <a:r>
                        <a:rPr lang="en-US" altLang="ja-JP" sz="800" u="none" strike="noStrike" baseline="0" dirty="0">
                          <a:effectLst/>
                          <a:ea typeface="ＭＳ Ｐゴシック" panose="020B0600070205080204" pitchFamily="50" charset="-128"/>
                        </a:rPr>
                        <a:t>you changed your business or started your business after January 2024, please submit “documents showing income and necessary expenses for the last 3 months (any form)” in addition to the documents listed on the left.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Tax office</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367027">
                <a:tc>
                  <a:txBody>
                    <a:bodyPr/>
                    <a:lstStyle/>
                    <a:p>
                      <a:pPr algn="l" fontAlgn="ctr"/>
                      <a:r>
                        <a:rPr lang="en-US" altLang="ja-JP" sz="800" u="none" strike="noStrike" baseline="0" dirty="0">
                          <a:effectLst/>
                          <a:ea typeface="ＭＳ Ｐゴシック" panose="020B0600070205080204" pitchFamily="50" charset="-128"/>
                        </a:rPr>
                        <a:t>If you have resigned from your job</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Proof regarding retirement</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(original)              </a:t>
                      </a:r>
                      <a:r>
                        <a:rPr lang="ja-JP" altLang="en-US" sz="800" b="0" i="0" u="none" strike="noStrike" baseline="0" dirty="0">
                          <a:solidFill>
                            <a:srgbClr val="000000"/>
                          </a:solidFill>
                          <a:effectLst/>
                          <a:latin typeface="+mn-lt"/>
                          <a:ea typeface="ＭＳ Ｐゴシック" panose="020B0600070205080204" pitchFamily="50" charset="-128"/>
                        </a:rPr>
                        <a:t>　</a:t>
                      </a:r>
                      <a:endParaRPr lang="en-US" altLang="ja-JP"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【form】16-17page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Former </a:t>
                      </a:r>
                    </a:p>
                    <a:p>
                      <a:pPr algn="l" fontAlgn="ctr"/>
                      <a:r>
                        <a:rPr lang="en-US" altLang="ja-JP" sz="800" b="0" i="0" u="none" strike="noStrike" baseline="0" dirty="0">
                          <a:solidFill>
                            <a:srgbClr val="000000"/>
                          </a:solidFill>
                          <a:effectLst/>
                          <a:latin typeface="+mn-lt"/>
                          <a:ea typeface="ＭＳ Ｐゴシック" panose="020B0600070205080204" pitchFamily="50" charset="-128"/>
                        </a:rPr>
                        <a:t>Employer</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783270">
                <a:tc>
                  <a:txBody>
                    <a:bodyPr/>
                    <a:lstStyle/>
                    <a:p>
                      <a:pPr algn="l" fontAlgn="ctr"/>
                      <a:r>
                        <a:rPr lang="en-US" altLang="ja-JP" sz="800" u="none" strike="noStrike" baseline="0" dirty="0">
                          <a:effectLst/>
                          <a:ea typeface="ＭＳ Ｐゴシック" panose="020B0600070205080204" pitchFamily="50" charset="-128"/>
                        </a:rPr>
                        <a:t>In the event of the death of the person who bears the burden of school expenses, etc.(after October 1,2024)</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copy of a death certificate or other document that confirms death</a:t>
                      </a: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Proof regarding retirement</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 (original)</a:t>
                      </a: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certificate of payment of life insurance benefits </a:t>
                      </a:r>
                      <a:r>
                        <a:rPr lang="en-US" altLang="ja-JP" sz="800" u="none" strike="noStrike" baseline="0" dirty="0">
                          <a:effectLst/>
                          <a:latin typeface="+mn-lt"/>
                          <a:ea typeface="ＭＳ Ｐゴシック" panose="020B0600070205080204" pitchFamily="50" charset="-128"/>
                        </a:rPr>
                        <a:t>(copy)</a:t>
                      </a:r>
                      <a:endParaRPr lang="en-US" altLang="ja-JP" sz="800" b="0" i="0" u="none" strike="noStrike" baseline="0" dirty="0">
                        <a:solidFill>
                          <a:srgbClr val="000000"/>
                        </a:solidFill>
                        <a:effectLst/>
                        <a:latin typeface="+mn-lt"/>
                        <a:ea typeface="ＭＳ Ｐゴシック" panose="020B060007020508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certificate of survivor's pension</a:t>
                      </a:r>
                      <a:r>
                        <a:rPr lang="en-US" altLang="ja-JP" sz="800" u="none" strike="noStrike" baseline="0" dirty="0">
                          <a:effectLst/>
                          <a:latin typeface="+mn-lt"/>
                          <a:ea typeface="ＭＳ Ｐゴシック" panose="020B0600070205080204" pitchFamily="50" charset="-128"/>
                        </a:rPr>
                        <a:t>(copy)</a:t>
                      </a:r>
                      <a:endParaRPr lang="en-US" altLang="ja-JP" sz="800" b="0" i="0" u="none" strike="noStrike" baseline="0" dirty="0">
                        <a:solidFill>
                          <a:srgbClr val="000000"/>
                        </a:solidFill>
                        <a:effectLst/>
                        <a:latin typeface="+mn-lt"/>
                        <a:ea typeface="ＭＳ Ｐゴシック" panose="020B0600070205080204" pitchFamily="50" charset="-128"/>
                      </a:endParaRP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notice of pension payment (transfer) , or a notice of pension revision</a:t>
                      </a:r>
                      <a:r>
                        <a:rPr lang="en-US" altLang="ja-JP" sz="800" u="none" strike="noStrike" baseline="0" dirty="0">
                          <a:effectLst/>
                          <a:latin typeface="+mn-lt"/>
                          <a:ea typeface="ＭＳ Ｐゴシック" panose="020B0600070205080204" pitchFamily="50" charset="-128"/>
                        </a:rPr>
                        <a:t>(copy)</a:t>
                      </a:r>
                    </a:p>
                    <a:p>
                      <a:pPr algn="l" fontAlgn="ctr"/>
                      <a:endParaRPr lang="en-US" altLang="ja-JP" sz="800" u="none" strike="noStrike" baseline="0" dirty="0">
                        <a:effectLst/>
                        <a:latin typeface="+mn-lt"/>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lang="en-US" altLang="zh-TW" sz="800" u="none" strike="noStrike" baseline="0" dirty="0">
                          <a:effectLst/>
                          <a:ea typeface="ＭＳ Ｐゴシック" panose="020B0600070205080204" pitchFamily="50" charset="-128"/>
                        </a:rPr>
                        <a:t>Medical institution</a:t>
                      </a:r>
                      <a:br>
                        <a:rPr lang="zh-TW" altLang="en-US" sz="800" u="none" strike="noStrike" baseline="0" dirty="0">
                          <a:effectLst/>
                          <a:ea typeface="ＭＳ Ｐゴシック" panose="020B0600070205080204" pitchFamily="50" charset="-128"/>
                        </a:rPr>
                      </a:br>
                      <a:r>
                        <a:rPr lang="en-US" altLang="zh-TW" sz="800" u="none" strike="noStrike" baseline="0" dirty="0">
                          <a:effectLst/>
                          <a:ea typeface="ＭＳ Ｐゴシック" panose="020B0600070205080204" pitchFamily="50" charset="-128"/>
                        </a:rPr>
                        <a:t>Former Employer</a:t>
                      </a:r>
                      <a:br>
                        <a:rPr lang="zh-TW" altLang="en-US" sz="800" u="none" strike="noStrike" baseline="0" dirty="0">
                          <a:effectLst/>
                          <a:ea typeface="ＭＳ Ｐゴシック" panose="020B0600070205080204" pitchFamily="50" charset="-128"/>
                        </a:rPr>
                      </a:br>
                      <a:r>
                        <a:rPr lang="en-US" altLang="zh-TW" sz="800" u="none" strike="noStrike" baseline="0" dirty="0" err="1">
                          <a:effectLst/>
                          <a:ea typeface="ＭＳ Ｐゴシック" panose="020B0600070205080204" pitchFamily="50" charset="-128"/>
                        </a:rPr>
                        <a:t>nsurance</a:t>
                      </a:r>
                      <a:r>
                        <a:rPr lang="en-US" altLang="zh-TW" sz="800" u="none" strike="noStrike" baseline="0" dirty="0">
                          <a:effectLst/>
                          <a:ea typeface="ＭＳ Ｐゴシック" panose="020B0600070205080204" pitchFamily="50" charset="-128"/>
                        </a:rPr>
                        <a:t> companies,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Tree>
    <p:extLst>
      <p:ext uri="{BB962C8B-B14F-4D97-AF65-F5344CB8AC3E}">
        <p14:creationId xmlns:p14="http://schemas.microsoft.com/office/powerpoint/2010/main" val="108422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584775"/>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（３）</a:t>
            </a:r>
            <a:r>
              <a:rPr lang="en-US" altLang="ja-JP" sz="1100" b="1" u="sng" dirty="0">
                <a:ea typeface="ＭＳ Ｐゴシック" panose="020B0600070205080204" pitchFamily="50" charset="-128"/>
              </a:rPr>
              <a:t>Documents related to deductions</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wish to claim the following deductions, please submit the appropriate documentation.</a:t>
            </a:r>
            <a:r>
              <a:rPr lang="ja-JP" altLang="en-US" sz="1050" dirty="0">
                <a:ea typeface="ＭＳ Ｐゴシック" panose="020B0600070205080204" pitchFamily="50" charset="-128"/>
              </a:rPr>
              <a:t>　</a:t>
            </a:r>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ja-JP" altLang="en-US" sz="1050" dirty="0">
                <a:highlight>
                  <a:srgbClr val="FFFF00"/>
                </a:highlight>
                <a:ea typeface="ＭＳ Ｐゴシック" panose="020B0600070205080204" pitchFamily="50" charset="-128"/>
              </a:rPr>
              <a:t>・</a:t>
            </a:r>
            <a:r>
              <a:rPr lang="en-US" altLang="ja-JP" sz="1050" dirty="0">
                <a:highlight>
                  <a:srgbClr val="FFFF00"/>
                </a:highlight>
                <a:ea typeface="ＭＳ Ｐゴシック" panose="020B0600070205080204" pitchFamily="50" charset="-128"/>
              </a:rPr>
              <a:t>If the documents are not submitted by the deadline specified by the University, the deduction will not be applied.</a:t>
            </a:r>
            <a:r>
              <a:rPr kumimoji="1" lang="ja-JP" altLang="en-US" sz="1050" dirty="0">
                <a:highlight>
                  <a:srgbClr val="FFFF00"/>
                </a:highlight>
                <a:ea typeface="ＭＳ Ｐゴシック" panose="020B0600070205080204" pitchFamily="50" charset="-128"/>
              </a:rPr>
              <a:t>　</a:t>
            </a:r>
          </a:p>
        </p:txBody>
      </p:sp>
      <p:graphicFrame>
        <p:nvGraphicFramePr>
          <p:cNvPr id="3" name="表 2">
            <a:extLst>
              <a:ext uri="{FF2B5EF4-FFF2-40B4-BE49-F238E27FC236}">
                <a16:creationId xmlns:a16="http://schemas.microsoft.com/office/drawing/2014/main" id="{29F757F8-D0FB-4E9E-86DF-1FD355F0C54C}"/>
              </a:ext>
            </a:extLst>
          </p:cNvPr>
          <p:cNvGraphicFramePr>
            <a:graphicFrameLocks noGrp="1"/>
          </p:cNvGraphicFramePr>
          <p:nvPr>
            <p:extLst>
              <p:ext uri="{D42A27DB-BD31-4B8C-83A1-F6EECF244321}">
                <p14:modId xmlns:p14="http://schemas.microsoft.com/office/powerpoint/2010/main" val="631244258"/>
              </p:ext>
            </p:extLst>
          </p:nvPr>
        </p:nvGraphicFramePr>
        <p:xfrm>
          <a:off x="182227" y="1102834"/>
          <a:ext cx="6521451" cy="4211194"/>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22270850"/>
                  </a:ext>
                </a:extLst>
              </a:tr>
              <a:tr h="937434">
                <a:tc>
                  <a:txBody>
                    <a:bodyPr/>
                    <a:lstStyle/>
                    <a:p>
                      <a:pPr algn="l" fontAlgn="ctr"/>
                      <a:r>
                        <a:rPr lang="en-US" altLang="ja-JP" sz="800" u="none" strike="noStrike" baseline="0" dirty="0">
                          <a:effectLst/>
                          <a:ea typeface="ＭＳ Ｐゴシック" panose="020B0600070205080204" pitchFamily="50" charset="-128"/>
                        </a:rPr>
                        <a:t>If the applicant's siblings are enrolled in a university (junior college), college of technology, or special training college (vocational or advanced course)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Certificate of enrollment and certificate of tuition fee exemption status</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(original)</a:t>
                      </a:r>
                    </a:p>
                  </a:txBody>
                  <a:tcPr marL="5694" marR="5694" marT="5694"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【form】18-19page</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Being in school</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en-US" altLang="ja-JP" sz="800" u="none" strike="noStrike" baseline="0" dirty="0">
                          <a:effectLst/>
                          <a:ea typeface="ＭＳ Ｐゴシック" panose="020B0600070205080204" pitchFamily="50" charset="-128"/>
                        </a:rPr>
                        <a:t>If you have a physical or mental disability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Disability certificate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dirty="0">
                          <a:effectLst/>
                          <a:ea typeface="ＭＳ Ｐゴシック" panose="020B0600070205080204" pitchFamily="50" charset="-128"/>
                        </a:rPr>
                        <a:t>If the patient is in long-term care for more than 6 months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Written statement of long-term recuperation</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Medical certificate from a doctor confirming that the applicant has been under medical treatment for more than 6 months and is still under (original)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Receipts for the most recent year(copy)</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you received compensation for high-cost medical care, etc., an indication of the amount(copy)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【form】20-21page</a:t>
                      </a: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Medical institution</a:t>
                      </a:r>
                    </a:p>
                    <a:p>
                      <a:pPr algn="l" fontAlgn="ctr"/>
                      <a:r>
                        <a:rPr lang="en-US" altLang="ja-JP" sz="800" b="0" i="0" u="none" strike="noStrike" baseline="0" dirty="0">
                          <a:solidFill>
                            <a:srgbClr val="000000"/>
                          </a:solidFill>
                          <a:effectLst/>
                          <a:latin typeface="+mn-lt"/>
                          <a:ea typeface="ＭＳ Ｐゴシック" panose="020B0600070205080204" pitchFamily="50" charset="-128"/>
                        </a:rPr>
                        <a:t>insurance association</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en-US" altLang="ja-JP" sz="800" u="none" strike="noStrike" baseline="0" dirty="0">
                          <a:effectLst/>
                          <a:ea typeface="ＭＳ Ｐゴシック" panose="020B0600070205080204" pitchFamily="50" charset="-128"/>
                        </a:rPr>
                        <a:t>When the applicant or the person responsible for the school expenses has suffered a disaster in Japan *On and after October 1, 2024</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Disaster victim certificate(original)</a:t>
                      </a: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Valuation certificate(original)</a:t>
                      </a:r>
                    </a:p>
                    <a:p>
                      <a:pPr algn="l" fontAlgn="t"/>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sp>
        <p:nvSpPr>
          <p:cNvPr id="4" name="テキスト ボックス 3">
            <a:extLst>
              <a:ext uri="{FF2B5EF4-FFF2-40B4-BE49-F238E27FC236}">
                <a16:creationId xmlns:a16="http://schemas.microsoft.com/office/drawing/2014/main" id="{E5FEC778-AFAE-4D4F-8FCE-BF44488B0466}"/>
              </a:ext>
            </a:extLst>
          </p:cNvPr>
          <p:cNvSpPr txBox="1"/>
          <p:nvPr/>
        </p:nvSpPr>
        <p:spPr>
          <a:xfrm>
            <a:off x="105065" y="5489158"/>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a:t>
            </a:r>
            <a:r>
              <a:rPr lang="en-US" altLang="ja-JP" sz="1100" b="1" u="sng" dirty="0">
                <a:latin typeface="ＭＳ Ｐゴシック" panose="020B0600070205080204" pitchFamily="50" charset="-128"/>
                <a:ea typeface="ＭＳ Ｐゴシック" panose="020B0600070205080204" pitchFamily="50" charset="-128"/>
              </a:rPr>
              <a:t>Other documents</a:t>
            </a:r>
          </a:p>
        </p:txBody>
      </p:sp>
      <p:graphicFrame>
        <p:nvGraphicFramePr>
          <p:cNvPr id="5" name="表 4">
            <a:extLst>
              <a:ext uri="{FF2B5EF4-FFF2-40B4-BE49-F238E27FC236}">
                <a16:creationId xmlns:a16="http://schemas.microsoft.com/office/drawing/2014/main" id="{EF6704BA-A00D-418B-BCA1-66BDFD1737CA}"/>
              </a:ext>
            </a:extLst>
          </p:cNvPr>
          <p:cNvGraphicFramePr>
            <a:graphicFrameLocks noGrp="1"/>
          </p:cNvGraphicFramePr>
          <p:nvPr/>
        </p:nvGraphicFramePr>
        <p:xfrm>
          <a:off x="182228" y="5750768"/>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49100674"/>
                  </a:ext>
                </a:extLst>
              </a:tr>
              <a:tr h="1023014">
                <a:tc>
                  <a:txBody>
                    <a:bodyPr/>
                    <a:lstStyle/>
                    <a:p>
                      <a:pPr algn="l" fontAlgn="ctr"/>
                      <a:r>
                        <a:rPr lang="en-US" altLang="ja-JP" sz="800" u="none" strike="noStrike" baseline="0">
                          <a:effectLst/>
                          <a:ea typeface="ＭＳ Ｐゴシック" panose="020B0600070205080204" pitchFamily="50" charset="-128"/>
                        </a:rPr>
                        <a:t>2024 Scholarship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zh-CN" sz="800" u="none" strike="noStrike" baseline="0" dirty="0">
                          <a:effectLst/>
                          <a:ea typeface="ＭＳ Ｐゴシック" panose="020B0600070205080204" pitchFamily="50" charset="-128"/>
                        </a:rPr>
                        <a:t>Scholarship acceptance letter(copy)</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Please submit proof of the amount received.</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en-US" altLang="ja-JP" sz="800" u="none" strike="noStrike" baseline="0" dirty="0">
                          <a:effectLst/>
                          <a:ea typeface="ＭＳ Ｐゴシック" panose="020B0600070205080204" pitchFamily="50" charset="-128"/>
                        </a:rPr>
                        <a:t>If you are an international student and have money to send home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u="none" strike="noStrike" baseline="0" dirty="0">
                          <a:effectLst/>
                          <a:ea typeface="ＭＳ Ｐゴシック" panose="020B0600070205080204" pitchFamily="50" charset="-128"/>
                        </a:rPr>
                        <a:t>Documents that prove the amount of money sent for support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en-US" altLang="ja-JP" sz="800" u="none" strike="noStrike" baseline="0" dirty="0">
                          <a:effectLst/>
                          <a:ea typeface="ＭＳ Ｐゴシック" panose="020B0600070205080204" pitchFamily="50" charset="-128"/>
                        </a:rPr>
                        <a:t>International students receiving a scholarship from their home country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Acceptance letter for scholarship in your own country(copy)</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spTree>
    <p:extLst>
      <p:ext uri="{BB962C8B-B14F-4D97-AF65-F5344CB8AC3E}">
        <p14:creationId xmlns:p14="http://schemas.microsoft.com/office/powerpoint/2010/main" val="151576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610476" y="3015931"/>
            <a:ext cx="6001837" cy="3462486"/>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next and following pages are a collection of forms.</a:t>
            </a:r>
            <a:endParaRPr lang="en-US" altLang="ja-JP" sz="1100" dirty="0">
              <a:latin typeface="ＭＳ Ｐゴシック" panose="020B0600070205080204" pitchFamily="50" charset="-128"/>
              <a:ea typeface="ＭＳ Ｐゴシック" panose="020B0600070205080204" pitchFamily="50" charset="-128"/>
            </a:endParaRPr>
          </a:p>
          <a:p>
            <a:r>
              <a:rPr lang="en-US" altLang="ja-JP" sz="3200" dirty="0">
                <a:latin typeface="ＭＳ Ｐゴシック" panose="020B0600070205080204" pitchFamily="50" charset="-128"/>
                <a:ea typeface="ＭＳ Ｐゴシック" panose="020B0600070205080204" pitchFamily="50" charset="-128"/>
              </a:rPr>
              <a:t>Please print and use the form without “sample” if necessary.</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spTree>
    <p:extLst>
      <p:ext uri="{BB962C8B-B14F-4D97-AF65-F5344CB8AC3E}">
        <p14:creationId xmlns:p14="http://schemas.microsoft.com/office/powerpoint/2010/main" val="115733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461230" y="253222"/>
            <a:ext cx="6183160" cy="1703169"/>
          </a:xfrm>
          <a:ln>
            <a:noFill/>
          </a:ln>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effectLst/>
                <a:latin typeface="+mn-lt"/>
                <a:ea typeface="ＭＳ Ｐゴシック" panose="020B0600070205080204" pitchFamily="50" charset="-128"/>
                <a:cs typeface="ＭＳ ゴシック" panose="020B0609070205080204" pitchFamily="49" charset="-128"/>
              </a:rPr>
              <a:t>Please submit the original. </a:t>
            </a:r>
            <a:br>
              <a:rPr lang="en-US" altLang="ja-JP" sz="1100" kern="0" dirty="0">
                <a:effectLst/>
                <a:latin typeface="+mn-lt"/>
                <a:ea typeface="ＭＳ Ｐゴシック" panose="020B0600070205080204" pitchFamily="50" charset="-128"/>
                <a:cs typeface="ＭＳ ゴシック" panose="020B0609070205080204" pitchFamily="49" charset="-128"/>
              </a:rPr>
            </a:br>
            <a:br>
              <a:rPr lang="en-US" altLang="ja-JP" sz="1100" kern="0" dirty="0">
                <a:effectLst/>
                <a:latin typeface="+mn-lt"/>
                <a:ea typeface="ＭＳ Ｐゴシック" panose="020B0600070205080204" pitchFamily="50" charset="-128"/>
                <a:cs typeface="ＭＳ ゴシック" panose="020B0609070205080204" pitchFamily="49" charset="-128"/>
              </a:rPr>
            </a:b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latin typeface="+mn-lt"/>
                <a:ea typeface="ＭＳ Ｐゴシック" panose="020B0600070205080204" pitchFamily="50" charset="-128"/>
                <a:cs typeface="ＭＳ ゴシック" panose="020B0609070205080204" pitchFamily="49" charset="-128"/>
              </a:rPr>
              <a:t>The fields for the employer in the red box are to be filled in by the employer.</a:t>
            </a:r>
            <a:endParaRPr kumimoji="1" lang="ja-JP" altLang="en-US" sz="1100" u="sng" dirty="0">
              <a:latin typeface="+mn-lt"/>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565259" y="4233797"/>
            <a:ext cx="3620890"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298032" y="5118314"/>
            <a:ext cx="2545431" cy="2958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117" y="342767"/>
            <a:ext cx="515755" cy="584775"/>
          </a:xfrm>
          <a:prstGeom prst="rect">
            <a:avLst/>
          </a:prstGeom>
        </p:spPr>
      </p:pic>
    </p:spTree>
    <p:extLst>
      <p:ext uri="{BB962C8B-B14F-4D97-AF65-F5344CB8AC3E}">
        <p14:creationId xmlns:p14="http://schemas.microsoft.com/office/powerpoint/2010/main" val="10573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A82B27-1645-4991-9B2D-229EEB151324}"/>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59DDBAE3-FC19-4C57-8EF6-F6CE4430CB53}"/>
              </a:ext>
            </a:extLst>
          </p:cNvPr>
          <p:cNvPicPr>
            <a:picLocks noChangeAspect="1"/>
          </p:cNvPicPr>
          <p:nvPr/>
        </p:nvPicPr>
        <p:blipFill>
          <a:blip r:embed="rId2"/>
          <a:stretch>
            <a:fillRect/>
          </a:stretch>
        </p:blipFill>
        <p:spPr>
          <a:xfrm>
            <a:off x="215958" y="0"/>
            <a:ext cx="6426083" cy="8646695"/>
          </a:xfrm>
          <a:prstGeom prst="rect">
            <a:avLst/>
          </a:prstGeom>
        </p:spPr>
      </p:pic>
    </p:spTree>
    <p:extLst>
      <p:ext uri="{BB962C8B-B14F-4D97-AF65-F5344CB8AC3E}">
        <p14:creationId xmlns:p14="http://schemas.microsoft.com/office/powerpoint/2010/main" val="334311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478" y="486836"/>
            <a:ext cx="515755" cy="584775"/>
          </a:xfrm>
          <a:prstGeom prst="rect">
            <a:avLst/>
          </a:prstGeom>
        </p:spPr>
      </p:pic>
      <p:pic>
        <p:nvPicPr>
          <p:cNvPr id="15" name="図 14">
            <a:extLst>
              <a:ext uri="{FF2B5EF4-FFF2-40B4-BE49-F238E27FC236}">
                <a16:creationId xmlns:a16="http://schemas.microsoft.com/office/drawing/2014/main" id="{ECB22E96-8B1B-45AF-B1D1-2D5DC88FFF0A}"/>
              </a:ext>
            </a:extLst>
          </p:cNvPr>
          <p:cNvPicPr>
            <a:picLocks noChangeAspect="1"/>
          </p:cNvPicPr>
          <p:nvPr/>
        </p:nvPicPr>
        <p:blipFill>
          <a:blip r:embed="rId5"/>
          <a:stretch>
            <a:fillRect/>
          </a:stretch>
        </p:blipFill>
        <p:spPr>
          <a:xfrm>
            <a:off x="1377000" y="2524127"/>
            <a:ext cx="3916800" cy="5457272"/>
          </a:xfrm>
          <a:prstGeom prst="rect">
            <a:avLst/>
          </a:prstGeom>
          <a:ln>
            <a:solidFill>
              <a:schemeClr val="bg1">
                <a:lumMod val="65000"/>
              </a:schemeClr>
            </a:solidFill>
          </a:ln>
        </p:spPr>
      </p:pic>
      <p:sp>
        <p:nvSpPr>
          <p:cNvPr id="16" name="正方形/長方形 15">
            <a:extLst>
              <a:ext uri="{FF2B5EF4-FFF2-40B4-BE49-F238E27FC236}">
                <a16:creationId xmlns:a16="http://schemas.microsoft.com/office/drawing/2014/main" id="{7319DD48-72FF-4C2C-BF7F-62658FB3AFAE}"/>
              </a:ext>
            </a:extLst>
          </p:cNvPr>
          <p:cNvSpPr/>
          <p:nvPr/>
        </p:nvSpPr>
        <p:spPr>
          <a:xfrm>
            <a:off x="1377000" y="4197246"/>
            <a:ext cx="3916800" cy="3703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79">
            <a:extLst>
              <a:ext uri="{FF2B5EF4-FFF2-40B4-BE49-F238E27FC236}">
                <a16:creationId xmlns:a16="http://schemas.microsoft.com/office/drawing/2014/main" id="{CBCC1E42-0104-4EF8-9CD1-DD651A49CC9F}"/>
              </a:ext>
            </a:extLst>
          </p:cNvPr>
          <p:cNvSpPr txBox="1"/>
          <p:nvPr/>
        </p:nvSpPr>
        <p:spPr>
          <a:xfrm>
            <a:off x="2023672" y="4325620"/>
            <a:ext cx="2953061"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タイトル 1">
            <a:extLst>
              <a:ext uri="{FF2B5EF4-FFF2-40B4-BE49-F238E27FC236}">
                <a16:creationId xmlns:a16="http://schemas.microsoft.com/office/drawing/2014/main" id="{DAAE91C7-05B2-485F-A843-D488C98568C9}"/>
              </a:ext>
            </a:extLst>
          </p:cNvPr>
          <p:cNvSpPr txBox="1">
            <a:spLocks/>
          </p:cNvSpPr>
          <p:nvPr/>
        </p:nvSpPr>
        <p:spPr>
          <a:xfrm>
            <a:off x="1073608" y="854808"/>
            <a:ext cx="5116177" cy="84831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effectLst/>
                <a:latin typeface="+mn-lt"/>
                <a:ea typeface="ＭＳ Ｐゴシック" panose="020B0600070205080204" pitchFamily="50" charset="-128"/>
                <a:cs typeface="ＭＳ ゴシック" panose="020B0609070205080204" pitchFamily="49" charset="-128"/>
              </a:rPr>
              <a:t>Please submit the original. </a:t>
            </a:r>
            <a:br>
              <a:rPr lang="en-US" altLang="ja-JP" sz="1100" kern="0" dirty="0">
                <a:effectLst/>
                <a:latin typeface="+mn-lt"/>
                <a:ea typeface="ＭＳ Ｐゴシック" panose="020B0600070205080204" pitchFamily="50" charset="-128"/>
                <a:cs typeface="ＭＳ ゴシック" panose="020B0609070205080204" pitchFamily="49" charset="-128"/>
              </a:rPr>
            </a:br>
            <a:br>
              <a:rPr lang="en-US" altLang="ja-JP" sz="1100" kern="0" dirty="0">
                <a:effectLst/>
                <a:latin typeface="+mn-lt"/>
                <a:ea typeface="ＭＳ Ｐゴシック" panose="020B0600070205080204" pitchFamily="50" charset="-128"/>
                <a:cs typeface="ＭＳ ゴシック" panose="020B0609070205080204" pitchFamily="49" charset="-128"/>
              </a:rPr>
            </a:b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latin typeface="+mn-lt"/>
                <a:ea typeface="ＭＳ Ｐゴシック" panose="020B0600070205080204" pitchFamily="50" charset="-128"/>
                <a:cs typeface="ＭＳ ゴシック" panose="020B0609070205080204" pitchFamily="49" charset="-128"/>
              </a:rPr>
              <a:t>The fields for the employer in the red box are to be filled in by the employer.</a:t>
            </a:r>
            <a:br>
              <a:rPr kumimoji="1" lang="en-US" altLang="ja-JP" sz="1100" dirty="0">
                <a:latin typeface="+mn-lt"/>
                <a:ea typeface="ＭＳ Ｐゴシック" panose="020B0600070205080204" pitchFamily="50" charset="-128"/>
              </a:rPr>
            </a:br>
            <a:br>
              <a:rPr lang="en-US" altLang="ja-JP" sz="1100" kern="0" dirty="0">
                <a:effectLst/>
                <a:latin typeface="+mn-lt"/>
                <a:ea typeface="ＭＳ ゴシック" panose="020B0609070205080204" pitchFamily="49" charset="-128"/>
                <a:cs typeface="ＭＳ ゴシック" panose="020B0609070205080204" pitchFamily="49" charset="-128"/>
              </a:rPr>
            </a:br>
            <a:endParaRPr lang="ja-JP" altLang="en-US" sz="1100" u="sng" dirty="0">
              <a:latin typeface="+mn-lt"/>
              <a:ea typeface="ＭＳ Ｐゴシック" panose="020B0600070205080204" pitchFamily="50" charset="-128"/>
            </a:endParaRPr>
          </a:p>
        </p:txBody>
      </p:sp>
    </p:spTree>
    <p:extLst>
      <p:ext uri="{BB962C8B-B14F-4D97-AF65-F5344CB8AC3E}">
        <p14:creationId xmlns:p14="http://schemas.microsoft.com/office/powerpoint/2010/main" val="142900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4" name="図 3">
            <a:extLst>
              <a:ext uri="{FF2B5EF4-FFF2-40B4-BE49-F238E27FC236}">
                <a16:creationId xmlns:a16="http://schemas.microsoft.com/office/drawing/2014/main" id="{480BC8D2-FDAE-43C4-B342-589F1DC2213D}"/>
              </a:ext>
            </a:extLst>
          </p:cNvPr>
          <p:cNvPicPr>
            <a:picLocks noChangeAspect="1"/>
          </p:cNvPicPr>
          <p:nvPr/>
        </p:nvPicPr>
        <p:blipFill>
          <a:blip r:embed="rId2"/>
          <a:stretch>
            <a:fillRect/>
          </a:stretch>
        </p:blipFill>
        <p:spPr>
          <a:xfrm>
            <a:off x="119854" y="0"/>
            <a:ext cx="6266659" cy="8658175"/>
          </a:xfrm>
          <a:prstGeom prst="rect">
            <a:avLst/>
          </a:prstGeom>
        </p:spPr>
      </p:pic>
    </p:spTree>
    <p:extLst>
      <p:ext uri="{BB962C8B-B14F-4D97-AF65-F5344CB8AC3E}">
        <p14:creationId xmlns:p14="http://schemas.microsoft.com/office/powerpoint/2010/main" val="411825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mn-lt"/>
                <a:ea typeface="ＭＳ Ｐゴシック" panose="020B0600070205080204" pitchFamily="50" charset="-128"/>
              </a:rPr>
              <a:t>　</a:t>
            </a:r>
            <a:br>
              <a:rPr kumimoji="1" lang="en-US" altLang="ja-JP" sz="1100" dirty="0">
                <a:latin typeface="+mn-lt"/>
                <a:ea typeface="ＭＳ Ｐゴシック" panose="020B0600070205080204" pitchFamily="50" charset="-128"/>
              </a:rPr>
            </a:b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If the applicant‘s siblings are enrolled in a university (junior college), college of technology, or</a:t>
            </a:r>
            <a:br>
              <a:rPr kumimoji="1" lang="en-US" altLang="ja-JP" sz="1100" dirty="0">
                <a:latin typeface="+mn-lt"/>
                <a:ea typeface="ＭＳ Ｐゴシック" panose="020B0600070205080204" pitchFamily="50" charset="-128"/>
              </a:rPr>
            </a:br>
            <a:r>
              <a:rPr kumimoji="1" lang="en-US" altLang="ja-JP" sz="1100" dirty="0">
                <a:latin typeface="+mn-lt"/>
                <a:ea typeface="ＭＳ Ｐゴシック" panose="020B0600070205080204" pitchFamily="50" charset="-128"/>
              </a:rPr>
              <a:t> special training school (vocational or advanced course), they are eligible for the deduction.</a:t>
            </a:r>
            <a:br>
              <a:rPr kumimoji="1"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kumimoji="1" lang="ja-JP" altLang="en-US" sz="1100" dirty="0">
                <a:latin typeface="+mn-lt"/>
                <a:ea typeface="ＭＳ Ｐゴシック" panose="020B0600070205080204" pitchFamily="50" charset="-128"/>
              </a:rPr>
              <a:t>✔「</a:t>
            </a:r>
            <a:r>
              <a:rPr kumimoji="1" lang="ja-JP" altLang="en-US" sz="1100" dirty="0">
                <a:highlight>
                  <a:srgbClr val="FFFF00"/>
                </a:highlight>
                <a:latin typeface="+mn-lt"/>
                <a:ea typeface="ＭＳ Ｐゴシック" panose="020B0600070205080204" pitchFamily="50" charset="-128"/>
              </a:rPr>
              <a:t>貴学在学者</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 Provide information </a:t>
            </a:r>
            <a:r>
              <a:rPr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about </a:t>
            </a:r>
            <a:r>
              <a:rPr kumimoji="1" lang="en-US" altLang="ja-JP" sz="1100" u="sng" dirty="0">
                <a:latin typeface="+mn-lt"/>
                <a:ea typeface="ＭＳ Ｐゴシック" panose="020B0600070205080204" pitchFamily="50" charset="-128"/>
              </a:rPr>
              <a:t>your siblings</a:t>
            </a:r>
            <a:r>
              <a:rPr kumimoji="1" lang="ja-JP" altLang="en-US" sz="1100" u="sng" dirty="0">
                <a:latin typeface="+mn-lt"/>
                <a:ea typeface="ＭＳ Ｐゴシック" panose="020B0600070205080204" pitchFamily="50" charset="-128"/>
              </a:rPr>
              <a:t>　</a:t>
            </a:r>
            <a:br>
              <a:rPr kumimoji="1" lang="en-US" altLang="ja-JP" sz="1100" u="sng"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kumimoji="1" lang="ja-JP" altLang="en-US" sz="1100" dirty="0">
                <a:latin typeface="+mn-lt"/>
                <a:ea typeface="ＭＳ Ｐゴシック" panose="020B0600070205080204" pitchFamily="50" charset="-128"/>
              </a:rPr>
              <a:t>✔「</a:t>
            </a:r>
            <a:r>
              <a:rPr kumimoji="1" lang="ja-JP" altLang="en-US" sz="1100" dirty="0">
                <a:highlight>
                  <a:srgbClr val="00FF00"/>
                </a:highlight>
                <a:latin typeface="+mn-lt"/>
                <a:ea typeface="ＭＳ Ｐゴシック" panose="020B0600070205080204" pitchFamily="50" charset="-128"/>
              </a:rPr>
              <a:t>山口大学在学者</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 Provide information about </a:t>
            </a:r>
            <a:r>
              <a:rPr kumimoji="1" lang="en-US" altLang="ja-JP" sz="1100" u="sng" dirty="0">
                <a:latin typeface="+mn-lt"/>
                <a:ea typeface="ＭＳ Ｐゴシック" panose="020B0600070205080204" pitchFamily="50" charset="-128"/>
              </a:rPr>
              <a:t>The applicant himself/herself</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en-US" altLang="ja-JP" sz="900" dirty="0">
                <a:solidFill>
                  <a:srgbClr val="FF0000"/>
                </a:solidFill>
                <a:latin typeface="ＭＳ Ｐゴシック" panose="020B0600070205080204" pitchFamily="50" charset="-128"/>
                <a:ea typeface="ＭＳ Ｐゴシック" panose="020B0600070205080204" pitchFamily="50" charset="-128"/>
              </a:rPr>
              <a:t>Enter a date after October 1, 2025</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School entry field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6" y="474004"/>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46298" y="1233377"/>
            <a:ext cx="809784" cy="244828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350335" y="1531088"/>
            <a:ext cx="2389615" cy="2208251"/>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5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D0656B27-077E-4EA6-A53E-FC4165720340}"/>
              </a:ext>
            </a:extLst>
          </p:cNvPr>
          <p:cNvPicPr>
            <a:picLocks noChangeAspect="1"/>
          </p:cNvPicPr>
          <p:nvPr/>
        </p:nvPicPr>
        <p:blipFill>
          <a:blip r:embed="rId2"/>
          <a:stretch>
            <a:fillRect/>
          </a:stretch>
        </p:blipFill>
        <p:spPr>
          <a:xfrm>
            <a:off x="247099" y="0"/>
            <a:ext cx="6363801" cy="8678779"/>
          </a:xfrm>
          <a:prstGeom prst="rect">
            <a:avLst/>
          </a:prstGeom>
        </p:spPr>
      </p:pic>
      <p:sp>
        <p:nvSpPr>
          <p:cNvPr id="4" name="正方形/長方形 3">
            <a:extLst>
              <a:ext uri="{FF2B5EF4-FFF2-40B4-BE49-F238E27FC236}">
                <a16:creationId xmlns:a16="http://schemas.microsoft.com/office/drawing/2014/main" id="{75BD1D2A-5C0F-43BE-A448-759EBB613458}"/>
              </a:ext>
            </a:extLst>
          </p:cNvPr>
          <p:cNvSpPr/>
          <p:nvPr/>
        </p:nvSpPr>
        <p:spPr>
          <a:xfrm>
            <a:off x="674076" y="7491863"/>
            <a:ext cx="5509846" cy="31652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BA227DAB-9EED-4408-A7A4-4EE3C8DF6B78}"/>
              </a:ext>
            </a:extLst>
          </p:cNvPr>
          <p:cNvCxnSpPr/>
          <p:nvPr/>
        </p:nvCxnSpPr>
        <p:spPr>
          <a:xfrm flipV="1">
            <a:off x="674076" y="6369372"/>
            <a:ext cx="515816" cy="105507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8309967"/>
          </a:xfrm>
          <a:prstGeom prst="rect">
            <a:avLst/>
          </a:prstGeom>
          <a:noFill/>
        </p:spPr>
        <p:txBody>
          <a:bodyPr wrap="square">
            <a:spAutoFit/>
          </a:bodyPr>
          <a:lstStyle/>
          <a:p>
            <a:r>
              <a:rPr kumimoji="1" lang="en-US" altLang="ja-JP" sz="1400" dirty="0">
                <a:ea typeface="ＭＳ Ｐゴシック" panose="020B0600070205080204" pitchFamily="50" charset="-128"/>
              </a:rPr>
              <a:t>Admission Fee Waiver and Deferment System</a:t>
            </a:r>
          </a:p>
          <a:p>
            <a:endParaRPr kumimoji="1" lang="en-US" altLang="ja-JP" sz="1400" dirty="0"/>
          </a:p>
          <a:p>
            <a:r>
              <a:rPr kumimoji="1" lang="ja-JP" altLang="en-US" sz="1100" b="1" dirty="0">
                <a:ea typeface="ＭＳ Ｐゴシック" panose="020B0600070205080204" pitchFamily="50" charset="-128"/>
              </a:rPr>
              <a:t>１．</a:t>
            </a:r>
            <a:r>
              <a:rPr lang="en-US" altLang="ja-JP" sz="1100" b="1" dirty="0">
                <a:ea typeface="ＭＳ Ｐゴシック" panose="020B0600070205080204" pitchFamily="50" charset="-128"/>
              </a:rPr>
              <a:t>Those who meet any of the following conditions are eligible to apply</a:t>
            </a:r>
            <a:r>
              <a:rPr lang="ja-JP" altLang="en-US" sz="1100" b="1" dirty="0">
                <a:ea typeface="ＭＳ Ｐゴシック" panose="020B0600070205080204" pitchFamily="50" charset="-128"/>
              </a:rPr>
              <a:t>・・・</a:t>
            </a:r>
            <a:r>
              <a:rPr lang="en-US" altLang="ja-JP" sz="1100" b="1" dirty="0">
                <a:ea typeface="ＭＳ Ｐゴシック" panose="020B0600070205080204" pitchFamily="50" charset="-128"/>
              </a:rPr>
              <a:t>Graduate students</a:t>
            </a:r>
            <a:endParaRPr lang="en-US" altLang="ja-JP" sz="1100" dirty="0">
              <a:ea typeface="ＭＳ Ｐゴシック" panose="020B0600070205080204" pitchFamily="50" charset="-128"/>
            </a:endParaRPr>
          </a:p>
          <a:p>
            <a:endParaRPr kumimoji="1"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（１） </a:t>
            </a:r>
            <a:r>
              <a:rPr lang="en-US" altLang="ja-JP" sz="1100" dirty="0">
                <a:ea typeface="ＭＳ Ｐゴシック" panose="020B0600070205080204" pitchFamily="50" charset="-128"/>
              </a:rPr>
              <a:t>Students who have difficulty in paying the tuition fee by the deadline due to financial reasons and who are recognized as meeting certain academic criteria.</a:t>
            </a:r>
          </a:p>
          <a:p>
            <a:r>
              <a:rPr kumimoji="1" lang="ja-JP" altLang="en-US" sz="1100" dirty="0">
                <a:ea typeface="ＭＳ Ｐゴシック" panose="020B0600070205080204" pitchFamily="50" charset="-128"/>
              </a:rPr>
              <a:t>（２）</a:t>
            </a:r>
            <a:r>
              <a:rPr kumimoji="1" lang="en-US" altLang="ja-JP" sz="1100" dirty="0">
                <a:ea typeface="ＭＳ Ｐゴシック" panose="020B0600070205080204" pitchFamily="50" charset="-128"/>
              </a:rPr>
              <a:t>【One year prior to enrollment】 Students those who have difficulty in paying tuition fees due to the following reasons.</a:t>
            </a:r>
          </a:p>
          <a:p>
            <a:r>
              <a:rPr kumimoji="1" lang="ja-JP" altLang="en-US" sz="1100" dirty="0">
                <a:ea typeface="ＭＳ Ｐゴシック" panose="020B0600070205080204" pitchFamily="50" charset="-128"/>
              </a:rPr>
              <a:t>　・</a:t>
            </a:r>
            <a:r>
              <a:rPr lang="en-US" altLang="ja-JP" sz="1100" dirty="0">
                <a:ea typeface="ＭＳ Ｐゴシック" panose="020B0600070205080204" pitchFamily="50" charset="-128"/>
              </a:rPr>
              <a:t>The person responsible for paying school expenses has died.</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student or the person responsible for paying school expenses has suffered damage from a </a:t>
            </a:r>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disaster, such as a storm or flood in Japan. </a:t>
            </a:r>
            <a:r>
              <a:rPr kumimoji="1" lang="ja-JP" altLang="en-US" sz="1100" dirty="0">
                <a:ea typeface="ＭＳ Ｐゴシック" panose="020B0600070205080204" pitchFamily="50" charset="-128"/>
              </a:rPr>
              <a:t>　　　</a:t>
            </a:r>
            <a:endParaRPr kumimoji="1" lang="en-US" altLang="ja-JP" sz="1100" dirty="0">
              <a:ea typeface="ＭＳ Ｐゴシック" panose="020B0600070205080204" pitchFamily="50" charset="-128"/>
            </a:endParaRPr>
          </a:p>
          <a:p>
            <a:endParaRPr kumimoji="1" lang="en-US" altLang="ja-JP" sz="1100" dirty="0">
              <a:ea typeface="ＭＳ Ｐゴシック" panose="020B0600070205080204" pitchFamily="50" charset="-128"/>
            </a:endParaRPr>
          </a:p>
          <a:p>
            <a:r>
              <a:rPr lang="ja-JP" altLang="en-US" sz="1100" b="1" dirty="0">
                <a:ea typeface="ＭＳ Ｐゴシック" panose="020B0600070205080204" pitchFamily="50" charset="-128"/>
              </a:rPr>
              <a:t>２．</a:t>
            </a:r>
            <a:r>
              <a:rPr lang="en-US" altLang="ja-JP" sz="1100" b="1" dirty="0">
                <a:ea typeface="ＭＳ Ｐゴシック" panose="020B0600070205080204" pitchFamily="50" charset="-128"/>
              </a:rPr>
              <a:t>Exemption Amounts</a:t>
            </a:r>
          </a:p>
          <a:p>
            <a:r>
              <a:rPr kumimoji="1" lang="ja-JP" altLang="en-US" sz="1100" b="1" dirty="0">
                <a:ea typeface="ＭＳ Ｐゴシック" panose="020B0600070205080204" pitchFamily="50" charset="-128"/>
              </a:rPr>
              <a:t>　　</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Entrance fee waiver amount</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Full or half of the entrance fee</a:t>
            </a:r>
            <a:r>
              <a:rPr kumimoji="1" lang="ja-JP" altLang="en-US" sz="1100" b="1" dirty="0">
                <a:ea typeface="ＭＳ Ｐゴシック" panose="020B0600070205080204" pitchFamily="50" charset="-128"/>
              </a:rPr>
              <a:t>　　</a:t>
            </a:r>
            <a:endParaRPr kumimoji="1" lang="en-US" altLang="ja-JP" sz="1100" b="1" dirty="0">
              <a:ea typeface="ＭＳ Ｐゴシック" panose="020B0600070205080204" pitchFamily="50" charset="-128"/>
            </a:endParaRPr>
          </a:p>
          <a:p>
            <a:r>
              <a:rPr kumimoji="1" lang="ja-JP" altLang="en-US" sz="1100" b="1" dirty="0">
                <a:ea typeface="ＭＳ Ｐゴシック" panose="020B0600070205080204" pitchFamily="50" charset="-128"/>
              </a:rPr>
              <a:t>　　</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Deferment of Entrance Fee</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Full of the entrance fee</a:t>
            </a:r>
            <a:endParaRPr lang="en-US" altLang="ja-JP" sz="1100" b="1" dirty="0">
              <a:ea typeface="ＭＳ Ｐゴシック" panose="020B0600070205080204" pitchFamily="50" charset="-128"/>
            </a:endParaRPr>
          </a:p>
          <a:p>
            <a:endParaRPr kumimoji="1" lang="en-US" altLang="ja-JP" sz="1100" b="1" dirty="0">
              <a:ea typeface="ＭＳ Ｐゴシック" panose="020B0600070205080204" pitchFamily="50" charset="-128"/>
            </a:endParaRPr>
          </a:p>
          <a:p>
            <a:r>
              <a:rPr lang="ja-JP" altLang="en-US" sz="1100" b="1" dirty="0">
                <a:ea typeface="ＭＳ Ｐゴシック" panose="020B0600070205080204" pitchFamily="50" charset="-128"/>
              </a:rPr>
              <a:t>３．</a:t>
            </a:r>
            <a:r>
              <a:rPr lang="en-US" altLang="ja-JP" sz="1100" b="1" dirty="0">
                <a:ea typeface="ＭＳ Ｐゴシック" panose="020B0600070205080204" pitchFamily="50" charset="-128"/>
              </a:rPr>
              <a:t>About Application</a:t>
            </a:r>
          </a:p>
          <a:p>
            <a:r>
              <a:rPr lang="ja-JP" altLang="en-US" sz="1100" b="1" dirty="0">
                <a:ea typeface="ＭＳ Ｐゴシック" panose="020B0600070205080204" pitchFamily="50" charset="-128"/>
              </a:rPr>
              <a:t>　</a:t>
            </a:r>
            <a:r>
              <a:rPr lang="ja-JP" altLang="en-US" sz="1100" dirty="0">
                <a:ea typeface="ＭＳ Ｐゴシック" panose="020B0600070205080204" pitchFamily="50" charset="-128"/>
              </a:rPr>
              <a:t>　</a:t>
            </a:r>
            <a:r>
              <a:rPr lang="en-US" altLang="ja-JP" sz="1100" u="sng" dirty="0">
                <a:highlight>
                  <a:srgbClr val="FFFF00"/>
                </a:highlight>
                <a:ea typeface="ＭＳ Ｐゴシック" panose="020B0600070205080204" pitchFamily="50" charset="-128"/>
              </a:rPr>
              <a:t>Please note that there are </a:t>
            </a:r>
            <a:r>
              <a:rPr lang="ja-JP" altLang="en-US" sz="1100" u="sng" dirty="0">
                <a:highlight>
                  <a:srgbClr val="FFFF00"/>
                </a:highlight>
                <a:ea typeface="ＭＳ Ｐゴシック" panose="020B0600070205080204" pitchFamily="50" charset="-128"/>
              </a:rPr>
              <a:t>🔷</a:t>
            </a:r>
            <a:r>
              <a:rPr lang="en-US" altLang="ja-JP" sz="1100" u="sng" dirty="0">
                <a:highlight>
                  <a:srgbClr val="FFFF00"/>
                </a:highlight>
                <a:ea typeface="ＭＳ Ｐゴシック" panose="020B0600070205080204" pitchFamily="50" charset="-128"/>
              </a:rPr>
              <a:t>two levels of acceptance.</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（１）</a:t>
            </a:r>
            <a:r>
              <a:rPr lang="ja-JP" altLang="en-US" sz="1100" dirty="0">
                <a:highlight>
                  <a:srgbClr val="FFFF00"/>
                </a:highlight>
                <a:ea typeface="ＭＳ Ｐゴシック" panose="020B0600070205080204" pitchFamily="50" charset="-128"/>
              </a:rPr>
              <a:t>🔷</a:t>
            </a:r>
            <a:r>
              <a:rPr lang="en-US" altLang="ja-JP" sz="1100" dirty="0">
                <a:highlight>
                  <a:srgbClr val="FFFF00"/>
                </a:highlight>
                <a:ea typeface="ＭＳ Ｐゴシック" panose="020B0600070205080204" pitchFamily="50" charset="-128"/>
              </a:rPr>
              <a:t>During the enrollment process</a:t>
            </a:r>
          </a:p>
          <a:p>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Submission of documents</a:t>
            </a:r>
            <a:r>
              <a:rPr lang="ja-JP" altLang="en-US" sz="1100" dirty="0">
                <a:ea typeface="ＭＳ Ｐゴシック" panose="020B0600070205080204" pitchFamily="50" charset="-128"/>
              </a:rPr>
              <a:t>　：　「</a:t>
            </a:r>
            <a:r>
              <a:rPr lang="en-US" altLang="ja-JP" sz="1100" dirty="0">
                <a:ea typeface="ＭＳ Ｐゴシック" panose="020B0600070205080204" pitchFamily="50" charset="-128"/>
              </a:rPr>
              <a:t>Application for Admission Fee Exemption/Application for Deferred</a:t>
            </a:r>
          </a:p>
          <a:p>
            <a:r>
              <a:rPr lang="en-US" altLang="ja-JP" sz="1100" dirty="0">
                <a:ea typeface="ＭＳ Ｐゴシック" panose="020B0600070205080204" pitchFamily="50" charset="-128"/>
              </a:rPr>
              <a:t>                                              Collection of Admission Fees</a:t>
            </a:r>
            <a:r>
              <a:rPr lang="ja-JP" altLang="en-US" sz="1100" dirty="0">
                <a:ea typeface="ＭＳ Ｐゴシック" panose="020B0600070205080204" pitchFamily="50" charset="-128"/>
              </a:rPr>
              <a:t>」</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（２）</a:t>
            </a:r>
            <a:r>
              <a:rPr lang="en-US" altLang="ja-JP" sz="1100" dirty="0">
                <a:ea typeface="ＭＳ Ｐゴシック" panose="020B0600070205080204" pitchFamily="50" charset="-128"/>
              </a:rPr>
              <a:t>Preparation of required documents</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Documents required for application for entrance fee waiver and deferment of entrance fee are</a:t>
            </a:r>
          </a:p>
          <a:p>
            <a:r>
              <a:rPr lang="en-US" altLang="ja-JP" sz="1100" dirty="0">
                <a:ea typeface="ＭＳ Ｐゴシック" panose="020B0600070205080204" pitchFamily="50" charset="-128"/>
              </a:rPr>
              <a:t>     the same as those for application for tuition fee waiver.</a:t>
            </a:r>
          </a:p>
          <a:p>
            <a:endParaRPr lang="en-US" altLang="ja-JP" sz="1100" dirty="0">
              <a:ea typeface="ＭＳ Ｐゴシック" panose="020B0600070205080204" pitchFamily="50" charset="-128"/>
            </a:endParaRPr>
          </a:p>
          <a:p>
            <a:r>
              <a:rPr lang="en-US" altLang="ja-JP" sz="1000" b="1" dirty="0">
                <a:ea typeface="ＭＳ Ｐゴシック" panose="020B0600070205080204" pitchFamily="50" charset="-128"/>
              </a:rPr>
              <a:t>    </a:t>
            </a:r>
            <a:r>
              <a:rPr lang="ja-JP" altLang="en-US" sz="1000" b="1" u="sng" dirty="0">
                <a:highlight>
                  <a:srgbClr val="C0C0C0"/>
                </a:highlight>
                <a:ea typeface="ＭＳ Ｐゴシック" panose="020B0600070205080204" pitchFamily="50" charset="-128"/>
              </a:rPr>
              <a:t>（</a:t>
            </a:r>
            <a:r>
              <a:rPr lang="en-US" altLang="ja-JP" sz="1000" b="1" u="sng" dirty="0">
                <a:highlight>
                  <a:srgbClr val="C0C0C0"/>
                </a:highlight>
                <a:ea typeface="ＭＳ Ｐゴシック" panose="020B0600070205080204" pitchFamily="50" charset="-128"/>
              </a:rPr>
              <a:t>ⅰ</a:t>
            </a:r>
            <a:r>
              <a:rPr lang="ja-JP" altLang="en-US" sz="1000" b="1" u="sng" dirty="0">
                <a:highlight>
                  <a:srgbClr val="C0C0C0"/>
                </a:highlight>
                <a:ea typeface="ＭＳ Ｐゴシック" panose="020B0600070205080204" pitchFamily="50" charset="-128"/>
              </a:rPr>
              <a:t>）</a:t>
            </a:r>
            <a:r>
              <a:rPr lang="en-US" altLang="ja-JP" sz="1000" b="1" u="sng" dirty="0">
                <a:highlight>
                  <a:srgbClr val="C0C0C0"/>
                </a:highlight>
                <a:ea typeface="ＭＳ Ｐゴシック" panose="020B0600070205080204" pitchFamily="50" charset="-128"/>
              </a:rPr>
              <a:t> When apply for entrance fee waiver only, or, apply for both tuition fee waiver and entrance fee waiver</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Please see page 9</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12 of this handbook, and prepare the necessary documents.</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 It is not necessary to prepare two copies, one for tuition fee waiver and the other for admission</a:t>
            </a:r>
          </a:p>
          <a:p>
            <a:r>
              <a:rPr lang="en-US" altLang="ja-JP" sz="1100" dirty="0">
                <a:ea typeface="ＭＳ Ｐゴシック" panose="020B0600070205080204" pitchFamily="50" charset="-128"/>
              </a:rPr>
              <a:t>     fee waiver, and prepare </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Application form for entrance fee waiver and deferment</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,Envelope</a:t>
            </a:r>
            <a:r>
              <a:rPr kumimoji="1" lang="ja-JP" altLang="en-US" sz="1100" dirty="0">
                <a:ea typeface="ＭＳ Ｐゴシック" panose="020B0600070205080204" pitchFamily="50" charset="-128"/>
              </a:rPr>
              <a:t>（長</a:t>
            </a:r>
            <a:endParaRPr kumimoji="1" lang="en-US" altLang="ja-JP" sz="1100" dirty="0">
              <a:ea typeface="ＭＳ Ｐゴシック" panose="020B0600070205080204" pitchFamily="50" charset="-128"/>
            </a:endParaRPr>
          </a:p>
          <a:p>
            <a:r>
              <a:rPr kumimoji="1" lang="en-US" altLang="ja-JP" sz="1100" dirty="0">
                <a:ea typeface="ＭＳ Ｐゴシック" panose="020B0600070205080204" pitchFamily="50" charset="-128"/>
              </a:rPr>
              <a:t>     </a:t>
            </a:r>
            <a:r>
              <a:rPr kumimoji="1" lang="ja-JP" altLang="en-US" sz="1100" dirty="0">
                <a:ea typeface="ＭＳ Ｐゴシック" panose="020B0600070205080204" pitchFamily="50" charset="-128"/>
              </a:rPr>
              <a:t>形３号）（</a:t>
            </a:r>
            <a:r>
              <a:rPr kumimoji="1" lang="en-US" altLang="ja-JP" sz="1100" dirty="0">
                <a:ea typeface="ＭＳ Ｐゴシック" panose="020B0600070205080204" pitchFamily="50" charset="-128"/>
              </a:rPr>
              <a:t>460 yen stamp is required</a:t>
            </a:r>
            <a:r>
              <a:rPr kumimoji="1" lang="ja-JP" altLang="en-US" sz="1100" dirty="0">
                <a:ea typeface="ＭＳ Ｐゴシック" panose="020B0600070205080204" pitchFamily="50" charset="-128"/>
              </a:rPr>
              <a:t>）</a:t>
            </a:r>
            <a:endParaRPr kumimoji="1" lang="en-US" altLang="ja-JP" sz="1100" dirty="0">
              <a:ea typeface="ＭＳ Ｐゴシック" panose="020B0600070205080204" pitchFamily="50" charset="-128"/>
            </a:endParaRPr>
          </a:p>
          <a:p>
            <a:endParaRPr kumimoji="1" lang="en-US" altLang="ja-JP" sz="1100" dirty="0">
              <a:ea typeface="ＭＳ Ｐゴシック" panose="020B0600070205080204" pitchFamily="50" charset="-128"/>
            </a:endParaRPr>
          </a:p>
          <a:p>
            <a:r>
              <a:rPr kumimoji="1" lang="en-US" altLang="ja-JP" sz="1100" dirty="0">
                <a:ea typeface="ＭＳ Ｐゴシック" panose="020B0600070205080204" pitchFamily="50" charset="-128"/>
              </a:rPr>
              <a:t>     When the submission period arrives, follow the procedure.(see 4 page </a:t>
            </a:r>
            <a:r>
              <a:rPr kumimoji="1" lang="ja-JP" altLang="en-US" sz="1100" dirty="0">
                <a:ea typeface="ＭＳ Ｐゴシック" panose="020B0600070205080204" pitchFamily="50" charset="-128"/>
              </a:rPr>
              <a:t>「２．（１）」</a:t>
            </a:r>
            <a:r>
              <a:rPr kumimoji="1" lang="en-US" altLang="ja-JP" sz="1100" dirty="0">
                <a:ea typeface="ＭＳ Ｐゴシック" panose="020B0600070205080204" pitchFamily="50" charset="-128"/>
              </a:rPr>
              <a:t>)</a:t>
            </a:r>
          </a:p>
          <a:p>
            <a:endParaRPr lang="en-US" altLang="ja-JP" sz="1100" dirty="0">
              <a:ea typeface="ＭＳ Ｐゴシック" panose="020B0600070205080204" pitchFamily="50" charset="-128"/>
            </a:endParaRPr>
          </a:p>
          <a:p>
            <a:r>
              <a:rPr lang="ja-JP" altLang="en-US" sz="1200" b="1" dirty="0">
                <a:ea typeface="ＭＳ Ｐゴシック" panose="020B0600070205080204" pitchFamily="50" charset="-128"/>
              </a:rPr>
              <a:t>　</a:t>
            </a:r>
            <a:r>
              <a:rPr lang="ja-JP" altLang="en-US" sz="1000" b="1" u="sng" dirty="0">
                <a:highlight>
                  <a:srgbClr val="C0C0C0"/>
                </a:highlight>
                <a:ea typeface="ＭＳ Ｐゴシック" panose="020B0600070205080204" pitchFamily="50" charset="-128"/>
              </a:rPr>
              <a:t>（</a:t>
            </a:r>
            <a:r>
              <a:rPr lang="en-US" altLang="ja-JP" sz="1000" b="1" u="sng" dirty="0">
                <a:highlight>
                  <a:srgbClr val="C0C0C0"/>
                </a:highlight>
                <a:ea typeface="ＭＳ Ｐゴシック" panose="020B0600070205080204" pitchFamily="50" charset="-128"/>
              </a:rPr>
              <a:t>ⅱ</a:t>
            </a:r>
            <a:r>
              <a:rPr lang="ja-JP" altLang="en-US" sz="1000" b="1" u="sng" dirty="0">
                <a:highlight>
                  <a:srgbClr val="C0C0C0"/>
                </a:highlight>
                <a:ea typeface="ＭＳ Ｐゴシック" panose="020B0600070205080204" pitchFamily="50" charset="-128"/>
              </a:rPr>
              <a:t>）　</a:t>
            </a:r>
            <a:r>
              <a:rPr lang="en-US" altLang="ja-JP" sz="1000" b="1" u="sng" dirty="0">
                <a:highlight>
                  <a:srgbClr val="C0C0C0"/>
                </a:highlight>
                <a:ea typeface="ＭＳ Ｐゴシック" panose="020B0600070205080204" pitchFamily="50" charset="-128"/>
              </a:rPr>
              <a:t>When apply for tuition fee waiver only</a:t>
            </a:r>
          </a:p>
          <a:p>
            <a:r>
              <a:rPr lang="ja-JP" altLang="en-US" sz="1100" dirty="0">
                <a:ea typeface="ＭＳ Ｐゴシック" panose="020B0600070205080204" pitchFamily="50" charset="-128"/>
              </a:rPr>
              <a:t>　　</a:t>
            </a:r>
            <a:r>
              <a:rPr kumimoji="1" lang="en-US" altLang="ja-JP" sz="1100" dirty="0">
                <a:ea typeface="ＭＳ Ｐゴシック" panose="020B0600070205080204" pitchFamily="50" charset="-128"/>
              </a:rPr>
              <a:t>When the submission period arrives, follow the procedure.(see 4 page </a:t>
            </a:r>
            <a:r>
              <a:rPr kumimoji="1" lang="ja-JP" altLang="en-US" sz="1100" dirty="0">
                <a:ea typeface="ＭＳ Ｐゴシック" panose="020B0600070205080204" pitchFamily="50" charset="-128"/>
              </a:rPr>
              <a:t>「２．（１）」</a:t>
            </a:r>
            <a:r>
              <a:rPr kumimoji="1" lang="en-US" altLang="ja-JP" sz="1100" dirty="0">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spTree>
    <p:extLst>
      <p:ext uri="{BB962C8B-B14F-4D97-AF65-F5344CB8AC3E}">
        <p14:creationId xmlns:p14="http://schemas.microsoft.com/office/powerpoint/2010/main" val="358210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a:xfrm>
            <a:off x="471488" y="486836"/>
            <a:ext cx="5915025" cy="2244332"/>
          </a:xfrm>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en-US" altLang="ja-JP" sz="1100" dirty="0">
                <a:latin typeface="+mn-lt"/>
                <a:ea typeface="ＭＳ Ｐゴシック" panose="020B0600070205080204" pitchFamily="50" charset="-128"/>
              </a:rPr>
              <a:t>Deductible is available for long-term medical treatment of six months or more. However, the deductible is limited to medical expenses covered by health insurance and related to the name of the illness listed on the medical certificate.</a:t>
            </a:r>
            <a:br>
              <a:rPr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Receipts must be organized by month and affixed to the affixing ledger. Unorganized or unclear receipts are not deductible.</a:t>
            </a:r>
            <a:br>
              <a:rPr kumimoji="1"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Items for which it is unclear whether or not they are covered by health insurance are not deductible.</a:t>
            </a:r>
            <a:br>
              <a:rPr lang="en-US" altLang="ja-JP" sz="1100" dirty="0">
                <a:latin typeface="+mn-lt"/>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20</a:t>
            </a:fld>
            <a:endParaRPr kumimoji="1" lang="ja-JP" altLang="en-US"/>
          </a:p>
        </p:txBody>
      </p:sp>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744816"/>
            <a:ext cx="515755" cy="584775"/>
          </a:xfrm>
          <a:prstGeom prst="rect">
            <a:avLst/>
          </a:prstGeom>
        </p:spPr>
      </p:pic>
      <p:graphicFrame>
        <p:nvGraphicFramePr>
          <p:cNvPr id="9" name="オブジェクト 8">
            <a:extLst>
              <a:ext uri="{FF2B5EF4-FFF2-40B4-BE49-F238E27FC236}">
                <a16:creationId xmlns:a16="http://schemas.microsoft.com/office/drawing/2014/main" id="{2C31492A-B9D9-4548-81F2-5121EF873FCE}"/>
              </a:ext>
            </a:extLst>
          </p:cNvPr>
          <p:cNvGraphicFramePr>
            <a:graphicFrameLocks noChangeAspect="1"/>
          </p:cNvGraphicFramePr>
          <p:nvPr>
            <p:extLst>
              <p:ext uri="{D42A27DB-BD31-4B8C-83A1-F6EECF244321}">
                <p14:modId xmlns:p14="http://schemas.microsoft.com/office/powerpoint/2010/main" val="3433018673"/>
              </p:ext>
            </p:extLst>
          </p:nvPr>
        </p:nvGraphicFramePr>
        <p:xfrm>
          <a:off x="1105630" y="2493438"/>
          <a:ext cx="4402075" cy="5803200"/>
        </p:xfrm>
        <a:graphic>
          <a:graphicData uri="http://schemas.openxmlformats.org/presentationml/2006/ole">
            <mc:AlternateContent xmlns:mc="http://schemas.openxmlformats.org/markup-compatibility/2006">
              <mc:Choice xmlns:v="urn:schemas-microsoft-com:vml" Requires="v">
                <p:oleObj spid="_x0000_s1075" name="DocuWorks" r:id="rId6" imgW="6422207" imgH="9092973" progId="xdw.Document">
                  <p:embed/>
                </p:oleObj>
              </mc:Choice>
              <mc:Fallback>
                <p:oleObj name="DocuWorks" r:id="rId6" imgW="6422207" imgH="9092973" progId="xdw.Document">
                  <p:embed/>
                  <p:pic>
                    <p:nvPicPr>
                      <p:cNvPr id="7" name="オブジェクト 6">
                        <a:extLst>
                          <a:ext uri="{FF2B5EF4-FFF2-40B4-BE49-F238E27FC236}">
                            <a16:creationId xmlns:a16="http://schemas.microsoft.com/office/drawing/2014/main" id="{92DA7746-9B84-448B-BDC8-07BFFD658579}"/>
                          </a:ext>
                        </a:extLst>
                      </p:cNvPr>
                      <p:cNvPicPr/>
                      <p:nvPr/>
                    </p:nvPicPr>
                    <p:blipFill>
                      <a:blip r:embed="rId7"/>
                      <a:stretch>
                        <a:fillRect/>
                      </a:stretch>
                    </p:blipFill>
                    <p:spPr>
                      <a:xfrm>
                        <a:off x="1105630" y="2493438"/>
                        <a:ext cx="4402075" cy="5803200"/>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64344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21</a:t>
            </a:fld>
            <a:endParaRPr kumimoji="1" lang="ja-JP" altLang="en-US"/>
          </a:p>
        </p:txBody>
      </p:sp>
      <p:graphicFrame>
        <p:nvGraphicFramePr>
          <p:cNvPr id="4" name="オブジェクト 3">
            <a:extLst>
              <a:ext uri="{FF2B5EF4-FFF2-40B4-BE49-F238E27FC236}">
                <a16:creationId xmlns:a16="http://schemas.microsoft.com/office/drawing/2014/main" id="{CFFCF47F-BD59-4E4E-A244-028F7F4E036B}"/>
              </a:ext>
            </a:extLst>
          </p:cNvPr>
          <p:cNvGraphicFramePr>
            <a:graphicFrameLocks noChangeAspect="1"/>
          </p:cNvGraphicFramePr>
          <p:nvPr/>
        </p:nvGraphicFramePr>
        <p:xfrm>
          <a:off x="1" y="-334851"/>
          <a:ext cx="6858000" cy="8977893"/>
        </p:xfrm>
        <a:graphic>
          <a:graphicData uri="http://schemas.openxmlformats.org/presentationml/2006/ole">
            <mc:AlternateContent xmlns:mc="http://schemas.openxmlformats.org/markup-compatibility/2006">
              <mc:Choice xmlns:v="urn:schemas-microsoft-com:vml" Requires="v">
                <p:oleObj spid="_x0000_s2099" name="DocuWorks" r:id="rId3" imgW="6422207" imgH="9092973" progId="xdw.Document">
                  <p:embed/>
                </p:oleObj>
              </mc:Choice>
              <mc:Fallback>
                <p:oleObj name="DocuWorks" r:id="rId3" imgW="6422207" imgH="9092973" progId="xdw.Document">
                  <p:embed/>
                  <p:pic>
                    <p:nvPicPr>
                      <p:cNvPr id="4" name="オブジェクト 3">
                        <a:extLst>
                          <a:ext uri="{FF2B5EF4-FFF2-40B4-BE49-F238E27FC236}">
                            <a16:creationId xmlns:a16="http://schemas.microsoft.com/office/drawing/2014/main" id="{CFFCF47F-BD59-4E4E-A244-028F7F4E036B}"/>
                          </a:ext>
                        </a:extLst>
                      </p:cNvPr>
                      <p:cNvPicPr/>
                      <p:nvPr/>
                    </p:nvPicPr>
                    <p:blipFill>
                      <a:blip r:embed="rId4"/>
                      <a:stretch>
                        <a:fillRect/>
                      </a:stretch>
                    </p:blipFill>
                    <p:spPr>
                      <a:xfrm>
                        <a:off x="1" y="-334851"/>
                        <a:ext cx="6858000" cy="8977893"/>
                      </a:xfrm>
                      <a:prstGeom prst="rect">
                        <a:avLst/>
                      </a:prstGeom>
                    </p:spPr>
                  </p:pic>
                </p:oleObj>
              </mc:Fallback>
            </mc:AlternateContent>
          </a:graphicData>
        </a:graphic>
      </p:graphicFrame>
    </p:spTree>
    <p:extLst>
      <p:ext uri="{BB962C8B-B14F-4D97-AF65-F5344CB8AC3E}">
        <p14:creationId xmlns:p14="http://schemas.microsoft.com/office/powerpoint/2010/main" val="231028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26FDBB-74D5-43CB-A508-2242C4491B83}"/>
              </a:ext>
            </a:extLst>
          </p:cNvPr>
          <p:cNvSpPr>
            <a:spLocks noGrp="1"/>
          </p:cNvSpPr>
          <p:nvPr>
            <p:ph type="sldNum" sz="quarter" idx="12"/>
          </p:nvPr>
        </p:nvSpPr>
        <p:spPr/>
        <p:txBody>
          <a:bodyPr/>
          <a:lstStyle/>
          <a:p>
            <a:fld id="{F65D48DA-D47E-4019-8538-7D727723164C}" type="slidenum">
              <a:rPr kumimoji="1" lang="ja-JP" altLang="en-US" smtClean="0"/>
              <a:t>22</a:t>
            </a:fld>
            <a:endParaRPr kumimoji="1" lang="ja-JP" altLang="en-US"/>
          </a:p>
        </p:txBody>
      </p:sp>
      <p:pic>
        <p:nvPicPr>
          <p:cNvPr id="13" name="図 12">
            <a:extLst>
              <a:ext uri="{FF2B5EF4-FFF2-40B4-BE49-F238E27FC236}">
                <a16:creationId xmlns:a16="http://schemas.microsoft.com/office/drawing/2014/main" id="{3B076CA5-DCAD-4B89-A4B1-E48D9D5CFD45}"/>
              </a:ext>
            </a:extLst>
          </p:cNvPr>
          <p:cNvPicPr>
            <a:picLocks noChangeAspect="1"/>
          </p:cNvPicPr>
          <p:nvPr/>
        </p:nvPicPr>
        <p:blipFill>
          <a:blip r:embed="rId2"/>
          <a:stretch>
            <a:fillRect/>
          </a:stretch>
        </p:blipFill>
        <p:spPr>
          <a:xfrm>
            <a:off x="348370" y="249581"/>
            <a:ext cx="6161259" cy="8394690"/>
          </a:xfrm>
          <a:prstGeom prst="rect">
            <a:avLst/>
          </a:prstGeom>
        </p:spPr>
      </p:pic>
      <p:sp>
        <p:nvSpPr>
          <p:cNvPr id="14" name="テキスト ボックス 13">
            <a:extLst>
              <a:ext uri="{FF2B5EF4-FFF2-40B4-BE49-F238E27FC236}">
                <a16:creationId xmlns:a16="http://schemas.microsoft.com/office/drawing/2014/main" id="{EA33599E-339A-45EB-9645-E1971E84A542}"/>
              </a:ext>
            </a:extLst>
          </p:cNvPr>
          <p:cNvSpPr txBox="1"/>
          <p:nvPr/>
        </p:nvSpPr>
        <p:spPr>
          <a:xfrm>
            <a:off x="348370" y="249580"/>
            <a:ext cx="5042337" cy="307777"/>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during the enrollment period.(Japanese version)</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835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917D39-23A7-4FEE-A1E9-5AD286019346}"/>
              </a:ext>
            </a:extLst>
          </p:cNvPr>
          <p:cNvSpPr>
            <a:spLocks noGrp="1"/>
          </p:cNvSpPr>
          <p:nvPr>
            <p:ph type="sldNum" sz="quarter" idx="12"/>
          </p:nvPr>
        </p:nvSpPr>
        <p:spPr/>
        <p:txBody>
          <a:bodyPr/>
          <a:lstStyle/>
          <a:p>
            <a:fld id="{F65D48DA-D47E-4019-8538-7D727723164C}" type="slidenum">
              <a:rPr kumimoji="1" lang="ja-JP" altLang="en-US" smtClean="0"/>
              <a:t>23</a:t>
            </a:fld>
            <a:endParaRPr kumimoji="1" lang="ja-JP" altLang="en-US"/>
          </a:p>
        </p:txBody>
      </p:sp>
      <p:pic>
        <p:nvPicPr>
          <p:cNvPr id="4" name="図 3">
            <a:extLst>
              <a:ext uri="{FF2B5EF4-FFF2-40B4-BE49-F238E27FC236}">
                <a16:creationId xmlns:a16="http://schemas.microsoft.com/office/drawing/2014/main" id="{ED3B9A68-F3F4-4E1A-BD91-69C2BA499C30}"/>
              </a:ext>
            </a:extLst>
          </p:cNvPr>
          <p:cNvPicPr>
            <a:picLocks noChangeAspect="1"/>
          </p:cNvPicPr>
          <p:nvPr/>
        </p:nvPicPr>
        <p:blipFill>
          <a:blip r:embed="rId2"/>
          <a:stretch>
            <a:fillRect/>
          </a:stretch>
        </p:blipFill>
        <p:spPr>
          <a:xfrm>
            <a:off x="356609" y="164583"/>
            <a:ext cx="6144781" cy="8458422"/>
          </a:xfrm>
          <a:prstGeom prst="rect">
            <a:avLst/>
          </a:prstGeom>
        </p:spPr>
      </p:pic>
      <p:sp>
        <p:nvSpPr>
          <p:cNvPr id="5" name="テキスト ボックス 4">
            <a:extLst>
              <a:ext uri="{FF2B5EF4-FFF2-40B4-BE49-F238E27FC236}">
                <a16:creationId xmlns:a16="http://schemas.microsoft.com/office/drawing/2014/main" id="{6ECB8215-7A73-4C64-8A35-625E56900262}"/>
              </a:ext>
            </a:extLst>
          </p:cNvPr>
          <p:cNvSpPr txBox="1"/>
          <p:nvPr/>
        </p:nvSpPr>
        <p:spPr>
          <a:xfrm>
            <a:off x="356609" y="10694"/>
            <a:ext cx="6144781" cy="307777"/>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during the enrollment period.(English version)</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154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79B84A-50C7-4019-8479-B62744CC122D}"/>
              </a:ext>
            </a:extLst>
          </p:cNvPr>
          <p:cNvSpPr>
            <a:spLocks noGrp="1"/>
          </p:cNvSpPr>
          <p:nvPr>
            <p:ph type="sldNum" sz="quarter" idx="12"/>
          </p:nvPr>
        </p:nvSpPr>
        <p:spPr/>
        <p:txBody>
          <a:bodyPr/>
          <a:lstStyle/>
          <a:p>
            <a:fld id="{F65D48DA-D47E-4019-8538-7D727723164C}" type="slidenum">
              <a:rPr kumimoji="1" lang="ja-JP" altLang="en-US" smtClean="0"/>
              <a:t>24</a:t>
            </a:fld>
            <a:endParaRPr kumimoji="1" lang="ja-JP" altLang="en-US"/>
          </a:p>
        </p:txBody>
      </p:sp>
      <p:pic>
        <p:nvPicPr>
          <p:cNvPr id="4" name="図 3">
            <a:extLst>
              <a:ext uri="{FF2B5EF4-FFF2-40B4-BE49-F238E27FC236}">
                <a16:creationId xmlns:a16="http://schemas.microsoft.com/office/drawing/2014/main" id="{BA898063-F277-4634-BE58-151F5B5D0995}"/>
              </a:ext>
            </a:extLst>
          </p:cNvPr>
          <p:cNvPicPr>
            <a:picLocks noChangeAspect="1"/>
          </p:cNvPicPr>
          <p:nvPr/>
        </p:nvPicPr>
        <p:blipFill>
          <a:blip r:embed="rId2"/>
          <a:stretch>
            <a:fillRect/>
          </a:stretch>
        </p:blipFill>
        <p:spPr>
          <a:xfrm>
            <a:off x="251486" y="0"/>
            <a:ext cx="6355027" cy="8674768"/>
          </a:xfrm>
          <a:prstGeom prst="rect">
            <a:avLst/>
          </a:prstGeom>
        </p:spPr>
      </p:pic>
      <p:sp>
        <p:nvSpPr>
          <p:cNvPr id="5" name="テキスト ボックス 4">
            <a:extLst>
              <a:ext uri="{FF2B5EF4-FFF2-40B4-BE49-F238E27FC236}">
                <a16:creationId xmlns:a16="http://schemas.microsoft.com/office/drawing/2014/main" id="{70ACAB5D-4FC8-413B-A36D-20823E9BAF87}"/>
              </a:ext>
            </a:extLst>
          </p:cNvPr>
          <p:cNvSpPr txBox="1"/>
          <p:nvPr/>
        </p:nvSpPr>
        <p:spPr>
          <a:xfrm>
            <a:off x="156411" y="264695"/>
            <a:ext cx="4687052" cy="523220"/>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the application form together with the tuition fee waiver application form after the enrollment procedures.</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9C8FA08B-A4B2-4163-A5DD-DB4298E5E319}"/>
              </a:ext>
            </a:extLst>
          </p:cNvPr>
          <p:cNvSpPr txBox="1"/>
          <p:nvPr/>
        </p:nvSpPr>
        <p:spPr>
          <a:xfrm>
            <a:off x="156411" y="3581400"/>
            <a:ext cx="4687052" cy="523220"/>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the application form together with the tuition fee waiver application form after the enrollment procedures.</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605CEC46-34AF-4203-85FC-F0D7F57B6C5C}"/>
              </a:ext>
            </a:extLst>
          </p:cNvPr>
          <p:cNvSpPr/>
          <p:nvPr/>
        </p:nvSpPr>
        <p:spPr>
          <a:xfrm>
            <a:off x="818147" y="4319337"/>
            <a:ext cx="4896853" cy="486833"/>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6538A2A-EF55-4A57-A702-16B4A10F022B}"/>
              </a:ext>
            </a:extLst>
          </p:cNvPr>
          <p:cNvSpPr/>
          <p:nvPr/>
        </p:nvSpPr>
        <p:spPr>
          <a:xfrm>
            <a:off x="1648326" y="4572000"/>
            <a:ext cx="1491916"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58A439E-AA4D-47A1-9451-5FE497949E57}"/>
              </a:ext>
            </a:extLst>
          </p:cNvPr>
          <p:cNvSpPr/>
          <p:nvPr/>
        </p:nvSpPr>
        <p:spPr>
          <a:xfrm>
            <a:off x="3428999" y="7685814"/>
            <a:ext cx="2429541" cy="221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A43F1F-4B4C-499A-8601-264D4A681250}"/>
              </a:ext>
            </a:extLst>
          </p:cNvPr>
          <p:cNvSpPr txBox="1"/>
          <p:nvPr/>
        </p:nvSpPr>
        <p:spPr>
          <a:xfrm>
            <a:off x="3639325" y="7661011"/>
            <a:ext cx="2408275"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問合せ先：</a:t>
            </a:r>
            <a:r>
              <a:rPr kumimoji="1" lang="en-US" altLang="ja-JP" sz="1000" dirty="0">
                <a:latin typeface="ＭＳ Ｐゴシック" panose="020B0600070205080204" pitchFamily="50" charset="-128"/>
                <a:ea typeface="ＭＳ Ｐゴシック" panose="020B0600070205080204" pitchFamily="50" charset="-128"/>
              </a:rPr>
              <a:t>083-933-5611</a:t>
            </a:r>
            <a:r>
              <a:rPr kumimoji="1" lang="ja-JP" altLang="en-US" sz="1000" dirty="0">
                <a:latin typeface="ＭＳ Ｐゴシック" panose="020B0600070205080204" pitchFamily="50" charset="-128"/>
                <a:ea typeface="ＭＳ Ｐゴシック" panose="020B0600070205080204" pitchFamily="50" charset="-128"/>
              </a:rPr>
              <a:t>（経済支援係）</a:t>
            </a:r>
          </a:p>
        </p:txBody>
      </p:sp>
    </p:spTree>
    <p:extLst>
      <p:ext uri="{BB962C8B-B14F-4D97-AF65-F5344CB8AC3E}">
        <p14:creationId xmlns:p14="http://schemas.microsoft.com/office/powerpoint/2010/main" val="32158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4154984"/>
          </a:xfrm>
          <a:prstGeom prst="rect">
            <a:avLst/>
          </a:prstGeom>
          <a:noFill/>
        </p:spPr>
        <p:txBody>
          <a:bodyPr wrap="square">
            <a:spAutoFit/>
          </a:bodyPr>
          <a:lstStyle/>
          <a:p>
            <a:r>
              <a:rPr lang="ja-JP" altLang="en-US" sz="1100" dirty="0">
                <a:ea typeface="ＭＳ Ｐゴシック" panose="020B0600070205080204" pitchFamily="50" charset="-128"/>
              </a:rPr>
              <a:t>（３）</a:t>
            </a:r>
            <a:r>
              <a:rPr lang="ja-JP" altLang="en-US" sz="1100" dirty="0">
                <a:highlight>
                  <a:srgbClr val="FFFF00"/>
                </a:highlight>
                <a:ea typeface="ＭＳ Ｐゴシック" panose="020B0600070205080204" pitchFamily="50" charset="-128"/>
              </a:rPr>
              <a:t>🔷</a:t>
            </a:r>
            <a:r>
              <a:rPr lang="en-US" altLang="ja-JP" sz="1100" dirty="0">
                <a:highlight>
                  <a:srgbClr val="FFFF00"/>
                </a:highlight>
                <a:ea typeface="ＭＳ Ｐゴシック" panose="020B0600070205080204" pitchFamily="50" charset="-128"/>
              </a:rPr>
              <a:t>After Admission</a:t>
            </a: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highlight>
                <a:srgbClr val="FFFF00"/>
              </a:highlight>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（４）</a:t>
            </a:r>
            <a:r>
              <a:rPr lang="en-US" altLang="ja-JP" sz="1100" dirty="0">
                <a:ea typeface="ＭＳ Ｐゴシック" panose="020B0600070205080204" pitchFamily="50" charset="-128"/>
              </a:rPr>
              <a:t>Notification of Admission fee waiver and Deferment Results</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December 2025 (planed)</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Exemption results will be sent by return envelope.</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Those who are exempted or denied half the amount as a result of their application must pay</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relevant entrance fee by the deadline specified in the notification of the application result.</a:t>
            </a: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6" name="表 5">
            <a:extLst>
              <a:ext uri="{FF2B5EF4-FFF2-40B4-BE49-F238E27FC236}">
                <a16:creationId xmlns:a16="http://schemas.microsoft.com/office/drawing/2014/main" id="{D32EFE80-9890-4A1C-90B0-3F47CED74894}"/>
              </a:ext>
            </a:extLst>
          </p:cNvPr>
          <p:cNvGraphicFramePr>
            <a:graphicFrameLocks noGrp="1"/>
          </p:cNvGraphicFramePr>
          <p:nvPr>
            <p:extLst>
              <p:ext uri="{D42A27DB-BD31-4B8C-83A1-F6EECF244321}">
                <p14:modId xmlns:p14="http://schemas.microsoft.com/office/powerpoint/2010/main" val="313823663"/>
              </p:ext>
            </p:extLst>
          </p:nvPr>
        </p:nvGraphicFramePr>
        <p:xfrm>
          <a:off x="471487" y="670727"/>
          <a:ext cx="5669126" cy="2453640"/>
        </p:xfrm>
        <a:graphic>
          <a:graphicData uri="http://schemas.openxmlformats.org/drawingml/2006/table">
            <a:tbl>
              <a:tblPr firstRow="1" bandRow="1">
                <a:tableStyleId>{5940675A-B579-460E-94D1-54222C63F5DA}</a:tableStyleId>
              </a:tblPr>
              <a:tblGrid>
                <a:gridCol w="1033546">
                  <a:extLst>
                    <a:ext uri="{9D8B030D-6E8A-4147-A177-3AD203B41FA5}">
                      <a16:colId xmlns:a16="http://schemas.microsoft.com/office/drawing/2014/main" val="574173923"/>
                    </a:ext>
                  </a:extLst>
                </a:gridCol>
                <a:gridCol w="4635580">
                  <a:extLst>
                    <a:ext uri="{9D8B030D-6E8A-4147-A177-3AD203B41FA5}">
                      <a16:colId xmlns:a16="http://schemas.microsoft.com/office/drawing/2014/main" val="208046449"/>
                    </a:ext>
                  </a:extLst>
                </a:gridCol>
              </a:tblGrid>
              <a:tr h="0">
                <a:tc>
                  <a:txBody>
                    <a:bodyPr/>
                    <a:lstStyle/>
                    <a:p>
                      <a:r>
                        <a:rPr kumimoji="1" lang="en-US" altLang="ja-JP" sz="1100" dirty="0">
                          <a:latin typeface="+mn-lt"/>
                          <a:ea typeface="ＭＳ Ｐゴシック" panose="020B0600070205080204" pitchFamily="50" charset="-128"/>
                        </a:rPr>
                        <a:t>Submission period</a:t>
                      </a:r>
                      <a:endParaRPr kumimoji="1" lang="ja-JP" altLang="en-US" sz="1100" dirty="0">
                        <a:latin typeface="+mn-lt"/>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u="sng" dirty="0">
                          <a:latin typeface="+mn-lt"/>
                          <a:ea typeface="ＭＳ Ｐゴシック" panose="020B0600070205080204" pitchFamily="50" charset="-128"/>
                        </a:rPr>
                        <a:t>October 6(Fri) , 2025 to October 10(Fri), 2025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u="none" dirty="0">
                          <a:latin typeface="+mn-lt"/>
                          <a:ea typeface="ＭＳ Ｐゴシック" panose="020B0600070205080204" pitchFamily="50" charset="-128"/>
                        </a:rPr>
                        <a:t>※Office Hours :</a:t>
                      </a:r>
                      <a:r>
                        <a:rPr kumimoji="1" lang="ja-JP" altLang="en-US" sz="1100" u="none" dirty="0">
                          <a:latin typeface="+mn-lt"/>
                          <a:ea typeface="ＭＳ Ｐゴシック" panose="020B0600070205080204" pitchFamily="50" charset="-128"/>
                        </a:rPr>
                        <a:t>　</a:t>
                      </a:r>
                      <a:r>
                        <a:rPr kumimoji="1" lang="en-US" altLang="ja-JP" sz="1100" u="none" dirty="0">
                          <a:latin typeface="+mn-lt"/>
                          <a:ea typeface="ＭＳ Ｐゴシック" panose="020B0600070205080204" pitchFamily="50" charset="-128"/>
                        </a:rPr>
                        <a:t>9:00 am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12</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13:00pm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17</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p>
                  </a:txBody>
                  <a:tcPr/>
                </a:tc>
                <a:extLst>
                  <a:ext uri="{0D108BD9-81ED-4DB2-BD59-A6C34878D82A}">
                    <a16:rowId xmlns:a16="http://schemas.microsoft.com/office/drawing/2014/main" val="1864303252"/>
                  </a:ext>
                </a:extLst>
              </a:tr>
              <a:tr h="206931">
                <a:tc>
                  <a:txBody>
                    <a:bodyPr/>
                    <a:lstStyle/>
                    <a:p>
                      <a:r>
                        <a:rPr kumimoji="1" lang="en-US" altLang="ja-JP" sz="1100" dirty="0">
                          <a:latin typeface="+mn-lt"/>
                          <a:ea typeface="ＭＳ Ｐゴシック" panose="020B0600070205080204" pitchFamily="50" charset="-128"/>
                        </a:rPr>
                        <a:t>Submission of documents</a:t>
                      </a:r>
                      <a:endParaRPr kumimoji="1" lang="ja-JP" altLang="en-US" sz="1100" dirty="0">
                        <a:latin typeface="+mn-lt"/>
                        <a:ea typeface="ＭＳ Ｐゴシック" panose="020B0600070205080204" pitchFamily="50" charset="-128"/>
                      </a:endParaRPr>
                    </a:p>
                  </a:txBody>
                  <a:tcPr/>
                </a:tc>
                <a:tc>
                  <a:txBody>
                    <a:bodyPr/>
                    <a:lstStyle/>
                    <a:p>
                      <a:r>
                        <a:rPr kumimoji="1" lang="en-US" altLang="ja-JP" sz="1100" dirty="0">
                          <a:latin typeface="+mn-lt"/>
                          <a:ea typeface="ＭＳ Ｐゴシック" panose="020B0600070205080204" pitchFamily="50" charset="-128"/>
                        </a:rPr>
                        <a:t>Please see</a:t>
                      </a:r>
                      <a:r>
                        <a:rPr kumimoji="1" lang="ja-JP" altLang="en-US" sz="1100" dirty="0">
                          <a:latin typeface="+mn-lt"/>
                          <a:ea typeface="ＭＳ Ｐゴシック" panose="020B0600070205080204" pitchFamily="50" charset="-128"/>
                        </a:rPr>
                        <a:t>　（２）</a:t>
                      </a:r>
                    </a:p>
                  </a:txBody>
                  <a:tcPr/>
                </a:tc>
                <a:extLst>
                  <a:ext uri="{0D108BD9-81ED-4DB2-BD59-A6C34878D82A}">
                    <a16:rowId xmlns:a16="http://schemas.microsoft.com/office/drawing/2014/main" val="1042989136"/>
                  </a:ext>
                </a:extLst>
              </a:tr>
              <a:tr h="370840">
                <a:tc>
                  <a:txBody>
                    <a:bodyPr/>
                    <a:lstStyle/>
                    <a:p>
                      <a:r>
                        <a:rPr kumimoji="1" lang="en-US" altLang="ja-JP" sz="1100" dirty="0">
                          <a:latin typeface="+mn-lt"/>
                          <a:ea typeface="ＭＳ Ｐゴシック" panose="020B0600070205080204" pitchFamily="50" charset="-128"/>
                        </a:rPr>
                        <a:t>Submission counter</a:t>
                      </a:r>
                      <a:endParaRPr kumimoji="1" lang="ja-JP" altLang="en-US" sz="1100" dirty="0">
                        <a:latin typeface="+mn-lt"/>
                        <a:ea typeface="ＭＳ Ｐゴシック" panose="020B0600070205080204" pitchFamily="50" charset="-128"/>
                      </a:endParaRPr>
                    </a:p>
                  </a:txBody>
                  <a:tcPr/>
                </a:tc>
                <a:tc>
                  <a:txBody>
                    <a:bodyPr/>
                    <a:lstStyle/>
                    <a:p>
                      <a:r>
                        <a:rPr kumimoji="1" lang="en-US" altLang="ja-JP" sz="1100" dirty="0">
                          <a:latin typeface="+mn-lt"/>
                          <a:ea typeface="ＭＳ Ｐゴシック" panose="020B0600070205080204" pitchFamily="50" charset="-128"/>
                        </a:rPr>
                        <a:t>Students in Yoshida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support section, student affairs division(Yoshida campus)  tel:083-933-5611</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in</a:t>
                      </a:r>
                      <a:r>
                        <a:rPr kumimoji="1" lang="ja-JP" altLang="en-US"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Kogushi</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education/students support section, educational affairs division, faculty of medicine and health </a:t>
                      </a:r>
                      <a:r>
                        <a:rPr kumimoji="1" lang="en-US" altLang="ja-JP" sz="1100" dirty="0" err="1">
                          <a:latin typeface="+mn-lt"/>
                          <a:ea typeface="ＭＳ Ｐゴシック" panose="020B0600070205080204" pitchFamily="50" charset="-128"/>
                        </a:rPr>
                        <a:t>scienses</a:t>
                      </a:r>
                      <a:r>
                        <a:rPr kumimoji="1" lang="en-US" altLang="ja-JP"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Kogushi</a:t>
                      </a:r>
                      <a:r>
                        <a:rPr kumimoji="1" lang="en-US" altLang="ja-JP" sz="1100" dirty="0">
                          <a:latin typeface="+mn-lt"/>
                          <a:ea typeface="ＭＳ Ｐゴシック" panose="020B0600070205080204" pitchFamily="50" charset="-128"/>
                        </a:rPr>
                        <a:t> campus)  tel:0836-22-2099</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in</a:t>
                      </a:r>
                      <a:r>
                        <a:rPr kumimoji="1" lang="ja-JP" altLang="en-US"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section , educational affairs division, faculty of engineering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  </a:t>
                      </a:r>
                      <a:r>
                        <a:rPr kumimoji="1" lang="en-US" altLang="ja-JP" sz="1100" u="none" dirty="0">
                          <a:latin typeface="+mn-lt"/>
                          <a:ea typeface="ＭＳ Ｐゴシック" panose="020B0600070205080204" pitchFamily="50" charset="-128"/>
                        </a:rPr>
                        <a:t>tel:0836-85-9011</a:t>
                      </a:r>
                      <a:endParaRPr kumimoji="1" lang="ja-JP" altLang="en-US" sz="1100" u="none" dirty="0">
                        <a:latin typeface="+mn-lt"/>
                        <a:ea typeface="ＭＳ Ｐゴシック" panose="020B0600070205080204" pitchFamily="50" charset="-128"/>
                      </a:endParaRPr>
                    </a:p>
                  </a:txBody>
                  <a:tcPr/>
                </a:tc>
                <a:extLst>
                  <a:ext uri="{0D108BD9-81ED-4DB2-BD59-A6C34878D82A}">
                    <a16:rowId xmlns:a16="http://schemas.microsoft.com/office/drawing/2014/main" val="1873954410"/>
                  </a:ext>
                </a:extLst>
              </a:tr>
            </a:tbl>
          </a:graphicData>
        </a:graphic>
      </p:graphicFrame>
    </p:spTree>
    <p:extLst>
      <p:ext uri="{BB962C8B-B14F-4D97-AF65-F5344CB8AC3E}">
        <p14:creationId xmlns:p14="http://schemas.microsoft.com/office/powerpoint/2010/main" val="46093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81" y="415338"/>
            <a:ext cx="6237414" cy="10341293"/>
          </a:xfrm>
          <a:prstGeom prst="rect">
            <a:avLst/>
          </a:prstGeom>
          <a:noFill/>
        </p:spPr>
        <p:txBody>
          <a:bodyPr wrap="square" rtlCol="0">
            <a:spAutoFit/>
          </a:bodyPr>
          <a:lstStyle/>
          <a:p>
            <a:r>
              <a:rPr kumimoji="1" lang="en-US" altLang="ja-JP" sz="1400" dirty="0">
                <a:ea typeface="ＭＳ Ｐゴシック" panose="020B0600070205080204" pitchFamily="50" charset="-128"/>
              </a:rPr>
              <a:t>Tuition fee exemption </a:t>
            </a:r>
          </a:p>
          <a:p>
            <a:endParaRPr kumimoji="1" lang="en-US" altLang="ja-JP" sz="1400" dirty="0"/>
          </a:p>
          <a:p>
            <a:r>
              <a:rPr kumimoji="1" lang="ja-JP" altLang="en-US" sz="1100" b="1" dirty="0">
                <a:ea typeface="ＭＳ Ｐゴシック" panose="020B0600070205080204" pitchFamily="50" charset="-128"/>
              </a:rPr>
              <a:t>１．</a:t>
            </a:r>
            <a:r>
              <a:rPr kumimoji="1" lang="en-US" altLang="ja-JP" sz="1100" b="1" dirty="0">
                <a:ea typeface="ＭＳ Ｐゴシック" panose="020B0600070205080204" pitchFamily="50" charset="-128"/>
              </a:rPr>
              <a:t>Those who meet any of the following conditions are eligible to apply</a:t>
            </a:r>
            <a:r>
              <a:rPr kumimoji="1" lang="ja-JP" altLang="en-US" sz="1100" b="1" dirty="0">
                <a:ea typeface="ＭＳ Ｐゴシック" panose="020B0600070205080204" pitchFamily="50" charset="-128"/>
              </a:rPr>
              <a:t>・・・</a:t>
            </a:r>
            <a:r>
              <a:rPr kumimoji="1" lang="en-US" altLang="ja-JP" sz="1100" b="1" dirty="0">
                <a:ea typeface="ＭＳ Ｐゴシック" panose="020B0600070205080204" pitchFamily="50" charset="-128"/>
              </a:rPr>
              <a:t>Graduate students</a:t>
            </a:r>
          </a:p>
          <a:p>
            <a:endParaRPr kumimoji="1"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（１） </a:t>
            </a:r>
            <a:r>
              <a:rPr lang="en-US" altLang="ja-JP" sz="1100" dirty="0">
                <a:ea typeface="ＭＳ Ｐゴシック" panose="020B0600070205080204" pitchFamily="50" charset="-128"/>
              </a:rPr>
              <a:t>Students who have difficulty in paying the tuition fee by the deadline due to financial reasons and who are recognized as meeting certain academic criteria.</a:t>
            </a:r>
          </a:p>
          <a:p>
            <a:r>
              <a:rPr lang="ja-JP" altLang="en-US" sz="1100" dirty="0">
                <a:ea typeface="ＭＳ Ｐゴシック" panose="020B0600070205080204" pitchFamily="50" charset="-128"/>
              </a:rPr>
              <a:t>（２） </a:t>
            </a:r>
            <a:r>
              <a:rPr lang="en-US" altLang="ja-JP" sz="1100" dirty="0">
                <a:ea typeface="ＭＳ Ｐゴシック" panose="020B0600070205080204" pitchFamily="50" charset="-128"/>
              </a:rPr>
              <a:t>【One year prior to enrollment】 Students those who have difficulty in paying tuition fees due to the following reasons.</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person responsible for paying school expenses has died.</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student or the person responsible for paying school expenses has suffered damage from a </a:t>
            </a:r>
            <a:r>
              <a:rPr lang="ja-JP" altLang="en-US" sz="1100" dirty="0">
                <a:ea typeface="ＭＳ Ｐゴシック" panose="020B0600070205080204" pitchFamily="50" charset="-128"/>
              </a:rPr>
              <a:t>　</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disaster, such as a storm or flood in Japan. </a:t>
            </a:r>
            <a:r>
              <a:rPr lang="ja-JP" altLang="en-US" sz="1100" dirty="0">
                <a:ea typeface="ＭＳ Ｐゴシック" panose="020B0600070205080204" pitchFamily="50" charset="-128"/>
              </a:rPr>
              <a:t>　　　</a:t>
            </a:r>
          </a:p>
          <a:p>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r>
              <a:rPr kumimoji="1" lang="ja-JP" altLang="en-US" sz="1100" b="1" dirty="0">
                <a:ea typeface="ＭＳ Ｐゴシック" panose="020B0600070205080204" pitchFamily="50" charset="-128"/>
              </a:rPr>
              <a:t>２．</a:t>
            </a:r>
            <a:r>
              <a:rPr lang="en-US" altLang="ja-JP" sz="1100" b="1" dirty="0">
                <a:ea typeface="ＭＳ Ｐゴシック" panose="020B0600070205080204" pitchFamily="50" charset="-128"/>
              </a:rPr>
              <a:t>About Application</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（１）</a:t>
            </a:r>
            <a:r>
              <a:rPr lang="en-US" altLang="ja-JP" sz="1100" dirty="0">
                <a:ea typeface="ＭＳ Ｐゴシック" panose="020B0600070205080204" pitchFamily="50" charset="-128"/>
              </a:rPr>
              <a:t>How to apply</a:t>
            </a:r>
          </a:p>
          <a:p>
            <a:r>
              <a:rPr lang="ja-JP" altLang="en-US" sz="1100" dirty="0">
                <a:ea typeface="ＭＳ Ｐゴシック" panose="020B0600070205080204" pitchFamily="50" charset="-128"/>
              </a:rPr>
              <a:t>　　　①</a:t>
            </a:r>
            <a:r>
              <a:rPr lang="en-US" altLang="ja-JP" sz="1100" dirty="0">
                <a:ea typeface="ＭＳ Ｐゴシック" panose="020B0600070205080204" pitchFamily="50" charset="-128"/>
              </a:rPr>
              <a:t>Prepare necessary documents</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See page 9 onward</a:t>
            </a:r>
            <a:r>
              <a:rPr lang="ja-JP" altLang="en-US" sz="1100" dirty="0">
                <a:ea typeface="ＭＳ Ｐゴシック" panose="020B0600070205080204" pitchFamily="50" charset="-128"/>
              </a:rPr>
              <a:t>）</a:t>
            </a:r>
          </a:p>
          <a:p>
            <a:r>
              <a:rPr lang="ja-JP" altLang="en-US" sz="1100" dirty="0">
                <a:ea typeface="ＭＳ Ｐゴシック" panose="020B0600070205080204" pitchFamily="50" charset="-128"/>
              </a:rPr>
              <a:t>　　　②</a:t>
            </a:r>
            <a:r>
              <a:rPr lang="en-US" altLang="ja-JP" sz="1100" dirty="0">
                <a:highlight>
                  <a:srgbClr val="FFFF00"/>
                </a:highlight>
                <a:ea typeface="ＭＳ Ｐゴシック" panose="020B0600070205080204" pitchFamily="50" charset="-128"/>
              </a:rPr>
              <a:t>After logging in</a:t>
            </a:r>
            <a:r>
              <a:rPr lang="en-US" altLang="ja-JP" sz="1100" dirty="0">
                <a:ea typeface="ＭＳ Ｐゴシック" panose="020B0600070205080204" pitchFamily="50" charset="-128"/>
              </a:rPr>
              <a:t>, fill in the required information, print out the form</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Application for</a:t>
            </a:r>
          </a:p>
          <a:p>
            <a:r>
              <a:rPr lang="en-US" altLang="ja-JP" sz="1100" dirty="0">
                <a:ea typeface="ＭＳ Ｐゴシック" panose="020B0600070205080204" pitchFamily="50" charset="-128"/>
              </a:rPr>
              <a:t>         Tuition  Fee Exemption </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Family situation report</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Hearing report on the situation of the</a:t>
            </a:r>
          </a:p>
          <a:p>
            <a:r>
              <a:rPr lang="en-US" altLang="ja-JP" sz="1100" dirty="0">
                <a:ea typeface="ＭＳ Ｐゴシック" panose="020B0600070205080204" pitchFamily="50" charset="-128"/>
              </a:rPr>
              <a:t>          applicant</a:t>
            </a:r>
            <a:r>
              <a:rPr lang="ja-JP" altLang="en-US" sz="1100" dirty="0">
                <a:ea typeface="ＭＳ Ｐゴシック" panose="020B0600070205080204" pitchFamily="50" charset="-128"/>
              </a:rPr>
              <a:t>」　　</a:t>
            </a:r>
          </a:p>
          <a:p>
            <a:r>
              <a:rPr lang="ja-JP" altLang="en-US" sz="1100" dirty="0">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ea typeface="ＭＳ Ｐゴシック" panose="020B0600070205080204" pitchFamily="50" charset="-128"/>
                <a:cs typeface="Times New Roman" panose="02020603050405020304" pitchFamily="18" charset="0"/>
                <a:hlinkClick r:id="rId2"/>
              </a:rPr>
              <a:t> h</a:t>
            </a:r>
            <a:r>
              <a:rPr kumimoji="0" lang="en-US" altLang="ja-JP" sz="1100" b="0" i="0" u="sng" strike="noStrike" kern="100" cap="none" spc="0" normalizeH="0" baseline="0" noProof="0" dirty="0">
                <a:ln>
                  <a:noFill/>
                </a:ln>
                <a:solidFill>
                  <a:srgbClr val="0563C1"/>
                </a:solidFill>
                <a:effectLst/>
                <a:uLnTx/>
                <a:uFillTx/>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③</a:t>
            </a:r>
            <a:r>
              <a:rPr lang="en-US" altLang="ja-JP" sz="1100" dirty="0">
                <a:ea typeface="ＭＳ Ｐゴシック" panose="020B0600070205080204" pitchFamily="50" charset="-128"/>
              </a:rPr>
              <a:t>Submit to the above location</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Required documents prepared in ①</a:t>
            </a:r>
            <a:endParaRPr lang="ja-JP" altLang="en-US"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Application for Tuition  Fee Exemption</a:t>
            </a:r>
            <a:r>
              <a:rPr lang="ja-JP" altLang="en-US" sz="1100" dirty="0">
                <a:ea typeface="ＭＳ Ｐゴシック" panose="020B0600070205080204" pitchFamily="50" charset="-128"/>
              </a:rPr>
              <a:t>」②</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Family situation report</a:t>
            </a:r>
            <a:r>
              <a:rPr lang="ja-JP" altLang="en-US" sz="1100" dirty="0">
                <a:ea typeface="ＭＳ Ｐゴシック" panose="020B0600070205080204" pitchFamily="50" charset="-128"/>
              </a:rPr>
              <a:t>」②</a:t>
            </a:r>
            <a:endParaRPr lang="en-US" altLang="ja-JP" sz="1100" dirty="0">
              <a:ea typeface="ＭＳ Ｐゴシック" panose="020B0600070205080204" pitchFamily="50" charset="-128"/>
            </a:endParaRPr>
          </a:p>
          <a:p>
            <a:r>
              <a:rPr lang="en-US" altLang="ja-JP" sz="1100" dirty="0">
                <a:ea typeface="ＭＳ Ｐゴシック" panose="020B0600070205080204" pitchFamily="50" charset="-128"/>
              </a:rPr>
              <a:t>            </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Hearing report on the situation of the applicant</a:t>
            </a:r>
            <a:r>
              <a:rPr lang="ja-JP" altLang="en-US" sz="1100" dirty="0">
                <a:ea typeface="ＭＳ Ｐゴシック" panose="020B0600070205080204" pitchFamily="50" charset="-128"/>
              </a:rPr>
              <a:t>」②</a:t>
            </a:r>
          </a:p>
          <a:p>
            <a:endParaRPr lang="ja-JP" altLang="en-US"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※Submission by mail or by anyone other than the applicant himself/herself will not be</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accepted.</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applicant must submit the application “in person” only.</a:t>
            </a:r>
            <a:r>
              <a:rPr lang="ja-JP" altLang="en-US" sz="1100" dirty="0">
                <a:ea typeface="ＭＳ Ｐゴシック" panose="020B0600070205080204" pitchFamily="50" charset="-128"/>
              </a:rPr>
              <a:t>　　　　　　</a:t>
            </a:r>
          </a:p>
          <a:p>
            <a:endParaRPr lang="ja-JP" altLang="en-US" sz="1100" dirty="0">
              <a:ea typeface="ＭＳ Ｐゴシック" panose="020B0600070205080204" pitchFamily="50" charset="-128"/>
            </a:endParaRPr>
          </a:p>
          <a:p>
            <a:r>
              <a:rPr lang="ja-JP" altLang="en-US" sz="1100" dirty="0">
                <a:ea typeface="ＭＳ Ｐゴシック" panose="020B0600070205080204" pitchFamily="50" charset="-128"/>
              </a:rPr>
              <a:t>（２）</a:t>
            </a:r>
            <a:r>
              <a:rPr lang="en-US" altLang="ja-JP" sz="1100" dirty="0">
                <a:ea typeface="ＭＳ Ｐゴシック" panose="020B0600070205080204" pitchFamily="50" charset="-128"/>
              </a:rPr>
              <a:t>Application result  notification</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January 2026</a:t>
            </a: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580304948"/>
              </p:ext>
            </p:extLst>
          </p:nvPr>
        </p:nvGraphicFramePr>
        <p:xfrm>
          <a:off x="561555" y="3032491"/>
          <a:ext cx="5491457" cy="2621280"/>
        </p:xfrm>
        <a:graphic>
          <a:graphicData uri="http://schemas.openxmlformats.org/drawingml/2006/table">
            <a:tbl>
              <a:tblPr firstRow="1" bandRow="1">
                <a:tableStyleId>{5940675A-B579-460E-94D1-54222C63F5DA}</a:tableStyleId>
              </a:tblPr>
              <a:tblGrid>
                <a:gridCol w="868831">
                  <a:extLst>
                    <a:ext uri="{9D8B030D-6E8A-4147-A177-3AD203B41FA5}">
                      <a16:colId xmlns:a16="http://schemas.microsoft.com/office/drawing/2014/main" val="574173923"/>
                    </a:ext>
                  </a:extLst>
                </a:gridCol>
                <a:gridCol w="4622626">
                  <a:extLst>
                    <a:ext uri="{9D8B030D-6E8A-4147-A177-3AD203B41FA5}">
                      <a16:colId xmlns:a16="http://schemas.microsoft.com/office/drawing/2014/main" val="208046449"/>
                    </a:ext>
                  </a:extLst>
                </a:gridCol>
              </a:tblGrid>
              <a:tr h="136625">
                <a:tc>
                  <a:txBody>
                    <a:bodyPr/>
                    <a:lstStyle/>
                    <a:p>
                      <a:r>
                        <a:rPr kumimoji="1" lang="en-US" altLang="ja-JP" sz="1100" dirty="0">
                          <a:latin typeface="+mn-lt"/>
                          <a:ea typeface="ＭＳ Ｐゴシック" panose="020B0600070205080204" pitchFamily="50" charset="-128"/>
                        </a:rPr>
                        <a:t>Submission period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nn-NO" altLang="ja-JP" sz="1100" b="1" u="sng" dirty="0">
                          <a:latin typeface="+mn-lt"/>
                          <a:ea typeface="ＭＳ Ｐゴシック" panose="020B0600070205080204" pitchFamily="50" charset="-128"/>
                        </a:rPr>
                        <a:t>October 6(Fri) , 2025 to October 10(Fri), 2025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u="none" dirty="0">
                          <a:latin typeface="+mn-lt"/>
                          <a:ea typeface="ＭＳ Ｐゴシック" panose="020B0600070205080204" pitchFamily="50" charset="-128"/>
                        </a:rPr>
                        <a:t>※Office Hours :</a:t>
                      </a:r>
                      <a:r>
                        <a:rPr kumimoji="1" lang="ja-JP" altLang="en-US" sz="1100" u="none" dirty="0">
                          <a:latin typeface="+mn-lt"/>
                          <a:ea typeface="ＭＳ Ｐゴシック" panose="020B0600070205080204" pitchFamily="50" charset="-128"/>
                        </a:rPr>
                        <a:t>　</a:t>
                      </a:r>
                      <a:r>
                        <a:rPr kumimoji="1" lang="en-US" altLang="ja-JP" sz="1100" u="none" dirty="0">
                          <a:latin typeface="+mn-lt"/>
                          <a:ea typeface="ＭＳ Ｐゴシック" panose="020B0600070205080204" pitchFamily="50" charset="-128"/>
                        </a:rPr>
                        <a:t>9:00 am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12</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13:00pm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17</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p>
                  </a:txBody>
                  <a:tcPr/>
                </a:tc>
                <a:extLst>
                  <a:ext uri="{0D108BD9-81ED-4DB2-BD59-A6C34878D82A}">
                    <a16:rowId xmlns:a16="http://schemas.microsoft.com/office/drawing/2014/main" val="1864303252"/>
                  </a:ext>
                </a:extLst>
              </a:tr>
              <a:tr h="370840">
                <a:tc>
                  <a:txBody>
                    <a:bodyPr/>
                    <a:lstStyle/>
                    <a:p>
                      <a:r>
                        <a:rPr kumimoji="1" lang="en-US" altLang="ja-JP" sz="1100" dirty="0">
                          <a:latin typeface="+mn-lt"/>
                          <a:ea typeface="ＭＳ Ｐゴシック" panose="020B0600070205080204" pitchFamily="50" charset="-128"/>
                        </a:rPr>
                        <a:t>Submission of documents</a:t>
                      </a:r>
                    </a:p>
                  </a:txBody>
                  <a:tcPr/>
                </a:tc>
                <a:tc>
                  <a:txBody>
                    <a:bodyPr/>
                    <a:lstStyle/>
                    <a:p>
                      <a:r>
                        <a:rPr kumimoji="1" lang="en-US" altLang="ja-JP" sz="1100" dirty="0">
                          <a:latin typeface="+mn-lt"/>
                          <a:ea typeface="ＭＳ Ｐゴシック" panose="020B0600070205080204" pitchFamily="50" charset="-128"/>
                        </a:rPr>
                        <a:t>Please see page 9 onward</a:t>
                      </a:r>
                    </a:p>
                  </a:txBody>
                  <a:tcPr/>
                </a:tc>
                <a:extLst>
                  <a:ext uri="{0D108BD9-81ED-4DB2-BD59-A6C34878D82A}">
                    <a16:rowId xmlns:a16="http://schemas.microsoft.com/office/drawing/2014/main" val="1042989136"/>
                  </a:ext>
                </a:extLst>
              </a:tr>
              <a:tr h="370840">
                <a:tc>
                  <a:txBody>
                    <a:bodyPr/>
                    <a:lstStyle/>
                    <a:p>
                      <a:r>
                        <a:rPr kumimoji="1" lang="en-US" altLang="ja-JP" sz="1100" dirty="0">
                          <a:latin typeface="+mn-lt"/>
                          <a:ea typeface="ＭＳ Ｐゴシック" panose="020B0600070205080204" pitchFamily="50" charset="-128"/>
                        </a:rPr>
                        <a:t>Submission counter</a:t>
                      </a:r>
                    </a:p>
                  </a:txBody>
                  <a:tcPr/>
                </a:tc>
                <a:tc>
                  <a:txBody>
                    <a:bodyPr/>
                    <a:lstStyle/>
                    <a:p>
                      <a:r>
                        <a:rPr kumimoji="1" lang="en-US" altLang="ja-JP" sz="1100" dirty="0">
                          <a:latin typeface="+mn-lt"/>
                          <a:ea typeface="ＭＳ Ｐゴシック" panose="020B0600070205080204" pitchFamily="50" charset="-128"/>
                        </a:rPr>
                        <a:t>Students in Yoshida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support section, student affairs division(Yoshida campus)  tel:083-933-5611</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 in </a:t>
                      </a:r>
                      <a:r>
                        <a:rPr kumimoji="1" lang="en-US" altLang="ja-JP" sz="1100" dirty="0" err="1">
                          <a:latin typeface="+mn-lt"/>
                          <a:ea typeface="ＭＳ Ｐゴシック" panose="020B0600070205080204" pitchFamily="50" charset="-128"/>
                        </a:rPr>
                        <a:t>Kogushi</a:t>
                      </a:r>
                      <a:r>
                        <a:rPr kumimoji="1" lang="en-US" altLang="ja-JP" sz="1100" dirty="0">
                          <a:latin typeface="+mn-lt"/>
                          <a:ea typeface="ＭＳ Ｐゴシック" panose="020B0600070205080204" pitchFamily="50" charset="-128"/>
                        </a:rPr>
                        <a:t>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education/students support section, educational affairs division, faculty of medicine and health </a:t>
                      </a:r>
                      <a:r>
                        <a:rPr kumimoji="1" lang="en-US" altLang="ja-JP" sz="1100" dirty="0" err="1">
                          <a:latin typeface="+mn-lt"/>
                          <a:ea typeface="ＭＳ Ｐゴシック" panose="020B0600070205080204" pitchFamily="50" charset="-128"/>
                        </a:rPr>
                        <a:t>scienses</a:t>
                      </a:r>
                      <a:r>
                        <a:rPr kumimoji="1" lang="en-US" altLang="ja-JP"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Kogushi</a:t>
                      </a:r>
                      <a:r>
                        <a:rPr kumimoji="1" lang="en-US" altLang="ja-JP" sz="1100" dirty="0">
                          <a:latin typeface="+mn-lt"/>
                          <a:ea typeface="ＭＳ Ｐゴシック" panose="020B0600070205080204" pitchFamily="50" charset="-128"/>
                        </a:rPr>
                        <a:t> campus)  tel:0836-22-2099</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 in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section , educational affairs division, faculty of engineering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  tel:0836-85-9011</a:t>
                      </a: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F153731A-1BAD-4CD9-BA67-DE5C43CFF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1" y="6370813"/>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186874-3B5D-4F08-95E9-D94EB3F3767B}"/>
              </a:ext>
            </a:extLst>
          </p:cNvPr>
          <p:cNvSpPr txBox="1"/>
          <p:nvPr/>
        </p:nvSpPr>
        <p:spPr>
          <a:xfrm>
            <a:off x="428081" y="202407"/>
            <a:ext cx="6001837" cy="8940909"/>
          </a:xfrm>
          <a:prstGeom prst="rect">
            <a:avLst/>
          </a:prstGeom>
          <a:noFill/>
        </p:spPr>
        <p:txBody>
          <a:bodyPr wrap="square" rtlCol="0">
            <a:spAutoFit/>
          </a:bodyPr>
          <a:lstStyle/>
          <a:p>
            <a:endParaRPr kumimoji="1" lang="en-US" altLang="ja-JP" sz="1400" dirty="0"/>
          </a:p>
          <a:p>
            <a:r>
              <a:rPr kumimoji="1" lang="ja-JP" altLang="en-US" sz="1100" b="1" dirty="0">
                <a:ea typeface="ＭＳ Ｐゴシック" panose="020B0600070205080204" pitchFamily="50" charset="-128"/>
              </a:rPr>
              <a:t>３．</a:t>
            </a:r>
            <a:r>
              <a:rPr kumimoji="1" lang="en-US" altLang="ja-JP" sz="1100" b="1" dirty="0">
                <a:ea typeface="ＭＳ Ｐゴシック" panose="020B0600070205080204" pitchFamily="50" charset="-128"/>
              </a:rPr>
              <a:t>In case of missing documents</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After the application documents are submitted, if there are any missing documents, the University will ask the applicant to submit them by the deadline specified by the University. If you are contacted by phone or email to the applicant's official Yamaguchi University email address, please respond as soon as possible.</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If the missing documents are not submitted by the deadline specified by the University, a written reminder will be sent.</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If the documents are not submitted by the deadline specified in the reminder letter, the application will be invalidated. Please keep this in mind.</a:t>
            </a:r>
            <a:endParaRPr kumimoji="1" lang="en-US" altLang="ja-JP" sz="1100" dirty="0">
              <a:ea typeface="ＭＳ Ｐゴシック" panose="020B0600070205080204" pitchFamily="50" charset="-128"/>
            </a:endParaRPr>
          </a:p>
          <a:p>
            <a:endParaRPr kumimoji="1" lang="en-US" altLang="ja-JP" sz="1100" dirty="0">
              <a:ea typeface="ＭＳ Ｐゴシック" panose="020B0600070205080204" pitchFamily="50" charset="-128"/>
            </a:endParaRPr>
          </a:p>
          <a:p>
            <a:r>
              <a:rPr lang="ja-JP" altLang="en-US" sz="1100" b="1" dirty="0">
                <a:ea typeface="ＭＳ Ｐゴシック" panose="020B0600070205080204" pitchFamily="50" charset="-128"/>
              </a:rPr>
              <a:t>４．</a:t>
            </a:r>
            <a:r>
              <a:rPr lang="en-US" altLang="ja-JP" sz="1100" b="1" dirty="0">
                <a:ea typeface="ＭＳ Ｐゴシック" panose="020B0600070205080204" pitchFamily="50" charset="-128"/>
              </a:rPr>
              <a:t>Application Results and Tuition Payment</a:t>
            </a:r>
          </a:p>
          <a:p>
            <a:endParaRPr kumimoji="1"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You can download the decision notice of the application result uploaded on the Tuition Waiver Student System.</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date when the decision notice can be downloaded will be announced to the official Yamaguchi University email address.</a:t>
            </a:r>
          </a:p>
          <a:p>
            <a:endParaRPr lang="en-US" altLang="ja-JP" sz="1100" dirty="0">
              <a:ea typeface="ＭＳ Ｐゴシック" panose="020B0600070205080204" pitchFamily="50" charset="-128"/>
            </a:endParaRPr>
          </a:p>
          <a:p>
            <a:r>
              <a:rPr lang="en-US" altLang="ja-JP" sz="1100" dirty="0">
                <a:ea typeface="ＭＳ Ｐゴシック" panose="020B0600070205080204" pitchFamily="50" charset="-128"/>
              </a:rPr>
              <a:t>  </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Applicants for tuition fee waiver should not pay the tuition fee since the payment of tuition fee will be deferred until the applicant is notified of the result of the application. In principle, tuition fees are non-refundable once paid. </a:t>
            </a:r>
          </a:p>
          <a:p>
            <a:endParaRPr lang="en-US" altLang="ja-JP" sz="1100" dirty="0">
              <a:ea typeface="ＭＳ Ｐゴシック" panose="020B0600070205080204" pitchFamily="50" charset="-128"/>
            </a:endParaRPr>
          </a:p>
          <a:p>
            <a:r>
              <a:rPr lang="en-US" altLang="ja-JP" sz="1100" dirty="0">
                <a:ea typeface="ＭＳ Ｐゴシック" panose="020B0600070205080204" pitchFamily="50" charset="-128"/>
              </a:rPr>
              <a:t>  </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 If payment of tuition fees is required as a result of the application, please confirm the details of the payment method, etc. in the result notification. Please note that failure to pay the tuition fee may result in expulsion from the program.</a:t>
            </a:r>
          </a:p>
          <a:p>
            <a:endParaRPr lang="en-US" altLang="ja-JP" sz="1100" dirty="0">
              <a:ea typeface="ＭＳ Ｐゴシック" panose="020B0600070205080204" pitchFamily="50" charset="-128"/>
            </a:endParaRPr>
          </a:p>
          <a:p>
            <a:r>
              <a:rPr kumimoji="1" lang="ja-JP" altLang="en-US" sz="1100" b="1" dirty="0">
                <a:ea typeface="ＭＳ Ｐゴシック" panose="020B0600070205080204" pitchFamily="50" charset="-128"/>
              </a:rPr>
              <a:t>５．</a:t>
            </a:r>
            <a:r>
              <a:rPr kumimoji="1" lang="en-US" altLang="ja-JP" sz="1100" b="1" dirty="0">
                <a:ea typeface="ＭＳ Ｐゴシック" panose="020B0600070205080204" pitchFamily="50" charset="-128"/>
              </a:rPr>
              <a:t>Precautions</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Depending on the circumstances of the applicant and his/her family, the applicant may be asked to submit documents that are not listed as documents to be submitted.</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applicant and his/her family may be asked to submit documents that are not listed as documents to be submitted.</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If the information in the application documents is not true, the granting of the exemption may be revoked even after notification of the results of the application.</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In the following cases, contact the Student Support Section, Student Support Division, as soon as possible.</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If the applicant takes a leave of absence or withdraws from school after application, or if there is a change in the applicant‘s contact information</a:t>
            </a:r>
            <a:r>
              <a:rPr lang="ja-JP" altLang="en-US" sz="1100" dirty="0">
                <a:ea typeface="ＭＳ Ｐゴシック" panose="020B0600070205080204" pitchFamily="50" charset="-128"/>
              </a:rPr>
              <a:t>）</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After submitting the application documents, please notify the Student Services Section of the Student Support Division as soon as possible if there is a change in your family's financial situation due to a change in employment, or if there is a change in your family's financial situation due to a family member living in the same household becoming independent.</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If you are unable to apply in person during the application period due to study abroad, etc., please contact the Student Services Section</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before you go to study abroad.</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Once submitted, documents cannot be returned or viewed.</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CFD8F66-1DF7-4896-BB89-21537548B517}"/>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161450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結合子 3">
            <a:extLst>
              <a:ext uri="{FF2B5EF4-FFF2-40B4-BE49-F238E27FC236}">
                <a16:creationId xmlns:a16="http://schemas.microsoft.com/office/drawing/2014/main" id="{16A070F5-BDC6-4930-B189-9E89B0267981}"/>
              </a:ext>
            </a:extLst>
          </p:cNvPr>
          <p:cNvSpPr/>
          <p:nvPr/>
        </p:nvSpPr>
        <p:spPr>
          <a:xfrm>
            <a:off x="1881963" y="1701209"/>
            <a:ext cx="2753832" cy="2656201"/>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EA67E46A-9E13-4E61-AF94-5F9FEF2C6324}"/>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graphicFrame>
        <p:nvGraphicFramePr>
          <p:cNvPr id="3" name="表 2">
            <a:extLst>
              <a:ext uri="{FF2B5EF4-FFF2-40B4-BE49-F238E27FC236}">
                <a16:creationId xmlns:a16="http://schemas.microsoft.com/office/drawing/2014/main" id="{CCBA2574-1C8F-4FF7-AB0D-E1EE645E6A4C}"/>
              </a:ext>
            </a:extLst>
          </p:cNvPr>
          <p:cNvGraphicFramePr>
            <a:graphicFrameLocks noGrp="1"/>
          </p:cNvGraphicFramePr>
          <p:nvPr>
            <p:extLst>
              <p:ext uri="{D42A27DB-BD31-4B8C-83A1-F6EECF244321}">
                <p14:modId xmlns:p14="http://schemas.microsoft.com/office/powerpoint/2010/main" val="3633449789"/>
              </p:ext>
            </p:extLst>
          </p:nvPr>
        </p:nvGraphicFramePr>
        <p:xfrm>
          <a:off x="414287" y="0"/>
          <a:ext cx="5972225" cy="5261759"/>
        </p:xfrm>
        <a:graphic>
          <a:graphicData uri="http://schemas.openxmlformats.org/drawingml/2006/table">
            <a:tbl>
              <a:tblPr/>
              <a:tblGrid>
                <a:gridCol w="774942">
                  <a:extLst>
                    <a:ext uri="{9D8B030D-6E8A-4147-A177-3AD203B41FA5}">
                      <a16:colId xmlns:a16="http://schemas.microsoft.com/office/drawing/2014/main" val="517601521"/>
                    </a:ext>
                  </a:extLst>
                </a:gridCol>
                <a:gridCol w="2624473">
                  <a:extLst>
                    <a:ext uri="{9D8B030D-6E8A-4147-A177-3AD203B41FA5}">
                      <a16:colId xmlns:a16="http://schemas.microsoft.com/office/drawing/2014/main" val="715954797"/>
                    </a:ext>
                  </a:extLst>
                </a:gridCol>
                <a:gridCol w="2572810">
                  <a:extLst>
                    <a:ext uri="{9D8B030D-6E8A-4147-A177-3AD203B41FA5}">
                      <a16:colId xmlns:a16="http://schemas.microsoft.com/office/drawing/2014/main" val="2571442338"/>
                    </a:ext>
                  </a:extLst>
                </a:gridCol>
              </a:tblGrid>
              <a:tr h="249163">
                <a:tc gridSpan="2">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Schedule for FY2025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6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825390"/>
                  </a:ext>
                </a:extLst>
              </a:tr>
              <a:tr h="275996">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Students enrolled in April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Tuition fee exemption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Admission Fee Waiver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998561"/>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①　　before entering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1888726"/>
                  </a:ext>
                </a:extLst>
              </a:tr>
              <a:tr h="319440">
                <a:tc>
                  <a:txBody>
                    <a:bodyPr/>
                    <a:lstStyle/>
                    <a:p>
                      <a:pPr algn="ctr"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During the enrollment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Application for admission fee exemption/Application for deferred collection of admission fees</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endParaRPr 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903121"/>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②　　after entering </a:t>
                      </a:r>
                      <a:r>
                        <a:rPr lang="en-US" sz="600" b="1" i="0" u="none" strike="noStrike" dirty="0" err="1">
                          <a:solidFill>
                            <a:srgbClr val="000000"/>
                          </a:solidFill>
                          <a:effectLst/>
                          <a:latin typeface="Meiryo UI" panose="020B0604030504040204" pitchFamily="50" charset="-128"/>
                          <a:ea typeface="Meiryo UI" panose="020B0604030504040204" pitchFamily="50" charset="-128"/>
                        </a:rPr>
                        <a:t>school（First</a:t>
                      </a:r>
                      <a:r>
                        <a:rPr lang="en-US" sz="600" b="1" i="0" u="none" strike="noStrike" dirty="0">
                          <a:solidFill>
                            <a:srgbClr val="000000"/>
                          </a:solidFill>
                          <a:effectLst/>
                          <a:latin typeface="Meiryo UI" panose="020B0604030504040204" pitchFamily="50" charset="-128"/>
                          <a:ea typeface="Meiryo UI" panose="020B0604030504040204" pitchFamily="50" charset="-128"/>
                        </a:rPr>
                        <a:t>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13441477"/>
                  </a:ext>
                </a:extLst>
              </a:tr>
              <a:tr h="1781087">
                <a:tc>
                  <a:txBody>
                    <a:bodyPr/>
                    <a:lstStyle/>
                    <a:p>
                      <a:pPr algn="ctr"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April 14</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April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entrance fee waiver only, or, apply for both tuition fee waiver and entrance fee waiver</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form for entrance fee waiver and deferment」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・Envelope（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長形３号）（</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460 </a:t>
                      </a:r>
                      <a:r>
                        <a:rPr lang="en-US" sz="600" b="0" i="0" u="none" strike="noStrike" dirty="0">
                          <a:solidFill>
                            <a:srgbClr val="000000"/>
                          </a:solidFill>
                          <a:effectLst/>
                          <a:latin typeface="Meiryo UI" panose="020B0604030504040204" pitchFamily="50" charset="-128"/>
                          <a:ea typeface="Meiryo UI" panose="020B0604030504040204" pitchFamily="50" charset="-128"/>
                        </a:rPr>
                        <a:t>yen stamp is required）</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We will contact you if any documents are missing.</a:t>
                      </a:r>
                    </a:p>
                    <a:p>
                      <a:pPr algn="l" fontAlgn="t"/>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ⅱ</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tuition fee waiver only</a:t>
                      </a:r>
                      <a:br>
                        <a:rPr lang="en-US" sz="600" b="0" i="0" u="sng"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We will contact you if any documents are missing.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192750590"/>
                  </a:ext>
                </a:extLst>
              </a:tr>
              <a:tr h="393405">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Mid July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Meiryo UI" panose="020B0604030504040204" pitchFamily="50" charset="-128"/>
                          <a:ea typeface="Meiryo UI" panose="020B0604030504040204" pitchFamily="50" charset="-128"/>
                        </a:rPr>
                        <a:t>We will send notification of the results of the entrance fee waiver. Students who are not approved or who are approved for half of the entrance fee must pay the designated entrance fee by the due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402171"/>
                  </a:ext>
                </a:extLst>
              </a:tr>
              <a:tr h="446567">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Early 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August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19123"/>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②　　after entering </a:t>
                      </a:r>
                      <a:r>
                        <a:rPr lang="en-US" sz="600" b="1" i="0" u="none" strike="noStrike" dirty="0" err="1">
                          <a:solidFill>
                            <a:srgbClr val="000000"/>
                          </a:solidFill>
                          <a:effectLst/>
                          <a:latin typeface="Meiryo UI" panose="020B0604030504040204" pitchFamily="50" charset="-128"/>
                          <a:ea typeface="Meiryo UI" panose="020B0604030504040204" pitchFamily="50" charset="-128"/>
                        </a:rPr>
                        <a:t>school（second</a:t>
                      </a:r>
                      <a:r>
                        <a:rPr lang="en-US" sz="600" b="1" i="0" u="none" strike="noStrike" dirty="0">
                          <a:solidFill>
                            <a:srgbClr val="000000"/>
                          </a:solidFill>
                          <a:effectLst/>
                          <a:latin typeface="Meiryo UI" panose="020B0604030504040204" pitchFamily="50" charset="-128"/>
                          <a:ea typeface="Meiryo UI" panose="020B0604030504040204" pitchFamily="50" charset="-128"/>
                        </a:rPr>
                        <a:t>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89128923"/>
                  </a:ext>
                </a:extLst>
              </a:tr>
              <a:tr h="690838">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August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We will contact you if any documents are missing.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220066"/>
                  </a:ext>
                </a:extLst>
              </a:tr>
              <a:tr h="530271">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January of the following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January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428444"/>
                  </a:ext>
                </a:extLst>
              </a:tr>
            </a:tbl>
          </a:graphicData>
        </a:graphic>
      </p:graphicFrame>
      <p:sp>
        <p:nvSpPr>
          <p:cNvPr id="6" name="テキスト ボックス 3">
            <a:extLst>
              <a:ext uri="{FF2B5EF4-FFF2-40B4-BE49-F238E27FC236}">
                <a16:creationId xmlns:a16="http://schemas.microsoft.com/office/drawing/2014/main" id="{9F742D7E-E97A-4C39-B59A-A11955BA2051}"/>
              </a:ext>
            </a:extLst>
          </p:cNvPr>
          <p:cNvSpPr txBox="1"/>
          <p:nvPr/>
        </p:nvSpPr>
        <p:spPr>
          <a:xfrm>
            <a:off x="3785513" y="1446804"/>
            <a:ext cx="2519593" cy="48683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latin typeface="Meiryo UI" panose="020B0604030504040204" pitchFamily="50" charset="-128"/>
                <a:ea typeface="Meiryo UI" panose="020B0604030504040204" pitchFamily="50" charset="-128"/>
              </a:rPr>
              <a:t>It is not necessary to prepare two copies, one for tuition fee waiver and the other for admission fee waiver.</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3F838CC5-AD05-41BC-9491-F32BD0471084}"/>
              </a:ext>
            </a:extLst>
          </p:cNvPr>
          <p:cNvGraphicFramePr>
            <a:graphicFrameLocks noGrp="1"/>
          </p:cNvGraphicFramePr>
          <p:nvPr>
            <p:extLst>
              <p:ext uri="{D42A27DB-BD31-4B8C-83A1-F6EECF244321}">
                <p14:modId xmlns:p14="http://schemas.microsoft.com/office/powerpoint/2010/main" val="917455669"/>
              </p:ext>
            </p:extLst>
          </p:nvPr>
        </p:nvGraphicFramePr>
        <p:xfrm>
          <a:off x="414287" y="5261759"/>
          <a:ext cx="5972225" cy="3797956"/>
        </p:xfrm>
        <a:graphic>
          <a:graphicData uri="http://schemas.openxmlformats.org/drawingml/2006/table">
            <a:tbl>
              <a:tblPr/>
              <a:tblGrid>
                <a:gridCol w="774943">
                  <a:extLst>
                    <a:ext uri="{9D8B030D-6E8A-4147-A177-3AD203B41FA5}">
                      <a16:colId xmlns:a16="http://schemas.microsoft.com/office/drawing/2014/main" val="284006951"/>
                    </a:ext>
                  </a:extLst>
                </a:gridCol>
                <a:gridCol w="2624472">
                  <a:extLst>
                    <a:ext uri="{9D8B030D-6E8A-4147-A177-3AD203B41FA5}">
                      <a16:colId xmlns:a16="http://schemas.microsoft.com/office/drawing/2014/main" val="2257041377"/>
                    </a:ext>
                  </a:extLst>
                </a:gridCol>
                <a:gridCol w="2572810">
                  <a:extLst>
                    <a:ext uri="{9D8B030D-6E8A-4147-A177-3AD203B41FA5}">
                      <a16:colId xmlns:a16="http://schemas.microsoft.com/office/drawing/2014/main" val="629836877"/>
                    </a:ext>
                  </a:extLst>
                </a:gridCol>
              </a:tblGrid>
              <a:tr h="230256">
                <a:tc>
                  <a:txBody>
                    <a:bodyPr/>
                    <a:lstStyle/>
                    <a:p>
                      <a:pPr algn="ctr" fontAlgn="ctr"/>
                      <a:r>
                        <a:rPr lang="en-US" sz="600" b="1" i="0" u="none" strike="noStrike">
                          <a:solidFill>
                            <a:srgbClr val="000000"/>
                          </a:solidFill>
                          <a:effectLst/>
                          <a:latin typeface="Meiryo UI" panose="020B0604030504040204" pitchFamily="50" charset="-128"/>
                          <a:ea typeface="Meiryo UI" panose="020B0604030504040204" pitchFamily="50" charset="-128"/>
                        </a:rPr>
                        <a:t>Students enrolled in 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Tuition fee exemption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Admission Fee Waiver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4845116"/>
                  </a:ext>
                </a:extLst>
              </a:tr>
              <a:tr h="230256">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①　　before entering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46797506"/>
                  </a:ext>
                </a:extLst>
              </a:tr>
              <a:tr h="333209">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During the enrollment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Please submit the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Application for admission fee exemption/Application for deferred collection of admission fees</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485198"/>
                  </a:ext>
                </a:extLst>
              </a:tr>
              <a:tr h="230256">
                <a:tc gridSpan="3">
                  <a:txBody>
                    <a:bodyPr/>
                    <a:lstStyle/>
                    <a:p>
                      <a:pPr algn="l" fontAlgn="ctr"/>
                      <a:r>
                        <a:rPr lang="en-US" sz="600" b="1" i="0" u="none" strike="noStrike">
                          <a:solidFill>
                            <a:srgbClr val="000000"/>
                          </a:solidFill>
                          <a:effectLst/>
                          <a:latin typeface="Meiryo UI" panose="020B0604030504040204" pitchFamily="50" charset="-128"/>
                          <a:ea typeface="Meiryo UI" panose="020B0604030504040204" pitchFamily="50" charset="-128"/>
                        </a:rPr>
                        <a:t>②　　after entering school（second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4951817"/>
                  </a:ext>
                </a:extLst>
              </a:tr>
              <a:tr h="1760644">
                <a:tc>
                  <a:txBody>
                    <a:bodyPr/>
                    <a:lstStyle/>
                    <a:p>
                      <a:pPr algn="ctr"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October </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６</a:t>
                      </a: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6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October </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１０</a:t>
                      </a: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entrance fee waiver only, or, apply for both tuition fee waiver and entrance fee waiver</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form for entrance fee waiver and deferment」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・Envelope（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長形３号）（</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460 </a:t>
                      </a:r>
                      <a:r>
                        <a:rPr lang="en-US" sz="600" b="0" i="0" u="none" strike="noStrike" dirty="0">
                          <a:solidFill>
                            <a:srgbClr val="000000"/>
                          </a:solidFill>
                          <a:effectLst/>
                          <a:latin typeface="Meiryo UI" panose="020B0604030504040204" pitchFamily="50" charset="-128"/>
                          <a:ea typeface="Meiryo UI" panose="020B0604030504040204" pitchFamily="50" charset="-128"/>
                        </a:rPr>
                        <a:t>yen stamp is required）</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We will contact you if any documents are missing.</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ⅱ</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tuition fee waiver only</a:t>
                      </a:r>
                      <a:br>
                        <a:rPr lang="en-US" sz="600" b="0" i="0" u="sng"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We will contact you if any documents are missing.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67433575"/>
                  </a:ext>
                </a:extLst>
              </a:tr>
              <a:tr h="414669">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Mid-December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We will send notification of the results of the entrance fee waiver. Students who are not approved or who are approved for half of the entrance fee must pay the designated entrance fee by the due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110617"/>
                  </a:ext>
                </a:extLst>
              </a:tr>
              <a:tr h="598666">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January of the following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January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26251"/>
                  </a:ext>
                </a:extLst>
              </a:tr>
            </a:tbl>
          </a:graphicData>
        </a:graphic>
      </p:graphicFrame>
      <p:sp>
        <p:nvSpPr>
          <p:cNvPr id="11" name="テキスト ボックス 3">
            <a:extLst>
              <a:ext uri="{FF2B5EF4-FFF2-40B4-BE49-F238E27FC236}">
                <a16:creationId xmlns:a16="http://schemas.microsoft.com/office/drawing/2014/main" id="{16577EBC-B8CD-42BB-86BE-53A816DCD453}"/>
              </a:ext>
            </a:extLst>
          </p:cNvPr>
          <p:cNvSpPr txBox="1"/>
          <p:nvPr/>
        </p:nvSpPr>
        <p:spPr>
          <a:xfrm>
            <a:off x="3785512" y="6465146"/>
            <a:ext cx="2519593" cy="48683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latin typeface="Meiryo UI" panose="020B0604030504040204" pitchFamily="50" charset="-128"/>
                <a:ea typeface="Meiryo UI" panose="020B0604030504040204" pitchFamily="50" charset="-128"/>
              </a:rPr>
              <a:t>It is not necessary to prepare two copies, one for tuition fee waiver and the other for admission fee waiver.</a:t>
            </a:r>
            <a:endParaRPr kumimoji="1" lang="ja-JP" altLang="en-US" sz="8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FA7B0B1-EDA6-4544-9103-B3A092FC9A29}"/>
              </a:ext>
            </a:extLst>
          </p:cNvPr>
          <p:cNvSpPr/>
          <p:nvPr/>
        </p:nvSpPr>
        <p:spPr>
          <a:xfrm>
            <a:off x="2820297" y="2567644"/>
            <a:ext cx="877163" cy="923330"/>
          </a:xfrm>
          <a:prstGeom prst="rect">
            <a:avLst/>
          </a:prstGeom>
          <a:noFill/>
        </p:spPr>
        <p:txBody>
          <a:bodyPr wrap="none" lIns="91440" tIns="45720" rIns="91440" bIns="45720">
            <a:spAutoFit/>
          </a:bodyPr>
          <a:lstStyle/>
          <a:p>
            <a:pPr algn="ctr"/>
            <a:r>
              <a:rPr lang="ja-JP" altLang="en-US" sz="5400" b="0" cap="none" spc="0" dirty="0">
                <a:ln w="0"/>
                <a:solidFill>
                  <a:schemeClr val="accent1"/>
                </a:solidFill>
                <a:effectLst>
                  <a:outerShdw blurRad="38100" dist="25400" dir="5400000" algn="ctr" rotWithShape="0">
                    <a:srgbClr val="6E747A">
                      <a:alpha val="43000"/>
                    </a:srgbClr>
                  </a:outerShdw>
                </a:effectLst>
              </a:rPr>
              <a:t>済</a:t>
            </a:r>
          </a:p>
        </p:txBody>
      </p:sp>
    </p:spTree>
    <p:extLst>
      <p:ext uri="{BB962C8B-B14F-4D97-AF65-F5344CB8AC3E}">
        <p14:creationId xmlns:p14="http://schemas.microsoft.com/office/powerpoint/2010/main" val="375992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FAFB82-D080-4D70-961B-A7EB071466DC}"/>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Tree>
    <p:extLst>
      <p:ext uri="{BB962C8B-B14F-4D97-AF65-F5344CB8AC3E}">
        <p14:creationId xmlns:p14="http://schemas.microsoft.com/office/powerpoint/2010/main" val="211501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730A4F0A-97BC-45B0-8955-B1BF46983B38}"/>
              </a:ext>
            </a:extLst>
          </p:cNvPr>
          <p:cNvSpPr txBox="1"/>
          <p:nvPr/>
        </p:nvSpPr>
        <p:spPr>
          <a:xfrm>
            <a:off x="562350" y="2927699"/>
            <a:ext cx="6001837" cy="2908489"/>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following paragraphs and thereafter are a list of required documents.</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dirty="0"/>
              <a:t>　　　　　　　　　　　　　　　　　　　　　　　　　</a:t>
            </a:r>
            <a:endParaRPr lang="en-US" altLang="ja-JP" dirty="0"/>
          </a:p>
        </p:txBody>
      </p:sp>
    </p:spTree>
    <p:extLst>
      <p:ext uri="{BB962C8B-B14F-4D97-AF65-F5344CB8AC3E}">
        <p14:creationId xmlns:p14="http://schemas.microsoft.com/office/powerpoint/2010/main" val="277203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6343206" cy="1084912"/>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（１）</a:t>
            </a:r>
            <a:r>
              <a:rPr lang="en-US" altLang="ja-JP" sz="1100" b="1" u="sng" dirty="0">
                <a:ea typeface="ＭＳ Ｐゴシック" panose="020B0600070205080204" pitchFamily="50" charset="-128"/>
              </a:rPr>
              <a:t>Propose a mandatory category</a:t>
            </a:r>
            <a:r>
              <a:rPr lang="ja-JP" altLang="en-US" sz="1100" b="1" u="sng" dirty="0">
                <a:ea typeface="ＭＳ Ｐゴシック" panose="020B0600070205080204" pitchFamily="50" charset="-128"/>
              </a:rPr>
              <a:t>･･･</a:t>
            </a:r>
            <a:r>
              <a:rPr lang="en-US" altLang="ja-JP" sz="1100" b="1" u="sng" dirty="0">
                <a:ea typeface="ＭＳ Ｐゴシック" panose="020B0600070205080204" pitchFamily="50" charset="-128"/>
              </a:rPr>
              <a:t> submit documents marked with an asterisk (</a:t>
            </a:r>
            <a:r>
              <a:rPr lang="ja-JP" altLang="en-US" sz="1100" b="1" u="sng" dirty="0">
                <a:ea typeface="ＭＳ Ｐゴシック" panose="020B0600070205080204" pitchFamily="50" charset="-128"/>
              </a:rPr>
              <a:t>★</a:t>
            </a:r>
            <a:r>
              <a:rPr lang="en-US" altLang="ja-JP" sz="1100" b="1" u="sng" dirty="0">
                <a:ea typeface="ＭＳ Ｐゴシック" panose="020B0600070205080204" pitchFamily="50" charset="-128"/>
              </a:rPr>
              <a:t>) in the appropriate category</a:t>
            </a:r>
          </a:p>
          <a:p>
            <a:r>
              <a:rPr lang="ja-JP" altLang="en-US" sz="1100" b="1" dirty="0">
                <a:ea typeface="ＭＳ Ｐゴシック" panose="020B0600070205080204" pitchFamily="50" charset="-128"/>
              </a:rPr>
              <a:t> </a:t>
            </a:r>
            <a:r>
              <a:rPr lang="ja-JP" altLang="en-US" sz="1050" dirty="0">
                <a:ea typeface="ＭＳ Ｐゴシック" panose="020B0600070205080204" pitchFamily="50" charset="-128"/>
              </a:rPr>
              <a:t>・</a:t>
            </a:r>
            <a:r>
              <a:rPr lang="en-US" altLang="ja-JP" sz="1050" dirty="0">
                <a:ea typeface="ＭＳ Ｐゴシック" panose="020B0600070205080204" pitchFamily="50" charset="-128"/>
              </a:rPr>
              <a:t>Documents must be submitted for all family members of the same household.</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are an international student receiving remittances, please refer to (4). Some documents need to be submitted separately.</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In cases you do not have all three items </a:t>
            </a:r>
            <a:r>
              <a:rPr lang="en-US" altLang="ja-JP" sz="1050" u="sng" dirty="0">
                <a:solidFill>
                  <a:srgbClr val="0070C0"/>
                </a:solidFill>
                <a:ea typeface="ＭＳ Ｐゴシック" panose="020B0600070205080204" pitchFamily="50" charset="-128"/>
              </a:rPr>
              <a:t>circled in blue</a:t>
            </a:r>
            <a:r>
              <a:rPr lang="en-US" altLang="ja-JP" sz="1050" dirty="0">
                <a:ea typeface="ＭＳ Ｐゴシック" panose="020B0600070205080204" pitchFamily="50" charset="-128"/>
              </a:rPr>
              <a:t>, your application will not be accepted.</a:t>
            </a: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1988371888"/>
              </p:ext>
            </p:extLst>
          </p:nvPr>
        </p:nvGraphicFramePr>
        <p:xfrm>
          <a:off x="274162" y="1524047"/>
          <a:ext cx="6154901" cy="3398621"/>
        </p:xfrm>
        <a:graphic>
          <a:graphicData uri="http://schemas.openxmlformats.org/drawingml/2006/table">
            <a:tbl>
              <a:tblPr>
                <a:tableStyleId>{5C22544A-7EE6-4342-B048-85BDC9FD1C3A}</a:tableStyleId>
              </a:tblPr>
              <a:tblGrid>
                <a:gridCol w="447733">
                  <a:extLst>
                    <a:ext uri="{9D8B030D-6E8A-4147-A177-3AD203B41FA5}">
                      <a16:colId xmlns:a16="http://schemas.microsoft.com/office/drawing/2014/main" val="1513298196"/>
                    </a:ext>
                  </a:extLst>
                </a:gridCol>
                <a:gridCol w="493294">
                  <a:extLst>
                    <a:ext uri="{9D8B030D-6E8A-4147-A177-3AD203B41FA5}">
                      <a16:colId xmlns:a16="http://schemas.microsoft.com/office/drawing/2014/main" val="1392611782"/>
                    </a:ext>
                  </a:extLst>
                </a:gridCol>
                <a:gridCol w="481264">
                  <a:extLst>
                    <a:ext uri="{9D8B030D-6E8A-4147-A177-3AD203B41FA5}">
                      <a16:colId xmlns:a16="http://schemas.microsoft.com/office/drawing/2014/main" val="1417566230"/>
                    </a:ext>
                  </a:extLst>
                </a:gridCol>
                <a:gridCol w="2069431">
                  <a:extLst>
                    <a:ext uri="{9D8B030D-6E8A-4147-A177-3AD203B41FA5}">
                      <a16:colId xmlns:a16="http://schemas.microsoft.com/office/drawing/2014/main" val="1503569861"/>
                    </a:ext>
                  </a:extLst>
                </a:gridCol>
                <a:gridCol w="2663179">
                  <a:extLst>
                    <a:ext uri="{9D8B030D-6E8A-4147-A177-3AD203B41FA5}">
                      <a16:colId xmlns:a16="http://schemas.microsoft.com/office/drawing/2014/main" val="239323702"/>
                    </a:ext>
                  </a:extLst>
                </a:gridCol>
              </a:tblGrid>
              <a:tr h="272882">
                <a:tc gridSpan="3">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643806">
                <a:tc>
                  <a:txBody>
                    <a:bodyPr/>
                    <a:lstStyle/>
                    <a:p>
                      <a:pPr algn="l" fontAlgn="ctr"/>
                      <a:r>
                        <a:rPr lang="en-US" altLang="ja-JP" sz="800" u="none" strike="noStrike" baseline="0" dirty="0">
                          <a:effectLst/>
                          <a:ea typeface="ＭＳ Ｐゴシック" panose="020B0600070205080204" pitchFamily="50" charset="-128"/>
                        </a:rPr>
                        <a:t>General </a:t>
                      </a:r>
                    </a:p>
                    <a:p>
                      <a:pPr algn="l" fontAlgn="ctr"/>
                      <a:r>
                        <a:rPr lang="en-US" altLang="ja-JP" sz="800" u="none" strike="noStrike" baseline="0" dirty="0">
                          <a:effectLst/>
                          <a:ea typeface="ＭＳ Ｐゴシック" panose="020B0600070205080204" pitchFamily="50" charset="-128"/>
                        </a:rPr>
                        <a:t>Students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Privately-financed foreign student</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Person who earns his living by working alone</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1836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Application for Tuition Fee Exemption(original)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80" marR="5680" marT="5680" marB="0" anchor="ctr"/>
                </a:tc>
                <a:extLst>
                  <a:ext uri="{0D108BD9-81ED-4DB2-BD59-A6C34878D82A}">
                    <a16:rowId xmlns:a16="http://schemas.microsoft.com/office/drawing/2014/main" val="2336144779"/>
                  </a:ext>
                </a:extLst>
              </a:tr>
              <a:tr h="254690">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Family situation report(original)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80" marR="5680" marT="5680" marB="0" anchor="ctr"/>
                </a:tc>
                <a:extLst>
                  <a:ext uri="{0D108BD9-81ED-4DB2-BD59-A6C34878D82A}">
                    <a16:rowId xmlns:a16="http://schemas.microsoft.com/office/drawing/2014/main" val="1641762486"/>
                  </a:ext>
                </a:extLst>
              </a:tr>
              <a:tr h="594806">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en-US" altLang="ja-JP" sz="800" u="none" strike="noStrike" baseline="0" dirty="0">
                          <a:effectLst/>
                          <a:ea typeface="ＭＳ Ｐゴシック" panose="020B0600070205080204" pitchFamily="50" charset="-128"/>
                        </a:rPr>
                        <a:t>Income and taxation certificate</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Required for all family members of the same household. However, foreign students not residing in Japan as of January 1, 2024 are not required to submit this form.</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261088">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Hearing Report on the Situation of the Applicant(original)</a:t>
                      </a: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81979">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Residence Card (both sides)(copy)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254690">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Health Insurance Card(copy)  or</a:t>
                      </a:r>
                    </a:p>
                    <a:p>
                      <a:pPr algn="l" fontAlgn="ctr"/>
                      <a:r>
                        <a:rPr lang="en-US" altLang="ja-JP" sz="800" u="none" strike="noStrike" baseline="0" dirty="0">
                          <a:effectLst/>
                          <a:ea typeface="ＭＳ Ｐゴシック" panose="020B0600070205080204" pitchFamily="50" charset="-128"/>
                        </a:rPr>
                        <a:t>Certificate of eligibility(copy)  or</a:t>
                      </a:r>
                    </a:p>
                    <a:p>
                      <a:pPr algn="l" fontAlgn="ctr"/>
                      <a:r>
                        <a:rPr lang="en-US" altLang="ja-JP" sz="800" u="none" strike="noStrike" baseline="0" dirty="0">
                          <a:effectLst/>
                          <a:ea typeface="ＭＳ Ｐゴシック" panose="020B0600070205080204" pitchFamily="50" charset="-128"/>
                        </a:rPr>
                        <a:t>Certificate of eligibility  notice(copy)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99569">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Documents to show that the applicant is  no </a:t>
                      </a:r>
                    </a:p>
                    <a:p>
                      <a:pPr algn="l" fontAlgn="ctr"/>
                      <a:r>
                        <a:rPr lang="en-US" altLang="ja-JP" sz="800" u="none" strike="noStrike" baseline="0" dirty="0">
                          <a:effectLst/>
                          <a:ea typeface="ＭＳ Ｐゴシック" panose="020B0600070205080204" pitchFamily="50" charset="-128"/>
                        </a:rPr>
                        <a:t>longer dependent under the Income Tax Law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5" name="正方形/長方形 4">
            <a:extLst>
              <a:ext uri="{FF2B5EF4-FFF2-40B4-BE49-F238E27FC236}">
                <a16:creationId xmlns:a16="http://schemas.microsoft.com/office/drawing/2014/main" id="{276007FD-B240-4DD3-B70B-64EEF6619CAF}"/>
              </a:ext>
            </a:extLst>
          </p:cNvPr>
          <p:cNvSpPr/>
          <p:nvPr/>
        </p:nvSpPr>
        <p:spPr>
          <a:xfrm>
            <a:off x="274162" y="2490816"/>
            <a:ext cx="6154901" cy="1124254"/>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131E1BE-D434-4F53-9CE4-73D20D31D6E9}"/>
              </a:ext>
            </a:extLst>
          </p:cNvPr>
          <p:cNvCxnSpPr>
            <a:cxnSpLocks/>
          </p:cNvCxnSpPr>
          <p:nvPr/>
        </p:nvCxnSpPr>
        <p:spPr>
          <a:xfrm flipH="1">
            <a:off x="1679944" y="1406458"/>
            <a:ext cx="1222745" cy="971002"/>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3D98ECF-7241-4A54-B5F6-692AAD1568B0}"/>
              </a:ext>
            </a:extLst>
          </p:cNvPr>
          <p:cNvSpPr/>
          <p:nvPr/>
        </p:nvSpPr>
        <p:spPr>
          <a:xfrm>
            <a:off x="483930" y="5154545"/>
            <a:ext cx="6108082" cy="523220"/>
          </a:xfrm>
          <a:prstGeom prst="rect">
            <a:avLst/>
          </a:prstGeom>
          <a:noFill/>
        </p:spPr>
        <p:txBody>
          <a:bodyPr wrap="none" lIns="91440" tIns="45720" rIns="91440" bIns="45720">
            <a:spAutoFit/>
          </a:bodyPr>
          <a:lstStyle/>
          <a:p>
            <a:r>
              <a:rPr lang="en-US" altLang="ja-JP" sz="1400" b="0" u="sng" cap="none" spc="0" dirty="0">
                <a:ln w="0"/>
                <a:solidFill>
                  <a:schemeClr val="accent1"/>
                </a:solidFill>
                <a:effectLst>
                  <a:outerShdw blurRad="38100" dist="25400" dir="5400000" algn="ctr" rotWithShape="0">
                    <a:srgbClr val="6E747A">
                      <a:alpha val="43000"/>
                    </a:srgbClr>
                  </a:outerShdw>
                </a:effectLst>
              </a:rPr>
              <a:t>Please see the next page if you are applying for the second semester 2025 tuition</a:t>
            </a:r>
          </a:p>
          <a:p>
            <a:r>
              <a:rPr lang="en-US" altLang="ja-JP" sz="1400" b="0" u="sng" cap="none" spc="0" dirty="0">
                <a:ln w="0"/>
                <a:solidFill>
                  <a:schemeClr val="accent1"/>
                </a:solidFill>
                <a:effectLst>
                  <a:outerShdw blurRad="38100" dist="25400" dir="5400000" algn="ctr" rotWithShape="0">
                    <a:srgbClr val="6E747A">
                      <a:alpha val="43000"/>
                    </a:srgbClr>
                  </a:outerShdw>
                </a:effectLst>
              </a:rPr>
              <a:t> waiver for the first time</a:t>
            </a:r>
            <a:endParaRPr lang="ja-JP" altLang="en-US" sz="1400" b="0" u="sng" cap="none" spc="0" dirty="0">
              <a:ln w="0"/>
              <a:solidFill>
                <a:schemeClr val="accent1"/>
              </a:solidFill>
              <a:effectLst>
                <a:outerShdw blurRad="38100" dist="25400" dir="5400000" algn="ctr" rotWithShape="0">
                  <a:srgbClr val="6E747A">
                    <a:alpha val="43000"/>
                  </a:srgbClr>
                </a:outerShdw>
              </a:effectLst>
            </a:endParaRPr>
          </a:p>
        </p:txBody>
      </p:sp>
      <p:sp>
        <p:nvSpPr>
          <p:cNvPr id="9" name="雲 8">
            <a:extLst>
              <a:ext uri="{FF2B5EF4-FFF2-40B4-BE49-F238E27FC236}">
                <a16:creationId xmlns:a16="http://schemas.microsoft.com/office/drawing/2014/main" id="{8D09BE7D-7328-4687-AC03-904E630DB91B}"/>
              </a:ext>
            </a:extLst>
          </p:cNvPr>
          <p:cNvSpPr/>
          <p:nvPr/>
        </p:nvSpPr>
        <p:spPr>
          <a:xfrm>
            <a:off x="483930" y="5694199"/>
            <a:ext cx="4838183" cy="160883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B5877F-B843-4937-8FAB-397EA22BB083}"/>
              </a:ext>
            </a:extLst>
          </p:cNvPr>
          <p:cNvSpPr txBox="1"/>
          <p:nvPr/>
        </p:nvSpPr>
        <p:spPr>
          <a:xfrm>
            <a:off x="1281599" y="6083115"/>
            <a:ext cx="3439255"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If you earn any kind of income, such as salary, you will need to submit the “Documents related to income” on the next page.</a:t>
            </a:r>
            <a:endParaRPr kumimoji="1" lang="ja-JP" altLang="en-US" sz="1200" dirty="0">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C0F0B3D7-5B3B-4F35-AEE2-13F5839E9928}"/>
              </a:ext>
            </a:extLst>
          </p:cNvPr>
          <p:cNvSpPr/>
          <p:nvPr/>
        </p:nvSpPr>
        <p:spPr>
          <a:xfrm>
            <a:off x="4963163" y="7486568"/>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ＭＳ Ｐゴシック" panose="020B0600070205080204" pitchFamily="50" charset="-128"/>
                <a:ea typeface="ＭＳ Ｐゴシック" panose="020B0600070205080204" pitchFamily="50" charset="-128"/>
              </a:rPr>
              <a:t>NEXT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8894579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1555</TotalTime>
  <Words>4415</Words>
  <Application>Microsoft Office PowerPoint</Application>
  <PresentationFormat>画面に合わせる (4:3)</PresentationFormat>
  <Paragraphs>534</Paragraphs>
  <Slides>24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3" baseType="lpstr">
      <vt:lpstr>Meiryo UI</vt:lpstr>
      <vt:lpstr>ＭＳ Ｐゴシック</vt:lpstr>
      <vt:lpstr>游ゴシック</vt:lpstr>
      <vt:lpstr>Arial</vt:lpstr>
      <vt:lpstr>Calibri</vt:lpstr>
      <vt:lpstr>Calibri Light</vt:lpstr>
      <vt:lpstr>Century</vt:lpstr>
      <vt:lpstr>Office テーマ</vt:lpstr>
      <vt:lpstr>DocuWorks</vt:lpstr>
      <vt:lpstr>   　　　　　　　　　（graduate students entering April 1 2025）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✔Please submit the original.   ✔The fields for the employer in the red box are to be filled in by the employer.</vt:lpstr>
      <vt:lpstr>PowerPoint プレゼンテーション</vt:lpstr>
      <vt:lpstr>PowerPoint プレゼンテーション</vt:lpstr>
      <vt:lpstr>PowerPoint プレゼンテーション</vt:lpstr>
      <vt:lpstr> 　 　If the applicant‘s siblings are enrolled in a university (junior college), college of technology, or  special training school (vocational or advanced course), they are eligible for the deduction.  ✔「貴学在学者」・・・ Provide information  about your siblings　  ✔「山口大学在学者」・・・ Provide information about The applicant himself/herself  </vt:lpstr>
      <vt:lpstr>PowerPoint プレゼンテーション</vt:lpstr>
      <vt:lpstr> Deductible is available for long-term medical treatment of six months or more. However, the deductible is limited to medical expenses covered by health insurance and related to the name of the illness listed on the medical certificate.  ✔Receipts must be organized by month and affixed to the affixing ledger. Unorganized or unclear receipts are not deductible.  ✔Items for which it is unclear whether or not they are covered by health insurance are not deductible.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326</cp:revision>
  <cp:lastPrinted>2025-01-30T02:51:52Z</cp:lastPrinted>
  <dcterms:created xsi:type="dcterms:W3CDTF">2024-11-27T23:25:46Z</dcterms:created>
  <dcterms:modified xsi:type="dcterms:W3CDTF">2025-07-17T00:49:09Z</dcterms:modified>
</cp:coreProperties>
</file>