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5" r:id="rId2"/>
    <p:sldId id="258" r:id="rId3"/>
    <p:sldId id="274" r:id="rId4"/>
    <p:sldId id="294" r:id="rId5"/>
    <p:sldId id="297" r:id="rId6"/>
    <p:sldId id="260" r:id="rId7"/>
    <p:sldId id="284" r:id="rId8"/>
    <p:sldId id="296" r:id="rId9"/>
    <p:sldId id="261" r:id="rId10"/>
    <p:sldId id="262" r:id="rId11"/>
    <p:sldId id="263" r:id="rId12"/>
    <p:sldId id="285" r:id="rId13"/>
    <p:sldId id="291" r:id="rId14"/>
    <p:sldId id="298" r:id="rId15"/>
    <p:sldId id="288" r:id="rId16"/>
    <p:sldId id="286" r:id="rId17"/>
    <p:sldId id="289" r:id="rId18"/>
    <p:sldId id="278" r:id="rId19"/>
    <p:sldId id="295" r:id="rId20"/>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2" d="100"/>
          <a:sy n="82" d="100"/>
        </p:scale>
        <p:origin x="299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320FC27-E7F2-40D2-8D8E-122CE1863F34}"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D204C5-790D-4765-9982-DFA9FFEA765F}"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E4F3E0-2244-4F68-A310-181BFCB46FEF}"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EC2E36-80D5-4799-A77D-C4D1D287BB58}"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EBAD66-5D21-4FFD-982B-68C94AD847C9}"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3F241A-EDAD-4117-959E-5396F4C8ACE4}" type="datetime1">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4E2E13-4CA0-44AE-9232-C13F1D4F098D}"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123DE7-6764-4DD5-92FB-FBAB0D8B2732}" type="datetime1">
              <a:rPr kumimoji="1" lang="ja-JP" altLang="en-US" smtClean="0"/>
              <a:t>2025/7/17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A5FBCE-4890-4F64-97E4-AA1BA80D1F17}" type="datetime1">
              <a:rPr kumimoji="1" lang="ja-JP" altLang="en-US" smtClean="0"/>
              <a:t>2025/7/17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8DED0-4A97-4E90-AAB3-603B9AFC7D00}" type="datetime1">
              <a:rPr kumimoji="1" lang="ja-JP" altLang="en-US" smtClean="0"/>
              <a:t>2025/7/17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14CDD9-8514-4F30-A497-259263F58636}"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55053A-5D38-43C2-8BC7-78F2A838F9DA}" type="datetime1">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BAD0714-5783-46AB-82E7-79753AE5DFE7}" type="datetime1">
              <a:rPr kumimoji="1" lang="ja-JP" altLang="en-US" smtClean="0"/>
              <a:t>2025/7/17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2.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p:txBody>
          <a:bodyPr>
            <a:normAutofit/>
          </a:bodyPr>
          <a:lstStyle/>
          <a:p>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200" b="1"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200" b="1"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br>
              <a:rPr lang="en-US" altLang="ja-JP" sz="2200" b="1"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200" b="1"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dirty="0"/>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4848225" indent="-4848225">
              <a:buNone/>
            </a:pPr>
            <a:endParaRPr lang="en-US" altLang="ja-JP" sz="1100" dirty="0">
              <a:latin typeface="ＭＳ Ｐゴシック" panose="020B0600070205080204" pitchFamily="50" charset="-128"/>
              <a:ea typeface="ＭＳ Ｐゴシック" panose="020B0600070205080204" pitchFamily="50" charset="-128"/>
            </a:endParaRPr>
          </a:p>
          <a:p>
            <a:pPr marL="4848225" indent="-4848225">
              <a:buNone/>
            </a:pPr>
            <a:r>
              <a:rPr lang="en-US" altLang="ja-JP" sz="1100" dirty="0">
                <a:ea typeface="ＭＳ Ｐゴシック" panose="020B0600070205080204" pitchFamily="50" charset="-128"/>
              </a:rPr>
              <a:t>Tuition Fee exemption </a:t>
            </a:r>
            <a:r>
              <a:rPr kumimoji="1" lang="en-US" altLang="ja-JP" sz="1100" u="dotted" baseline="40000" dirty="0">
                <a:ea typeface="ＭＳ Ｐゴシック" panose="020B0600070205080204" pitchFamily="50" charset="-128"/>
              </a:rPr>
              <a:t>	                         </a:t>
            </a:r>
            <a:r>
              <a:rPr kumimoji="1" lang="en-US" altLang="ja-JP" sz="1100" dirty="0">
                <a:ea typeface="ＭＳ Ｐゴシック" panose="020B0600070205080204" pitchFamily="50" charset="-128"/>
              </a:rPr>
              <a:t>2 </a:t>
            </a:r>
            <a:r>
              <a:rPr lang="en-US" altLang="ja-JP" sz="1100" dirty="0">
                <a:ea typeface="ＭＳ Ｐゴシック" panose="020B0600070205080204" pitchFamily="50" charset="-128"/>
              </a:rPr>
              <a:t>	</a:t>
            </a:r>
          </a:p>
          <a:p>
            <a:pPr marL="5378450" indent="-5378450">
              <a:buNone/>
            </a:pPr>
            <a:r>
              <a:rPr kumimoji="1" lang="en-US" altLang="ja-JP" sz="1100" dirty="0">
                <a:ea typeface="ＭＳ Ｐゴシック" panose="020B0600070205080204" pitchFamily="50" charset="-128"/>
              </a:rPr>
              <a:t>Submission of documents</a:t>
            </a:r>
          </a:p>
          <a:p>
            <a:pPr marL="5378450" indent="-5378450">
              <a:buNone/>
            </a:pPr>
            <a:r>
              <a:rPr kumimoji="1" lang="ja-JP" altLang="en-US" sz="1100" dirty="0">
                <a:ea typeface="ＭＳ Ｐゴシック" panose="020B0600070205080204" pitchFamily="50" charset="-128"/>
              </a:rPr>
              <a:t>（１）</a:t>
            </a:r>
            <a:r>
              <a:rPr lang="en-US" altLang="ja-JP" sz="1100" dirty="0">
                <a:ea typeface="ＭＳ Ｐゴシック" panose="020B0600070205080204" pitchFamily="50" charset="-128"/>
              </a:rPr>
              <a:t>Propose a mandatory category</a:t>
            </a:r>
            <a:r>
              <a:rPr kumimoji="1" lang="en-US" altLang="ja-JP" sz="1100" u="dotted" baseline="40000" dirty="0">
                <a:ea typeface="ＭＳ Ｐゴシック" panose="020B0600070205080204" pitchFamily="50" charset="-128"/>
              </a:rPr>
              <a:t>	</a:t>
            </a:r>
            <a:r>
              <a:rPr kumimoji="1" lang="en-US" altLang="ja-JP" sz="1100" dirty="0">
                <a:ea typeface="ＭＳ Ｐゴシック" panose="020B0600070205080204" pitchFamily="50" charset="-128"/>
              </a:rPr>
              <a:t>7   </a:t>
            </a:r>
          </a:p>
          <a:p>
            <a:pPr marL="5378450" indent="-5378450">
              <a:buNone/>
            </a:pPr>
            <a:r>
              <a:rPr lang="ja-JP" altLang="en-US" sz="1100" dirty="0">
                <a:ea typeface="ＭＳ Ｐゴシック" panose="020B0600070205080204" pitchFamily="50" charset="-128"/>
              </a:rPr>
              <a:t>（２）</a:t>
            </a:r>
            <a:r>
              <a:rPr lang="en-US" altLang="ja-JP" sz="1100" dirty="0">
                <a:ea typeface="ＭＳ Ｐゴシック" panose="020B0600070205080204" pitchFamily="50" charset="-128"/>
              </a:rPr>
              <a:t>Documents related to income</a:t>
            </a:r>
            <a:r>
              <a:rPr kumimoji="1" lang="en-US" altLang="ja-JP" sz="1100" u="dotted" baseline="40000" dirty="0">
                <a:ea typeface="ＭＳ Ｐゴシック" panose="020B0600070205080204" pitchFamily="50" charset="-128"/>
              </a:rPr>
              <a:t>	</a:t>
            </a:r>
            <a:r>
              <a:rPr lang="en-US" altLang="ja-JP" sz="1100" dirty="0">
                <a:ea typeface="ＭＳ Ｐゴシック" panose="020B0600070205080204" pitchFamily="50" charset="-128"/>
              </a:rPr>
              <a:t>8</a:t>
            </a:r>
          </a:p>
          <a:p>
            <a:pPr marL="5378450" indent="-5378450">
              <a:buNone/>
            </a:pPr>
            <a:r>
              <a:rPr kumimoji="1" lang="ja-JP" altLang="en-US" sz="1100" dirty="0">
                <a:ea typeface="ＭＳ Ｐゴシック" panose="020B0600070205080204" pitchFamily="50" charset="-128"/>
              </a:rPr>
              <a:t>（３）</a:t>
            </a:r>
            <a:r>
              <a:rPr kumimoji="1" lang="en-US" altLang="ja-JP" sz="1100" dirty="0">
                <a:ea typeface="ＭＳ Ｐゴシック" panose="020B0600070205080204" pitchFamily="50" charset="-128"/>
              </a:rPr>
              <a:t>Documents related to deductions</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10</a:t>
            </a:r>
            <a:endParaRPr kumimoji="1" lang="en-US" altLang="ja-JP" sz="1100" dirty="0">
              <a:ea typeface="ＭＳ Ｐゴシック" panose="020B0600070205080204" pitchFamily="50" charset="-128"/>
            </a:endParaRPr>
          </a:p>
          <a:p>
            <a:pPr marL="5378450" indent="-5378450">
              <a:buNone/>
            </a:pPr>
            <a:r>
              <a:rPr lang="ja-JP" altLang="en-US" sz="1100" dirty="0">
                <a:ea typeface="ＭＳ Ｐゴシック" panose="020B0600070205080204" pitchFamily="50" charset="-128"/>
              </a:rPr>
              <a:t>（４）</a:t>
            </a:r>
            <a:r>
              <a:rPr lang="en-US" altLang="ja-JP" sz="1100" dirty="0">
                <a:ea typeface="ＭＳ Ｐゴシック" panose="020B0600070205080204" pitchFamily="50" charset="-128"/>
              </a:rPr>
              <a:t>Other documents</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10  </a:t>
            </a:r>
          </a:p>
          <a:p>
            <a:pPr marL="5378450" indent="-5378450">
              <a:buNone/>
            </a:pPr>
            <a:endParaRPr kumimoji="1" lang="en-US" altLang="ja-JP" sz="1100" dirty="0">
              <a:ea typeface="ＭＳ Ｐゴシック" panose="020B0600070205080204" pitchFamily="50" charset="-128"/>
            </a:endParaRPr>
          </a:p>
          <a:p>
            <a:pPr marL="5378450" indent="-5378450">
              <a:buNone/>
            </a:pPr>
            <a:r>
              <a:rPr lang="en-US" altLang="ja-JP" sz="1100" dirty="0">
                <a:ea typeface="ＭＳ Ｐゴシック" panose="020B0600070205080204" pitchFamily="50" charset="-128"/>
              </a:rPr>
              <a:t>【Form】</a:t>
            </a:r>
          </a:p>
          <a:p>
            <a:pPr marL="5378450" indent="-5378450">
              <a:buNone/>
            </a:pPr>
            <a:r>
              <a:rPr lang="ja-JP" altLang="en-US" sz="1100" dirty="0">
                <a:ea typeface="ＭＳ Ｐゴシック" panose="020B0600070205080204" pitchFamily="50" charset="-128"/>
              </a:rPr>
              <a:t>給与等支給（見込）証明書（</a:t>
            </a:r>
            <a:r>
              <a:rPr lang="en-US" altLang="ja-JP" sz="1100" dirty="0">
                <a:ea typeface="ＭＳ Ｐゴシック" panose="020B0600070205080204" pitchFamily="50" charset="-128"/>
              </a:rPr>
              <a:t>Proof of (expected)salary payment</a:t>
            </a:r>
            <a:r>
              <a:rPr lang="ja-JP" altLang="en-US" sz="1100" dirty="0">
                <a:ea typeface="ＭＳ Ｐゴシック" panose="020B0600070205080204" pitchFamily="50" charset="-128"/>
              </a:rPr>
              <a:t>）</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12</a:t>
            </a:r>
          </a:p>
          <a:p>
            <a:pPr marL="5378450" indent="-5378450">
              <a:buNone/>
            </a:pPr>
            <a:r>
              <a:rPr lang="ja-JP" altLang="en-US" sz="1100" dirty="0">
                <a:ea typeface="ＭＳ Ｐゴシック" panose="020B0600070205080204" pitchFamily="50" charset="-128"/>
              </a:rPr>
              <a:t>退職に関する証明書（</a:t>
            </a:r>
            <a:r>
              <a:rPr lang="en-US" altLang="ja-JP" sz="1100" dirty="0">
                <a:ea typeface="ＭＳ Ｐゴシック" panose="020B0600070205080204" pitchFamily="50" charset="-128"/>
              </a:rPr>
              <a:t>Proof regarding retirement</a:t>
            </a:r>
            <a:r>
              <a:rPr lang="ja-JP" altLang="en-US" sz="1100" dirty="0">
                <a:ea typeface="ＭＳ Ｐゴシック" panose="020B0600070205080204" pitchFamily="50" charset="-128"/>
              </a:rPr>
              <a:t>）</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14</a:t>
            </a:r>
          </a:p>
          <a:p>
            <a:pPr marL="5378450" indent="-5378450">
              <a:buNone/>
            </a:pPr>
            <a:r>
              <a:rPr lang="ja-JP" altLang="en-US" sz="1100" dirty="0">
                <a:ea typeface="ＭＳ Ｐゴシック" panose="020B0600070205080204" pitchFamily="50" charset="-128"/>
              </a:rPr>
              <a:t>在学証明書及び授業料免除状況証明書</a:t>
            </a:r>
            <a:endParaRPr lang="en-US" altLang="ja-JP" sz="1100" dirty="0">
              <a:ea typeface="ＭＳ Ｐゴシック" panose="020B0600070205080204" pitchFamily="50" charset="-128"/>
            </a:endParaRPr>
          </a:p>
          <a:p>
            <a:pPr marL="5378450" indent="-5378450">
              <a:buNone/>
            </a:pP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Certificate of enrollment and certificate of tuition fee exemption status</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 </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16</a:t>
            </a:r>
          </a:p>
          <a:p>
            <a:pPr marL="5378450" indent="-5378450">
              <a:buNone/>
            </a:pPr>
            <a:r>
              <a:rPr lang="ja-JP" altLang="en-US" sz="1100" dirty="0">
                <a:ea typeface="ＭＳ Ｐゴシック" panose="020B0600070205080204" pitchFamily="50" charset="-128"/>
              </a:rPr>
              <a:t>長期療養申立書（</a:t>
            </a:r>
            <a:r>
              <a:rPr lang="en-US" altLang="ja-JP" sz="1100" dirty="0">
                <a:ea typeface="ＭＳ Ｐゴシック" panose="020B0600070205080204" pitchFamily="50" charset="-128"/>
              </a:rPr>
              <a:t>Written statement of long-term recuperation</a:t>
            </a:r>
            <a:r>
              <a:rPr lang="ja-JP" altLang="en-US" sz="1100" dirty="0">
                <a:ea typeface="ＭＳ Ｐゴシック" panose="020B0600070205080204" pitchFamily="50" charset="-128"/>
              </a:rPr>
              <a:t>）</a:t>
            </a:r>
            <a:r>
              <a:rPr lang="en-US" altLang="ja-JP" sz="1100" u="dottedHeavy" baseline="40000" dirty="0">
                <a:ea typeface="ＭＳ Ｐゴシック" panose="020B0600070205080204" pitchFamily="50" charset="-128"/>
              </a:rPr>
              <a:t>	</a:t>
            </a:r>
            <a:r>
              <a:rPr lang="en-US" altLang="ja-JP" sz="1100" dirty="0">
                <a:ea typeface="ＭＳ Ｐゴシック" panose="020B0600070205080204" pitchFamily="50" charset="-128"/>
              </a:rPr>
              <a:t>18</a:t>
            </a:r>
          </a:p>
          <a:p>
            <a:pPr marL="5378450" indent="-5378450">
              <a:buNone/>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471487" y="7718445"/>
            <a:ext cx="4296113" cy="938719"/>
          </a:xfrm>
          <a:prstGeom prst="rect">
            <a:avLst/>
          </a:prstGeom>
          <a:noFill/>
        </p:spPr>
        <p:txBody>
          <a:bodyPr wrap="square">
            <a:spAutoFit/>
          </a:bodyPr>
          <a:lstStyle/>
          <a:p>
            <a:r>
              <a:rPr lang="en-US" altLang="ja-JP" sz="1100" dirty="0">
                <a:ea typeface="ＭＳ Ｐゴシック" panose="020B0600070205080204" pitchFamily="50" charset="-128"/>
              </a:rPr>
              <a:t>Students in Yoshida campus</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students support </a:t>
            </a:r>
            <a:r>
              <a:rPr lang="en-US" altLang="ja-JP" sz="1100" dirty="0" err="1">
                <a:ea typeface="ＭＳ Ｐゴシック" panose="020B0600070205080204" pitchFamily="50" charset="-128"/>
              </a:rPr>
              <a:t>section,student</a:t>
            </a:r>
            <a:r>
              <a:rPr lang="en-US" altLang="ja-JP" sz="1100" dirty="0">
                <a:ea typeface="ＭＳ Ｐゴシック" panose="020B0600070205080204" pitchFamily="50" charset="-128"/>
              </a:rPr>
              <a:t> affairs division(Yoshida campus) </a:t>
            </a: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Tel</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083-933-5611</a:t>
            </a:r>
          </a:p>
          <a:p>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E-mail</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98011AFE-5FA8-4DA6-B353-333F00B32B9C}"/>
              </a:ext>
            </a:extLst>
          </p:cNvPr>
          <p:cNvSpPr/>
          <p:nvPr/>
        </p:nvSpPr>
        <p:spPr>
          <a:xfrm>
            <a:off x="372979" y="2254253"/>
            <a:ext cx="6013533" cy="5284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BD36F59-5576-420A-A256-8DCF98FE06AA}"/>
              </a:ext>
            </a:extLst>
          </p:cNvPr>
          <p:cNvSpPr/>
          <p:nvPr/>
        </p:nvSpPr>
        <p:spPr>
          <a:xfrm>
            <a:off x="105507" y="343282"/>
            <a:ext cx="6646985" cy="16696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latin typeface="ＭＳ Ｐゴシック" panose="020B0600070205080204" pitchFamily="50" charset="-128"/>
              <a:ea typeface="ＭＳ Ｐゴシック" panose="020B0600070205080204" pitchFamily="50" charset="-128"/>
            </a:endParaRPr>
          </a:p>
          <a:p>
            <a:pPr algn="ctr"/>
            <a:r>
              <a:rPr kumimoji="1" lang="en-US" altLang="ja-JP" sz="1400" b="1" dirty="0">
                <a:ea typeface="ＭＳ Ｐゴシック" panose="020B0600070205080204" pitchFamily="50" charset="-128"/>
              </a:rPr>
              <a:t>Application for Yamaguchi </a:t>
            </a:r>
            <a:r>
              <a:rPr kumimoji="1" lang="en-US" altLang="ja-JP" sz="1400" b="1">
                <a:ea typeface="ＭＳ Ｐゴシック" panose="020B0600070205080204" pitchFamily="50" charset="-128"/>
              </a:rPr>
              <a:t>University Tuition Fee Waiver </a:t>
            </a:r>
          </a:p>
          <a:p>
            <a:pPr algn="ctr"/>
            <a:r>
              <a:rPr kumimoji="1" lang="en-US" altLang="ja-JP" sz="1400" b="1">
                <a:ea typeface="ＭＳ Ｐゴシック" panose="020B0600070205080204" pitchFamily="50" charset="-128"/>
              </a:rPr>
              <a:t>for </a:t>
            </a:r>
            <a:r>
              <a:rPr kumimoji="1" lang="en-US" altLang="ja-JP" sz="1400" b="1" dirty="0">
                <a:ea typeface="ＭＳ Ｐゴシック" panose="020B0600070205080204" pitchFamily="50" charset="-128"/>
              </a:rPr>
              <a:t>the Second semester of 2025</a:t>
            </a:r>
          </a:p>
          <a:p>
            <a:pPr algn="ctr"/>
            <a:r>
              <a:rPr lang="ja-JP" altLang="en-US" sz="2000" b="1" kern="100" dirty="0">
                <a:solidFill>
                  <a:schemeClr val="bg1"/>
                </a:solidFill>
                <a:ea typeface="ＭＳ Ｐゴシック" panose="020B0600070205080204" pitchFamily="50" charset="-128"/>
                <a:cs typeface="Times New Roman" panose="02020603050405020304" pitchFamily="18" charset="0"/>
              </a:rPr>
              <a:t>   　</a:t>
            </a:r>
            <a:r>
              <a:rPr lang="en-US" altLang="ja-JP" sz="1400" kern="100" dirty="0">
                <a:solidFill>
                  <a:schemeClr val="bg1"/>
                </a:solidFill>
                <a:ea typeface="ＭＳ Ｐゴシック" panose="020B0600070205080204" pitchFamily="50" charset="-128"/>
                <a:cs typeface="Times New Roman" panose="02020603050405020304" pitchFamily="18" charset="0"/>
              </a:rPr>
              <a:t>Graduate students,</a:t>
            </a:r>
            <a:r>
              <a:rPr lang="en-US" altLang="ja-JP" sz="1400" kern="100" dirty="0">
                <a:solidFill>
                  <a:schemeClr val="bg1"/>
                </a:solidFill>
                <a:effectLst/>
                <a:ea typeface="ＭＳ Ｐゴシック" panose="020B0600070205080204" pitchFamily="50" charset="-128"/>
                <a:cs typeface="Times New Roman" panose="02020603050405020304" pitchFamily="18" charset="0"/>
              </a:rPr>
              <a:t> and Japanese undergraduate students </a:t>
            </a:r>
          </a:p>
          <a:p>
            <a:pPr algn="ctr"/>
            <a:r>
              <a:rPr lang="en-US" altLang="ja-JP" sz="1400" kern="100" dirty="0">
                <a:solidFill>
                  <a:schemeClr val="bg1"/>
                </a:solidFill>
                <a:effectLst/>
                <a:ea typeface="ＭＳ Ｐゴシック" panose="020B0600070205080204" pitchFamily="50" charset="-128"/>
                <a:cs typeface="Times New Roman" panose="02020603050405020304" pitchFamily="18" charset="0"/>
              </a:rPr>
              <a:t>enrolled in AY2020 or earlier </a:t>
            </a:r>
            <a:br>
              <a:rPr lang="ja-JP" altLang="ja-JP" sz="1400" kern="100" dirty="0">
                <a:solidFill>
                  <a:schemeClr val="bg1"/>
                </a:solidFill>
                <a:effectLst/>
                <a:ea typeface="ＭＳ Ｐゴシック" panose="020B0600070205080204" pitchFamily="50" charset="-128"/>
                <a:cs typeface="Times New Roman" panose="02020603050405020304" pitchFamily="18" charset="0"/>
              </a:rPr>
            </a:br>
            <a:r>
              <a:rPr kumimoji="1" lang="ja-JP" altLang="en-US" sz="1400" b="1" dirty="0">
                <a:ea typeface="ＭＳ Ｐゴシック" panose="020B0600070205080204" pitchFamily="50" charset="-128"/>
              </a:rPr>
              <a:t>　　　　　　　</a:t>
            </a:r>
            <a:endParaRPr kumimoji="1" lang="en-US" altLang="ja-JP" sz="1400" b="1" dirty="0">
              <a:ea typeface="ＭＳ Ｐゴシック" panose="020B0600070205080204" pitchFamily="50" charset="-128"/>
            </a:endParaRPr>
          </a:p>
        </p:txBody>
      </p:sp>
      <p:sp>
        <p:nvSpPr>
          <p:cNvPr id="6" name="大かっこ 5">
            <a:extLst>
              <a:ext uri="{FF2B5EF4-FFF2-40B4-BE49-F238E27FC236}">
                <a16:creationId xmlns:a16="http://schemas.microsoft.com/office/drawing/2014/main" id="{CDB0E794-3BEF-4A11-BE95-CBB31FF85EED}"/>
              </a:ext>
            </a:extLst>
          </p:cNvPr>
          <p:cNvSpPr/>
          <p:nvPr/>
        </p:nvSpPr>
        <p:spPr>
          <a:xfrm>
            <a:off x="1347537" y="1073612"/>
            <a:ext cx="4632158" cy="531857"/>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8009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584775"/>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（３）</a:t>
            </a:r>
            <a:r>
              <a:rPr lang="en-US" altLang="ja-JP" sz="1100" b="1" u="sng" dirty="0">
                <a:ea typeface="ＭＳ Ｐゴシック" panose="020B0600070205080204" pitchFamily="50" charset="-128"/>
              </a:rPr>
              <a:t>Documents related to deductions</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wish to claim the following deductions, please submit the appropriate documentation.</a:t>
            </a:r>
            <a:r>
              <a:rPr lang="ja-JP" altLang="en-US" sz="1050" dirty="0">
                <a:ea typeface="ＭＳ Ｐゴシック" panose="020B0600070205080204" pitchFamily="50" charset="-128"/>
              </a:rPr>
              <a:t>　</a:t>
            </a:r>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ja-JP" altLang="en-US" sz="1050" dirty="0">
                <a:highlight>
                  <a:srgbClr val="FFFF00"/>
                </a:highlight>
                <a:ea typeface="ＭＳ Ｐゴシック" panose="020B0600070205080204" pitchFamily="50" charset="-128"/>
              </a:rPr>
              <a:t>・</a:t>
            </a:r>
            <a:r>
              <a:rPr lang="en-US" altLang="ja-JP" sz="1050" dirty="0">
                <a:highlight>
                  <a:srgbClr val="FFFF00"/>
                </a:highlight>
                <a:ea typeface="ＭＳ Ｐゴシック" panose="020B0600070205080204" pitchFamily="50" charset="-128"/>
              </a:rPr>
              <a:t>If the documents are not submitted by the deadline specified by the University, the deduction will not be applied.</a:t>
            </a:r>
            <a:r>
              <a:rPr kumimoji="1" lang="ja-JP" altLang="en-US" sz="1050" dirty="0">
                <a:highlight>
                  <a:srgbClr val="FFFF00"/>
                </a:highlight>
                <a:ea typeface="ＭＳ Ｐゴシック" panose="020B0600070205080204" pitchFamily="50" charset="-128"/>
              </a:rPr>
              <a:t>　</a:t>
            </a:r>
          </a:p>
        </p:txBody>
      </p:sp>
      <p:graphicFrame>
        <p:nvGraphicFramePr>
          <p:cNvPr id="3" name="表 2">
            <a:extLst>
              <a:ext uri="{FF2B5EF4-FFF2-40B4-BE49-F238E27FC236}">
                <a16:creationId xmlns:a16="http://schemas.microsoft.com/office/drawing/2014/main" id="{29F757F8-D0FB-4E9E-86DF-1FD355F0C54C}"/>
              </a:ext>
            </a:extLst>
          </p:cNvPr>
          <p:cNvGraphicFramePr>
            <a:graphicFrameLocks noGrp="1"/>
          </p:cNvGraphicFramePr>
          <p:nvPr>
            <p:extLst>
              <p:ext uri="{D42A27DB-BD31-4B8C-83A1-F6EECF244321}">
                <p14:modId xmlns:p14="http://schemas.microsoft.com/office/powerpoint/2010/main" val="2593180173"/>
              </p:ext>
            </p:extLst>
          </p:nvPr>
        </p:nvGraphicFramePr>
        <p:xfrm>
          <a:off x="182227" y="1102834"/>
          <a:ext cx="6521451" cy="4211194"/>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22270850"/>
                  </a:ext>
                </a:extLst>
              </a:tr>
              <a:tr h="937434">
                <a:tc>
                  <a:txBody>
                    <a:bodyPr/>
                    <a:lstStyle/>
                    <a:p>
                      <a:pPr algn="l" fontAlgn="ctr"/>
                      <a:r>
                        <a:rPr lang="en-US" altLang="ja-JP" sz="800" u="none" strike="noStrike" baseline="0" dirty="0">
                          <a:effectLst/>
                          <a:ea typeface="ＭＳ Ｐゴシック" panose="020B0600070205080204" pitchFamily="50" charset="-128"/>
                        </a:rPr>
                        <a:t>If the applicant's siblings are enrolled in a university (junior college), college of technology, or special training college (vocational or advanced course)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Certificate of enrollment and certificate of tuition fee exemption status</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(original)</a:t>
                      </a:r>
                    </a:p>
                    <a:p>
                      <a:pPr algn="l" fontAlgn="ctr"/>
                      <a:r>
                        <a:rPr lang="en-US" altLang="ja-JP" sz="800" b="0" i="0" u="none" strike="noStrike" baseline="0" dirty="0">
                          <a:solidFill>
                            <a:srgbClr val="000000"/>
                          </a:solidFill>
                          <a:effectLst/>
                          <a:highlight>
                            <a:srgbClr val="FFFF00"/>
                          </a:highlight>
                          <a:latin typeface="+mn-lt"/>
                          <a:ea typeface="ＭＳ Ｐゴシック" panose="020B0600070205080204" pitchFamily="50" charset="-128"/>
                        </a:rPr>
                        <a:t>Submit them </a:t>
                      </a:r>
                      <a:r>
                        <a:rPr lang="en-US" altLang="ja-JP" sz="800" b="0" i="0" u="none" strike="noStrike" baseline="0">
                          <a:solidFill>
                            <a:srgbClr val="000000"/>
                          </a:solidFill>
                          <a:effectLst/>
                          <a:highlight>
                            <a:srgbClr val="FFFF00"/>
                          </a:highlight>
                          <a:latin typeface="+mn-lt"/>
                          <a:ea typeface="ＭＳ Ｐゴシック" panose="020B0600070205080204" pitchFamily="50" charset="-128"/>
                        </a:rPr>
                        <a:t>by October </a:t>
                      </a:r>
                      <a:r>
                        <a:rPr lang="en-US" altLang="ja-JP" sz="800" b="0" i="0" u="none" strike="noStrike" baseline="0" dirty="0">
                          <a:solidFill>
                            <a:srgbClr val="000000"/>
                          </a:solidFill>
                          <a:effectLst/>
                          <a:highlight>
                            <a:srgbClr val="FFFF00"/>
                          </a:highlight>
                          <a:latin typeface="+mn-lt"/>
                          <a:ea typeface="ＭＳ Ｐゴシック" panose="020B0600070205080204" pitchFamily="50" charset="-128"/>
                        </a:rPr>
                        <a:t>10(Fri), 2025</a:t>
                      </a:r>
                      <a:endParaRPr lang="ja-JP" altLang="en-US" sz="800" b="0" i="0" u="none" strike="noStrike" baseline="0" dirty="0">
                        <a:solidFill>
                          <a:srgbClr val="000000"/>
                        </a:solidFill>
                        <a:effectLst/>
                        <a:highlight>
                          <a:srgbClr val="FFFF00"/>
                        </a:highlight>
                        <a:latin typeface="+mn-lt"/>
                        <a:ea typeface="ＭＳ Ｐゴシック" panose="020B0600070205080204" pitchFamily="50" charset="-128"/>
                      </a:endParaRPr>
                    </a:p>
                  </a:txBody>
                  <a:tcPr marL="5694" marR="5694" marT="5694"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【form】16-17page</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Being in school</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en-US" altLang="ja-JP" sz="800" u="none" strike="noStrike" baseline="0" dirty="0">
                          <a:effectLst/>
                          <a:ea typeface="ＭＳ Ｐゴシック" panose="020B0600070205080204" pitchFamily="50" charset="-128"/>
                        </a:rPr>
                        <a:t>If you have a physical or mental disability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Disability certificate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dirty="0">
                          <a:effectLst/>
                          <a:ea typeface="ＭＳ Ｐゴシック" panose="020B0600070205080204" pitchFamily="50" charset="-128"/>
                        </a:rPr>
                        <a:t>If the patient is in long-term care for more than 6 months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Written statement of long-term recuperation</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Medical certificate from a doctor confirming that the applicant has been under medical treatment for more than 6 months and is still under (original)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Receipts for the most recent year(copy)</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you received compensation for high-cost medical care, etc., an indication of the amount(copy)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【form】18-19page</a:t>
                      </a: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Medical institution</a:t>
                      </a:r>
                    </a:p>
                    <a:p>
                      <a:pPr algn="l" fontAlgn="ctr"/>
                      <a:r>
                        <a:rPr lang="en-US" altLang="ja-JP" sz="800" b="0" i="0" u="none" strike="noStrike" baseline="0" dirty="0">
                          <a:solidFill>
                            <a:srgbClr val="000000"/>
                          </a:solidFill>
                          <a:effectLst/>
                          <a:latin typeface="+mn-lt"/>
                          <a:ea typeface="ＭＳ Ｐゴシック" panose="020B0600070205080204" pitchFamily="50" charset="-128"/>
                        </a:rPr>
                        <a:t>insurance association</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en-US" altLang="ja-JP" sz="800" u="none" strike="noStrike" baseline="0" dirty="0">
                          <a:effectLst/>
                          <a:ea typeface="ＭＳ Ｐゴシック" panose="020B0600070205080204" pitchFamily="50" charset="-128"/>
                        </a:rPr>
                        <a:t>When the applicant or the person responsible for the school expenses has suffered a disaster in Japan *On and </a:t>
                      </a:r>
                      <a:r>
                        <a:rPr lang="en-US" altLang="ja-JP" sz="800" u="none" strike="noStrike" baseline="0">
                          <a:effectLst/>
                          <a:ea typeface="ＭＳ Ｐゴシック" panose="020B0600070205080204" pitchFamily="50" charset="-128"/>
                        </a:rPr>
                        <a:t>after April </a:t>
                      </a:r>
                      <a:r>
                        <a:rPr lang="en-US" altLang="ja-JP" sz="800" u="none" strike="noStrike" baseline="0" dirty="0">
                          <a:effectLst/>
                          <a:ea typeface="ＭＳ Ｐゴシック" panose="020B0600070205080204" pitchFamily="50" charset="-128"/>
                        </a:rPr>
                        <a:t>1</a:t>
                      </a:r>
                      <a:r>
                        <a:rPr lang="en-US" altLang="ja-JP" sz="800" u="none" strike="noStrike" baseline="0">
                          <a:effectLst/>
                          <a:ea typeface="ＭＳ Ｐゴシック" panose="020B0600070205080204" pitchFamily="50" charset="-128"/>
                        </a:rPr>
                        <a:t>, 2025</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Disaster victim certificate(original)</a:t>
                      </a: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Valuation certificate(original)</a:t>
                      </a:r>
                    </a:p>
                    <a:p>
                      <a:pPr algn="l" fontAlgn="t"/>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sp>
        <p:nvSpPr>
          <p:cNvPr id="4" name="テキスト ボックス 3">
            <a:extLst>
              <a:ext uri="{FF2B5EF4-FFF2-40B4-BE49-F238E27FC236}">
                <a16:creationId xmlns:a16="http://schemas.microsoft.com/office/drawing/2014/main" id="{E5FEC778-AFAE-4D4F-8FCE-BF44488B0466}"/>
              </a:ext>
            </a:extLst>
          </p:cNvPr>
          <p:cNvSpPr txBox="1"/>
          <p:nvPr/>
        </p:nvSpPr>
        <p:spPr>
          <a:xfrm>
            <a:off x="105065" y="5489158"/>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a:t>
            </a:r>
            <a:r>
              <a:rPr lang="en-US" altLang="ja-JP" sz="1100" b="1" u="sng" dirty="0">
                <a:latin typeface="ＭＳ Ｐゴシック" panose="020B0600070205080204" pitchFamily="50" charset="-128"/>
                <a:ea typeface="ＭＳ Ｐゴシック" panose="020B0600070205080204" pitchFamily="50" charset="-128"/>
              </a:rPr>
              <a:t>Other documents</a:t>
            </a:r>
          </a:p>
        </p:txBody>
      </p:sp>
      <p:graphicFrame>
        <p:nvGraphicFramePr>
          <p:cNvPr id="5" name="表 4">
            <a:extLst>
              <a:ext uri="{FF2B5EF4-FFF2-40B4-BE49-F238E27FC236}">
                <a16:creationId xmlns:a16="http://schemas.microsoft.com/office/drawing/2014/main" id="{EF6704BA-A00D-418B-BCA1-66BDFD1737CA}"/>
              </a:ext>
            </a:extLst>
          </p:cNvPr>
          <p:cNvGraphicFramePr>
            <a:graphicFrameLocks noGrp="1"/>
          </p:cNvGraphicFramePr>
          <p:nvPr>
            <p:extLst>
              <p:ext uri="{D42A27DB-BD31-4B8C-83A1-F6EECF244321}">
                <p14:modId xmlns:p14="http://schemas.microsoft.com/office/powerpoint/2010/main" val="1345308218"/>
              </p:ext>
            </p:extLst>
          </p:nvPr>
        </p:nvGraphicFramePr>
        <p:xfrm>
          <a:off x="182228" y="5750768"/>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49100674"/>
                  </a:ext>
                </a:extLst>
              </a:tr>
              <a:tr h="1023014">
                <a:tc>
                  <a:txBody>
                    <a:bodyPr/>
                    <a:lstStyle/>
                    <a:p>
                      <a:pPr algn="l" fontAlgn="ctr"/>
                      <a:r>
                        <a:rPr lang="en-US" altLang="ja-JP" sz="800" u="none" strike="noStrike" baseline="0">
                          <a:effectLst/>
                          <a:ea typeface="ＭＳ Ｐゴシック" panose="020B0600070205080204" pitchFamily="50" charset="-128"/>
                        </a:rPr>
                        <a:t>2024 Scholarship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zh-CN" sz="800" u="none" strike="noStrike" baseline="0" dirty="0">
                          <a:effectLst/>
                          <a:ea typeface="ＭＳ Ｐゴシック" panose="020B0600070205080204" pitchFamily="50" charset="-128"/>
                        </a:rPr>
                        <a:t>Scholarship acceptance letter(copy)</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Please submit proof of the amount received.</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en-US" altLang="ja-JP" sz="800" u="none" strike="noStrike" baseline="0" dirty="0">
                          <a:effectLst/>
                          <a:ea typeface="ＭＳ Ｐゴシック" panose="020B0600070205080204" pitchFamily="50" charset="-128"/>
                        </a:rPr>
                        <a:t>If you are an international student and have money to send home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u="none" strike="noStrike" baseline="0" dirty="0">
                          <a:effectLst/>
                          <a:ea typeface="ＭＳ Ｐゴシック" panose="020B0600070205080204" pitchFamily="50" charset="-128"/>
                        </a:rPr>
                        <a:t>Documents that prove the amount of money sent for support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en-US" altLang="ja-JP" sz="800" u="none" strike="noStrike" baseline="0" dirty="0">
                          <a:effectLst/>
                          <a:ea typeface="ＭＳ Ｐゴシック" panose="020B0600070205080204" pitchFamily="50" charset="-128"/>
                        </a:rPr>
                        <a:t>International students receiving a scholarship from their home country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Acceptance letter for scholarship in your own country(copy)</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spTree>
    <p:extLst>
      <p:ext uri="{BB962C8B-B14F-4D97-AF65-F5344CB8AC3E}">
        <p14:creationId xmlns:p14="http://schemas.microsoft.com/office/powerpoint/2010/main" val="127593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610476" y="3015931"/>
            <a:ext cx="6001837" cy="2954655"/>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next and following pages are a collection of forms.</a:t>
            </a:r>
            <a:endParaRPr lang="en-US" altLang="ja-JP" sz="1100" dirty="0">
              <a:latin typeface="ＭＳ Ｐゴシック" panose="020B0600070205080204" pitchFamily="50" charset="-128"/>
              <a:ea typeface="ＭＳ Ｐゴシック" panose="020B0600070205080204" pitchFamily="50" charset="-128"/>
            </a:endParaRPr>
          </a:p>
          <a:p>
            <a:r>
              <a:rPr lang="en-US" altLang="ja-JP" sz="3200" dirty="0">
                <a:latin typeface="ＭＳ Ｐゴシック" panose="020B0600070205080204" pitchFamily="50" charset="-128"/>
                <a:ea typeface="ＭＳ Ｐゴシック" panose="020B0600070205080204" pitchFamily="50" charset="-128"/>
              </a:rPr>
              <a:t>Please print and use the form without “sample” if necessary.</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spTree>
    <p:extLst>
      <p:ext uri="{BB962C8B-B14F-4D97-AF65-F5344CB8AC3E}">
        <p14:creationId xmlns:p14="http://schemas.microsoft.com/office/powerpoint/2010/main" val="214983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461230" y="253222"/>
            <a:ext cx="6183160" cy="1703169"/>
          </a:xfrm>
          <a:ln>
            <a:noFill/>
          </a:ln>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effectLst/>
                <a:latin typeface="+mn-lt"/>
                <a:ea typeface="ＭＳ Ｐゴシック" panose="020B0600070205080204" pitchFamily="50" charset="-128"/>
                <a:cs typeface="ＭＳ ゴシック" panose="020B0609070205080204" pitchFamily="49" charset="-128"/>
              </a:rPr>
              <a:t>Please submit the original. </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latin typeface="+mn-lt"/>
                <a:ea typeface="ＭＳ Ｐゴシック" panose="020B0600070205080204" pitchFamily="50" charset="-128"/>
                <a:cs typeface="ＭＳ ゴシック" panose="020B0609070205080204" pitchFamily="49" charset="-128"/>
              </a:rPr>
              <a:t>The fields for the employer in the red box are to be filled in by the employer.</a:t>
            </a:r>
            <a:endParaRPr kumimoji="1" lang="ja-JP" altLang="en-US" sz="1100" u="sng" dirty="0">
              <a:latin typeface="+mn-lt"/>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565259" y="4233797"/>
            <a:ext cx="3620890"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298032" y="5118314"/>
            <a:ext cx="2545431" cy="2958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117" y="404551"/>
            <a:ext cx="515755" cy="584775"/>
          </a:xfrm>
          <a:prstGeom prst="rect">
            <a:avLst/>
          </a:prstGeom>
        </p:spPr>
      </p:pic>
    </p:spTree>
    <p:extLst>
      <p:ext uri="{BB962C8B-B14F-4D97-AF65-F5344CB8AC3E}">
        <p14:creationId xmlns:p14="http://schemas.microsoft.com/office/powerpoint/2010/main" val="10573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2D55ED-14D5-4852-9FDA-B67F706FE590}"/>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110834EB-0B88-4EB8-92BB-9F564FF9D7A5}"/>
              </a:ext>
            </a:extLst>
          </p:cNvPr>
          <p:cNvPicPr>
            <a:picLocks noChangeAspect="1"/>
          </p:cNvPicPr>
          <p:nvPr/>
        </p:nvPicPr>
        <p:blipFill>
          <a:blip r:embed="rId2"/>
          <a:stretch>
            <a:fillRect/>
          </a:stretch>
        </p:blipFill>
        <p:spPr>
          <a:xfrm>
            <a:off x="215958" y="1"/>
            <a:ext cx="6426083" cy="8674768"/>
          </a:xfrm>
          <a:prstGeom prst="rect">
            <a:avLst/>
          </a:prstGeom>
        </p:spPr>
      </p:pic>
    </p:spTree>
    <p:extLst>
      <p:ext uri="{BB962C8B-B14F-4D97-AF65-F5344CB8AC3E}">
        <p14:creationId xmlns:p14="http://schemas.microsoft.com/office/powerpoint/2010/main" val="24578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478" y="486836"/>
            <a:ext cx="515755" cy="584775"/>
          </a:xfrm>
          <a:prstGeom prst="rect">
            <a:avLst/>
          </a:prstGeom>
        </p:spPr>
      </p:pic>
      <p:pic>
        <p:nvPicPr>
          <p:cNvPr id="15" name="図 14">
            <a:extLst>
              <a:ext uri="{FF2B5EF4-FFF2-40B4-BE49-F238E27FC236}">
                <a16:creationId xmlns:a16="http://schemas.microsoft.com/office/drawing/2014/main" id="{ECB22E96-8B1B-45AF-B1D1-2D5DC88FFF0A}"/>
              </a:ext>
            </a:extLst>
          </p:cNvPr>
          <p:cNvPicPr>
            <a:picLocks noChangeAspect="1"/>
          </p:cNvPicPr>
          <p:nvPr/>
        </p:nvPicPr>
        <p:blipFill>
          <a:blip r:embed="rId5"/>
          <a:stretch>
            <a:fillRect/>
          </a:stretch>
        </p:blipFill>
        <p:spPr>
          <a:xfrm>
            <a:off x="1377000" y="2524127"/>
            <a:ext cx="3916800" cy="5457272"/>
          </a:xfrm>
          <a:prstGeom prst="rect">
            <a:avLst/>
          </a:prstGeom>
          <a:ln>
            <a:solidFill>
              <a:schemeClr val="bg1">
                <a:lumMod val="65000"/>
              </a:schemeClr>
            </a:solidFill>
          </a:ln>
        </p:spPr>
      </p:pic>
      <p:sp>
        <p:nvSpPr>
          <p:cNvPr id="16" name="正方形/長方形 15">
            <a:extLst>
              <a:ext uri="{FF2B5EF4-FFF2-40B4-BE49-F238E27FC236}">
                <a16:creationId xmlns:a16="http://schemas.microsoft.com/office/drawing/2014/main" id="{7319DD48-72FF-4C2C-BF7F-62658FB3AFAE}"/>
              </a:ext>
            </a:extLst>
          </p:cNvPr>
          <p:cNvSpPr/>
          <p:nvPr/>
        </p:nvSpPr>
        <p:spPr>
          <a:xfrm>
            <a:off x="1377000" y="4197246"/>
            <a:ext cx="3916800" cy="3703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79">
            <a:extLst>
              <a:ext uri="{FF2B5EF4-FFF2-40B4-BE49-F238E27FC236}">
                <a16:creationId xmlns:a16="http://schemas.microsoft.com/office/drawing/2014/main" id="{CBCC1E42-0104-4EF8-9CD1-DD651A49CC9F}"/>
              </a:ext>
            </a:extLst>
          </p:cNvPr>
          <p:cNvSpPr txBox="1"/>
          <p:nvPr/>
        </p:nvSpPr>
        <p:spPr>
          <a:xfrm>
            <a:off x="2023672" y="4325620"/>
            <a:ext cx="2953061"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タイトル 1">
            <a:extLst>
              <a:ext uri="{FF2B5EF4-FFF2-40B4-BE49-F238E27FC236}">
                <a16:creationId xmlns:a16="http://schemas.microsoft.com/office/drawing/2014/main" id="{DAAE91C7-05B2-485F-A843-D488C98568C9}"/>
              </a:ext>
            </a:extLst>
          </p:cNvPr>
          <p:cNvSpPr txBox="1">
            <a:spLocks/>
          </p:cNvSpPr>
          <p:nvPr/>
        </p:nvSpPr>
        <p:spPr>
          <a:xfrm>
            <a:off x="1073608" y="854808"/>
            <a:ext cx="5116177" cy="84831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effectLst/>
                <a:latin typeface="+mn-lt"/>
                <a:ea typeface="ＭＳ Ｐゴシック" panose="020B0600070205080204" pitchFamily="50" charset="-128"/>
                <a:cs typeface="ＭＳ ゴシック" panose="020B0609070205080204" pitchFamily="49" charset="-128"/>
              </a:rPr>
              <a:t>Please submit the original. </a:t>
            </a:r>
            <a:br>
              <a:rPr lang="en-US" altLang="ja-JP" sz="1100" kern="0" dirty="0">
                <a:effectLst/>
                <a:latin typeface="+mn-lt"/>
                <a:ea typeface="ＭＳ Ｐゴシック" panose="020B0600070205080204" pitchFamily="50" charset="-128"/>
                <a:cs typeface="ＭＳ ゴシック" panose="020B0609070205080204" pitchFamily="49" charset="-128"/>
              </a:rPr>
            </a:br>
            <a:br>
              <a:rPr lang="en-US" altLang="ja-JP" sz="1100" kern="0" dirty="0">
                <a:effectLst/>
                <a:latin typeface="+mn-lt"/>
                <a:ea typeface="ＭＳ Ｐゴシック" panose="020B0600070205080204" pitchFamily="50" charset="-128"/>
                <a:cs typeface="ＭＳ ゴシック" panose="020B0609070205080204" pitchFamily="49" charset="-128"/>
              </a:rPr>
            </a:br>
            <a:r>
              <a:rPr lang="ja-JP" altLang="en-US" sz="1100" kern="0" dirty="0">
                <a:latin typeface="+mn-lt"/>
                <a:ea typeface="ＭＳ Ｐゴシック" panose="020B0600070205080204" pitchFamily="50" charset="-128"/>
                <a:cs typeface="ＭＳ ゴシック" panose="020B0609070205080204" pitchFamily="49" charset="-128"/>
              </a:rPr>
              <a:t>✔</a:t>
            </a:r>
            <a:r>
              <a:rPr lang="en-US" altLang="ja-JP" sz="1100" kern="0" dirty="0">
                <a:latin typeface="+mn-lt"/>
                <a:ea typeface="ＭＳ Ｐゴシック" panose="020B0600070205080204" pitchFamily="50" charset="-128"/>
                <a:cs typeface="ＭＳ ゴシック" panose="020B0609070205080204" pitchFamily="49" charset="-128"/>
              </a:rPr>
              <a:t>The fields for the employer in the red box are to be filled in by the employer.</a:t>
            </a:r>
            <a:br>
              <a:rPr kumimoji="1" lang="en-US" altLang="ja-JP" sz="1100" dirty="0">
                <a:latin typeface="+mn-lt"/>
                <a:ea typeface="ＭＳ Ｐゴシック" panose="020B0600070205080204" pitchFamily="50" charset="-128"/>
              </a:rPr>
            </a:b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endParaRPr lang="ja-JP" altLang="en-US" sz="1100"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290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480BC8D2-FDAE-43C4-B342-589F1DC2213D}"/>
              </a:ext>
            </a:extLst>
          </p:cNvPr>
          <p:cNvPicPr>
            <a:picLocks noChangeAspect="1"/>
          </p:cNvPicPr>
          <p:nvPr/>
        </p:nvPicPr>
        <p:blipFill>
          <a:blip r:embed="rId2"/>
          <a:stretch>
            <a:fillRect/>
          </a:stretch>
        </p:blipFill>
        <p:spPr>
          <a:xfrm>
            <a:off x="119854" y="0"/>
            <a:ext cx="6266659" cy="8658175"/>
          </a:xfrm>
          <a:prstGeom prst="rect">
            <a:avLst/>
          </a:prstGeom>
        </p:spPr>
      </p:pic>
    </p:spTree>
    <p:extLst>
      <p:ext uri="{BB962C8B-B14F-4D97-AF65-F5344CB8AC3E}">
        <p14:creationId xmlns:p14="http://schemas.microsoft.com/office/powerpoint/2010/main" val="19117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mn-lt"/>
                <a:ea typeface="ＭＳ Ｐゴシック" panose="020B0600070205080204" pitchFamily="50" charset="-128"/>
              </a:rPr>
              <a:t>If the applicant‘s siblings are enrolled in a university (junior college), college of technology, or</a:t>
            </a:r>
            <a:br>
              <a:rPr kumimoji="1" lang="en-US" altLang="ja-JP" sz="1100" dirty="0">
                <a:latin typeface="+mn-lt"/>
                <a:ea typeface="ＭＳ Ｐゴシック" panose="020B0600070205080204" pitchFamily="50" charset="-128"/>
              </a:rPr>
            </a:br>
            <a:r>
              <a:rPr kumimoji="1" lang="en-US" altLang="ja-JP" sz="1100" dirty="0">
                <a:latin typeface="+mn-lt"/>
                <a:ea typeface="ＭＳ Ｐゴシック" panose="020B0600070205080204" pitchFamily="50" charset="-128"/>
              </a:rPr>
              <a:t> </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special training school (vocational or advanced course), they are eligible for the deduction.</a:t>
            </a:r>
            <a:br>
              <a:rPr kumimoji="1"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kumimoji="1" lang="ja-JP" altLang="en-US" sz="1100" dirty="0">
                <a:latin typeface="+mn-lt"/>
                <a:ea typeface="ＭＳ Ｐゴシック" panose="020B0600070205080204" pitchFamily="50" charset="-128"/>
              </a:rPr>
              <a:t>✔「</a:t>
            </a:r>
            <a:r>
              <a:rPr kumimoji="1" lang="ja-JP" altLang="en-US" sz="1100" dirty="0">
                <a:highlight>
                  <a:srgbClr val="FFFF00"/>
                </a:highlight>
                <a:latin typeface="+mn-lt"/>
                <a:ea typeface="ＭＳ Ｐゴシック" panose="020B0600070205080204" pitchFamily="50" charset="-128"/>
              </a:rPr>
              <a:t>貴学在学者</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 Provide information about</a:t>
            </a:r>
            <a:r>
              <a:rPr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 </a:t>
            </a:r>
            <a:r>
              <a:rPr kumimoji="1" lang="en-US" altLang="ja-JP" sz="1100" u="sng" dirty="0">
                <a:latin typeface="+mn-lt"/>
                <a:ea typeface="ＭＳ Ｐゴシック" panose="020B0600070205080204" pitchFamily="50" charset="-128"/>
              </a:rPr>
              <a:t>your siblings</a:t>
            </a:r>
            <a:r>
              <a:rPr kumimoji="1" lang="ja-JP" altLang="en-US" sz="1100" u="sng" dirty="0">
                <a:latin typeface="+mn-lt"/>
                <a:ea typeface="ＭＳ Ｐゴシック" panose="020B0600070205080204" pitchFamily="50" charset="-128"/>
              </a:rPr>
              <a:t>　</a:t>
            </a:r>
            <a:br>
              <a:rPr kumimoji="1" lang="en-US" altLang="ja-JP" sz="1100" u="sng"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kumimoji="1" lang="ja-JP" altLang="en-US" sz="1100" dirty="0">
                <a:latin typeface="+mn-lt"/>
                <a:ea typeface="ＭＳ Ｐゴシック" panose="020B0600070205080204" pitchFamily="50" charset="-128"/>
              </a:rPr>
              <a:t>✔「</a:t>
            </a:r>
            <a:r>
              <a:rPr kumimoji="1" lang="ja-JP" altLang="en-US" sz="1100" dirty="0">
                <a:highlight>
                  <a:srgbClr val="00FF00"/>
                </a:highlight>
                <a:latin typeface="+mn-lt"/>
                <a:ea typeface="ＭＳ Ｐゴシック" panose="020B0600070205080204" pitchFamily="50" charset="-128"/>
              </a:rPr>
              <a:t>山口大学在学者</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 Provide information about </a:t>
            </a:r>
            <a:r>
              <a:rPr kumimoji="1" lang="en-US" altLang="ja-JP" sz="1100" u="sng" dirty="0">
                <a:latin typeface="+mn-lt"/>
                <a:ea typeface="ＭＳ Ｐゴシック" panose="020B0600070205080204" pitchFamily="50" charset="-128"/>
              </a:rPr>
              <a:t>The applicant himself/herself</a:t>
            </a:r>
            <a:br>
              <a:rPr kumimoji="1" lang="en-US" altLang="ja-JP" sz="1100" dirty="0">
                <a:latin typeface="+mn-lt"/>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en-US" altLang="ja-JP" sz="900" dirty="0">
                <a:solidFill>
                  <a:srgbClr val="FF0000"/>
                </a:solidFill>
                <a:ea typeface="ＭＳ Ｐゴシック" panose="020B0600070205080204" pitchFamily="50" charset="-128"/>
              </a:rPr>
              <a:t>Enter a date after October 1, 2025.</a:t>
            </a:r>
            <a:endParaRPr kumimoji="1" lang="ja-JP" altLang="en-US" sz="900" dirty="0">
              <a:solidFill>
                <a:srgbClr val="FF0000"/>
              </a:solidFill>
              <a:ea typeface="ＭＳ Ｐゴシック" panose="020B0600070205080204" pitchFamily="50" charset="-128"/>
            </a:endParaRP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School entry field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60" y="468069"/>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46298" y="1233377"/>
            <a:ext cx="809784" cy="244828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350335" y="1531088"/>
            <a:ext cx="2389615" cy="2208251"/>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5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5" name="図 4">
            <a:extLst>
              <a:ext uri="{FF2B5EF4-FFF2-40B4-BE49-F238E27FC236}">
                <a16:creationId xmlns:a16="http://schemas.microsoft.com/office/drawing/2014/main" id="{952ED507-72A7-4013-A9B4-B43EE2E7A395}"/>
              </a:ext>
            </a:extLst>
          </p:cNvPr>
          <p:cNvPicPr>
            <a:picLocks noChangeAspect="1"/>
          </p:cNvPicPr>
          <p:nvPr/>
        </p:nvPicPr>
        <p:blipFill>
          <a:blip r:embed="rId2"/>
          <a:stretch>
            <a:fillRect/>
          </a:stretch>
        </p:blipFill>
        <p:spPr>
          <a:xfrm>
            <a:off x="247099" y="1"/>
            <a:ext cx="6363801" cy="8674767"/>
          </a:xfrm>
          <a:prstGeom prst="rect">
            <a:avLst/>
          </a:prstGeom>
        </p:spPr>
      </p:pic>
      <p:sp>
        <p:nvSpPr>
          <p:cNvPr id="6" name="正方形/長方形 5">
            <a:extLst>
              <a:ext uri="{FF2B5EF4-FFF2-40B4-BE49-F238E27FC236}">
                <a16:creationId xmlns:a16="http://schemas.microsoft.com/office/drawing/2014/main" id="{C8A64143-D984-4E21-A73E-5B8FFE6CF0CF}"/>
              </a:ext>
            </a:extLst>
          </p:cNvPr>
          <p:cNvSpPr/>
          <p:nvPr/>
        </p:nvSpPr>
        <p:spPr>
          <a:xfrm>
            <a:off x="674076" y="7491863"/>
            <a:ext cx="5509846" cy="31652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06A22611-4E9A-4787-9537-7E77EDBAC21A}"/>
              </a:ext>
            </a:extLst>
          </p:cNvPr>
          <p:cNvCxnSpPr/>
          <p:nvPr/>
        </p:nvCxnSpPr>
        <p:spPr>
          <a:xfrm flipV="1">
            <a:off x="674076" y="6369372"/>
            <a:ext cx="515816" cy="105507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a:xfrm>
            <a:off x="471488" y="486836"/>
            <a:ext cx="5915025" cy="2244332"/>
          </a:xfrm>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en-US" altLang="ja-JP" sz="1100" dirty="0">
                <a:latin typeface="+mn-lt"/>
                <a:ea typeface="ＭＳ Ｐゴシック" panose="020B0600070205080204" pitchFamily="50" charset="-128"/>
              </a:rPr>
              <a:t>Deductible is available for long-term medical treatment of six months or more. However, the deductible is limited to medical expenses covered by health insurance and related to the name of the illness listed on the medical certificate.</a:t>
            </a:r>
            <a:br>
              <a:rPr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Receipts must be organized by month and affixed to the affixing ledger. Unorganized or unclear receipts are not deductible.</a:t>
            </a:r>
            <a:br>
              <a:rPr kumimoji="1" lang="en-US" altLang="ja-JP" sz="1100" dirty="0">
                <a:latin typeface="+mn-lt"/>
                <a:ea typeface="ＭＳ Ｐゴシック" panose="020B0600070205080204" pitchFamily="50" charset="-128"/>
              </a:rPr>
            </a:br>
            <a:br>
              <a:rPr kumimoji="1" lang="en-US" altLang="ja-JP" sz="1100" dirty="0">
                <a:latin typeface="+mn-lt"/>
                <a:ea typeface="ＭＳ Ｐゴシック" panose="020B0600070205080204" pitchFamily="50" charset="-128"/>
              </a:rPr>
            </a:br>
            <a:r>
              <a:rPr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Items for which it is unclear whether or not they are covered by health insurance are not deductible.</a:t>
            </a:r>
            <a:br>
              <a:rPr lang="en-US" altLang="ja-JP" sz="1100" dirty="0">
                <a:latin typeface="+mn-lt"/>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5" name="コンテンツ プレースホルダー 4">
            <a:extLst>
              <a:ext uri="{FF2B5EF4-FFF2-40B4-BE49-F238E27FC236}">
                <a16:creationId xmlns:a16="http://schemas.microsoft.com/office/drawing/2014/main" id="{46097655-1148-442B-8321-F7FC757F3A6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7841" y="2433638"/>
            <a:ext cx="4102318" cy="5802312"/>
          </a:xfrm>
          <a:prstGeom prst="rect">
            <a:avLst/>
          </a:prstGeom>
          <a:noFill/>
          <a:ln>
            <a:solidFill>
              <a:schemeClr val="bg1">
                <a:lumMod val="50000"/>
              </a:schemeClr>
            </a:solidFill>
          </a:ln>
        </p:spPr>
      </p:pic>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35023"/>
            <a:ext cx="515755" cy="584775"/>
          </a:xfrm>
          <a:prstGeom prst="rect">
            <a:avLst/>
          </a:prstGeom>
        </p:spPr>
      </p:pic>
      <p:graphicFrame>
        <p:nvGraphicFramePr>
          <p:cNvPr id="7" name="オブジェクト 6">
            <a:extLst>
              <a:ext uri="{FF2B5EF4-FFF2-40B4-BE49-F238E27FC236}">
                <a16:creationId xmlns:a16="http://schemas.microsoft.com/office/drawing/2014/main" id="{92DA7746-9B84-448B-BDC8-07BFFD658579}"/>
              </a:ext>
            </a:extLst>
          </p:cNvPr>
          <p:cNvGraphicFramePr>
            <a:graphicFrameLocks noChangeAspect="1"/>
          </p:cNvGraphicFramePr>
          <p:nvPr>
            <p:extLst>
              <p:ext uri="{D42A27DB-BD31-4B8C-83A1-F6EECF244321}">
                <p14:modId xmlns:p14="http://schemas.microsoft.com/office/powerpoint/2010/main" val="459949615"/>
              </p:ext>
            </p:extLst>
          </p:nvPr>
        </p:nvGraphicFramePr>
        <p:xfrm>
          <a:off x="1078084" y="2433638"/>
          <a:ext cx="4402075" cy="5803200"/>
        </p:xfrm>
        <a:graphic>
          <a:graphicData uri="http://schemas.openxmlformats.org/presentationml/2006/ole">
            <mc:AlternateContent xmlns:mc="http://schemas.openxmlformats.org/markup-compatibility/2006">
              <mc:Choice xmlns:v="urn:schemas-microsoft-com:vml" Requires="v">
                <p:oleObj spid="_x0000_s1118" name="DocuWorks" r:id="rId7" imgW="6422207" imgH="9092973" progId="xdw.Document">
                  <p:embed/>
                </p:oleObj>
              </mc:Choice>
              <mc:Fallback>
                <p:oleObj name="DocuWorks" r:id="rId7" imgW="6422207" imgH="9092973" progId="xdw.Document">
                  <p:embed/>
                  <p:pic>
                    <p:nvPicPr>
                      <p:cNvPr id="9" name="オブジェクト 8">
                        <a:extLst>
                          <a:ext uri="{FF2B5EF4-FFF2-40B4-BE49-F238E27FC236}">
                            <a16:creationId xmlns:a16="http://schemas.microsoft.com/office/drawing/2014/main" id="{5B942535-D2E9-414F-9928-8BEBCEDA455B}"/>
                          </a:ext>
                        </a:extLst>
                      </p:cNvPr>
                      <p:cNvPicPr/>
                      <p:nvPr/>
                    </p:nvPicPr>
                    <p:blipFill>
                      <a:blip r:embed="rId8"/>
                      <a:stretch>
                        <a:fillRect/>
                      </a:stretch>
                    </p:blipFill>
                    <p:spPr>
                      <a:xfrm>
                        <a:off x="1078084" y="2433638"/>
                        <a:ext cx="4402075" cy="5803200"/>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6434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graphicFrame>
        <p:nvGraphicFramePr>
          <p:cNvPr id="4" name="オブジェクト 3">
            <a:extLst>
              <a:ext uri="{FF2B5EF4-FFF2-40B4-BE49-F238E27FC236}">
                <a16:creationId xmlns:a16="http://schemas.microsoft.com/office/drawing/2014/main" id="{CFFCF47F-BD59-4E4E-A244-028F7F4E036B}"/>
              </a:ext>
            </a:extLst>
          </p:cNvPr>
          <p:cNvGraphicFramePr>
            <a:graphicFrameLocks noChangeAspect="1"/>
          </p:cNvGraphicFramePr>
          <p:nvPr/>
        </p:nvGraphicFramePr>
        <p:xfrm>
          <a:off x="1" y="-334851"/>
          <a:ext cx="6858000" cy="8977893"/>
        </p:xfrm>
        <a:graphic>
          <a:graphicData uri="http://schemas.openxmlformats.org/presentationml/2006/ole">
            <mc:AlternateContent xmlns:mc="http://schemas.openxmlformats.org/markup-compatibility/2006">
              <mc:Choice xmlns:v="urn:schemas-microsoft-com:vml" Requires="v">
                <p:oleObj spid="_x0000_s2142" name="DocuWorks" r:id="rId3" imgW="6422207" imgH="9092973" progId="xdw.Document">
                  <p:embed/>
                </p:oleObj>
              </mc:Choice>
              <mc:Fallback>
                <p:oleObj name="DocuWorks" r:id="rId3" imgW="6422207" imgH="9092973" progId="xdw.Document">
                  <p:embed/>
                  <p:pic>
                    <p:nvPicPr>
                      <p:cNvPr id="4" name="オブジェクト 3">
                        <a:extLst>
                          <a:ext uri="{FF2B5EF4-FFF2-40B4-BE49-F238E27FC236}">
                            <a16:creationId xmlns:a16="http://schemas.microsoft.com/office/drawing/2014/main" id="{CFFCF47F-BD59-4E4E-A244-028F7F4E036B}"/>
                          </a:ext>
                        </a:extLst>
                      </p:cNvPr>
                      <p:cNvPicPr/>
                      <p:nvPr/>
                    </p:nvPicPr>
                    <p:blipFill>
                      <a:blip r:embed="rId4"/>
                      <a:stretch>
                        <a:fillRect/>
                      </a:stretch>
                    </p:blipFill>
                    <p:spPr>
                      <a:xfrm>
                        <a:off x="1" y="-334851"/>
                        <a:ext cx="6858000" cy="8977893"/>
                      </a:xfrm>
                      <a:prstGeom prst="rect">
                        <a:avLst/>
                      </a:prstGeom>
                    </p:spPr>
                  </p:pic>
                </p:oleObj>
              </mc:Fallback>
            </mc:AlternateContent>
          </a:graphicData>
        </a:graphic>
      </p:graphicFrame>
    </p:spTree>
    <p:extLst>
      <p:ext uri="{BB962C8B-B14F-4D97-AF65-F5344CB8AC3E}">
        <p14:creationId xmlns:p14="http://schemas.microsoft.com/office/powerpoint/2010/main" val="231028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77" y="182031"/>
            <a:ext cx="6001837" cy="2677656"/>
          </a:xfrm>
          <a:prstGeom prst="rect">
            <a:avLst/>
          </a:prstGeom>
          <a:noFill/>
        </p:spPr>
        <p:txBody>
          <a:bodyPr wrap="square" rtlCol="0">
            <a:spAutoFit/>
          </a:bodyPr>
          <a:lstStyle/>
          <a:p>
            <a:r>
              <a:rPr lang="en-US" altLang="ja-JP" sz="1400" dirty="0"/>
              <a:t>Tuition fee exemption </a:t>
            </a: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ea typeface="ＭＳ Ｐゴシック" panose="020B0600070205080204" pitchFamily="50" charset="-128"/>
              </a:rPr>
              <a:t>１．</a:t>
            </a:r>
            <a:r>
              <a:rPr kumimoji="1" lang="en-US" altLang="ja-JP" sz="1100" b="1" dirty="0">
                <a:ea typeface="ＭＳ Ｐゴシック" panose="020B0600070205080204" pitchFamily="50" charset="-128"/>
              </a:rPr>
              <a:t>Those who meet any of the following conditions are eligible to apply. </a:t>
            </a:r>
          </a:p>
          <a:p>
            <a:endParaRPr lang="en-US" altLang="ja-JP" sz="1100" dirty="0">
              <a:ea typeface="ＭＳ Ｐゴシック" panose="020B0600070205080204" pitchFamily="50" charset="-128"/>
            </a:endParaRPr>
          </a:p>
          <a:p>
            <a:r>
              <a:rPr kumimoji="1" lang="en-US" altLang="ja-JP" sz="1100" dirty="0">
                <a:ea typeface="ＭＳ Ｐゴシック" panose="020B0600070205080204" pitchFamily="50" charset="-128"/>
              </a:rPr>
              <a:t>Graduate students, and Japanese undergraduate students enrolled in AY2020 or earlier </a:t>
            </a:r>
          </a:p>
          <a:p>
            <a:endParaRPr kumimoji="1"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（１）</a:t>
            </a:r>
            <a:r>
              <a:rPr lang="en-US" altLang="ja-JP" sz="1100" dirty="0">
                <a:ea typeface="ＭＳ Ｐゴシック" panose="020B0600070205080204" pitchFamily="50" charset="-128"/>
              </a:rPr>
              <a:t> Students who have difficulty in paying the tuition fee by the deadline due to financial reasons and who are recognized as meeting certain academic criteria.</a:t>
            </a:r>
          </a:p>
          <a:p>
            <a:r>
              <a:rPr kumimoji="1" lang="ja-JP" altLang="en-US" sz="1100" dirty="0">
                <a:ea typeface="ＭＳ Ｐゴシック" panose="020B0600070205080204" pitchFamily="50" charset="-128"/>
              </a:rPr>
              <a:t>（２）</a:t>
            </a:r>
            <a:r>
              <a:rPr kumimoji="1" lang="en-US" altLang="ja-JP" sz="1100" dirty="0">
                <a:ea typeface="ＭＳ Ｐゴシック" panose="020B0600070205080204" pitchFamily="50" charset="-128"/>
              </a:rPr>
              <a:t> 【Before the first half of each </a:t>
            </a:r>
            <a:r>
              <a:rPr kumimoji="1" lang="en-US" altLang="ja-JP" sz="1100" dirty="0" err="1">
                <a:ea typeface="ＭＳ Ｐゴシック" panose="020B0600070205080204" pitchFamily="50" charset="-128"/>
              </a:rPr>
              <a:t>semester】Students</a:t>
            </a:r>
            <a:r>
              <a:rPr kumimoji="1" lang="en-US" altLang="ja-JP" sz="1100" dirty="0">
                <a:ea typeface="ＭＳ Ｐゴシック" panose="020B0600070205080204" pitchFamily="50" charset="-128"/>
              </a:rPr>
              <a:t> Those who have difficulty in paying tuition fees due to the following reasons.</a:t>
            </a:r>
          </a:p>
          <a:p>
            <a:endParaRPr kumimoji="1" lang="en-US" altLang="ja-JP" sz="1100" dirty="0">
              <a:ea typeface="ＭＳ Ｐゴシック" panose="020B0600070205080204" pitchFamily="50" charset="-128"/>
            </a:endParaRPr>
          </a:p>
          <a:p>
            <a:r>
              <a:rPr kumimoji="1" lang="ja-JP" altLang="en-US" sz="1100" dirty="0">
                <a:ea typeface="ＭＳ Ｐゴシック" panose="020B0600070205080204" pitchFamily="50" charset="-128"/>
              </a:rPr>
              <a:t>　・</a:t>
            </a:r>
            <a:r>
              <a:rPr lang="en-US" altLang="ja-JP" sz="1100" dirty="0">
                <a:ea typeface="ＭＳ Ｐゴシック" panose="020B0600070205080204" pitchFamily="50" charset="-128"/>
              </a:rPr>
              <a:t>The person responsible for paying school expenses has died.</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student or the person responsible for paying school expenses has suffered damage from a </a:t>
            </a:r>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disaster, such as a storm or flood in Japan. </a:t>
            </a:r>
            <a:r>
              <a:rPr kumimoji="1" lang="ja-JP" altLang="en-US" sz="1100" dirty="0">
                <a:ea typeface="ＭＳ Ｐゴシック" panose="020B0600070205080204" pitchFamily="50" charset="-128"/>
              </a:rPr>
              <a:t>　　　</a:t>
            </a:r>
            <a:endParaRPr kumimoji="1" lang="en-US" altLang="ja-JP" sz="1100" dirty="0">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spTree>
    <p:extLst>
      <p:ext uri="{BB962C8B-B14F-4D97-AF65-F5344CB8AC3E}">
        <p14:creationId xmlns:p14="http://schemas.microsoft.com/office/powerpoint/2010/main" val="103193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77" y="182031"/>
            <a:ext cx="6001837" cy="7540526"/>
          </a:xfrm>
          <a:prstGeom prst="rect">
            <a:avLst/>
          </a:prstGeom>
          <a:noFill/>
        </p:spPr>
        <p:txBody>
          <a:bodyPr wrap="square" rtlCol="0">
            <a:spAutoFit/>
          </a:bodyPr>
          <a:lstStyle/>
          <a:p>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ea typeface="ＭＳ Ｐゴシック" panose="020B0600070205080204" pitchFamily="50" charset="-128"/>
              </a:rPr>
              <a:t>２．</a:t>
            </a:r>
            <a:r>
              <a:rPr lang="en-US" altLang="ja-JP" sz="1100" b="1" dirty="0">
                <a:ea typeface="ＭＳ Ｐゴシック" panose="020B0600070205080204" pitchFamily="50" charset="-128"/>
              </a:rPr>
              <a:t>About Application</a:t>
            </a:r>
            <a:endParaRPr lang="en-US" altLang="ja-JP" sz="1100" dirty="0">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ea typeface="ＭＳ Ｐゴシック" panose="020B0600070205080204" pitchFamily="50" charset="-128"/>
              </a:rPr>
              <a:t>（１）</a:t>
            </a:r>
            <a:r>
              <a:rPr lang="en-US" altLang="ja-JP" sz="1100" dirty="0">
                <a:ea typeface="ＭＳ Ｐゴシック" panose="020B0600070205080204" pitchFamily="50" charset="-128"/>
              </a:rPr>
              <a:t>How to apply</a:t>
            </a:r>
          </a:p>
          <a:p>
            <a:r>
              <a:rPr lang="ja-JP" altLang="en-US" sz="1100" dirty="0">
                <a:ea typeface="ＭＳ Ｐゴシック" panose="020B0600070205080204" pitchFamily="50" charset="-128"/>
              </a:rPr>
              <a:t>　　　①</a:t>
            </a:r>
            <a:r>
              <a:rPr lang="en-US" altLang="ja-JP" sz="1100" dirty="0">
                <a:ea typeface="ＭＳ Ｐゴシック" panose="020B0600070205080204" pitchFamily="50" charset="-128"/>
              </a:rPr>
              <a:t>Prepare necessary documents</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See page 7 onward</a:t>
            </a:r>
            <a:r>
              <a:rPr lang="ja-JP" altLang="en-US" sz="1100" dirty="0">
                <a:ea typeface="ＭＳ Ｐゴシック" panose="020B0600070205080204" pitchFamily="50" charset="-128"/>
              </a:rPr>
              <a:t>）</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②</a:t>
            </a:r>
            <a:r>
              <a:rPr lang="en-US" altLang="ja-JP" sz="1100" dirty="0">
                <a:highlight>
                  <a:srgbClr val="FFFF00"/>
                </a:highlight>
                <a:ea typeface="ＭＳ Ｐゴシック" panose="020B0600070205080204" pitchFamily="50" charset="-128"/>
              </a:rPr>
              <a:t>After logging in</a:t>
            </a:r>
            <a:r>
              <a:rPr lang="en-US" altLang="ja-JP" sz="1100" dirty="0">
                <a:ea typeface="ＭＳ Ｐゴシック" panose="020B0600070205080204" pitchFamily="50" charset="-128"/>
              </a:rPr>
              <a:t>, fill in the required information, print out the form</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Application for</a:t>
            </a:r>
          </a:p>
          <a:p>
            <a:r>
              <a:rPr lang="en-US" altLang="ja-JP" sz="1100" dirty="0">
                <a:ea typeface="ＭＳ Ｐゴシック" panose="020B0600070205080204" pitchFamily="50" charset="-128"/>
              </a:rPr>
              <a:t>         Tuition  Fee Exemption</a:t>
            </a:r>
            <a:r>
              <a:rPr lang="en-US" altLang="ja-JP" sz="1100" b="0" i="0" dirty="0">
                <a:solidFill>
                  <a:srgbClr val="333333"/>
                </a:solidFill>
                <a:effectLst/>
              </a:rPr>
              <a:t> </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Family situation report</a:t>
            </a:r>
            <a:r>
              <a:rPr lang="ja-JP" altLang="en-US" sz="1100" dirty="0">
                <a:ea typeface="ＭＳ Ｐゴシック" panose="020B0600070205080204" pitchFamily="50" charset="-128"/>
              </a:rPr>
              <a:t>」「</a:t>
            </a:r>
            <a:r>
              <a:rPr lang="en-US" altLang="ja-JP" sz="1100" dirty="0">
                <a:ea typeface="ＭＳ Ｐゴシック" panose="020B0600070205080204" pitchFamily="50" charset="-128"/>
              </a:rPr>
              <a:t>Hearing report on the situation of the</a:t>
            </a:r>
          </a:p>
          <a:p>
            <a:r>
              <a:rPr lang="en-US" altLang="ja-JP" sz="1100" dirty="0">
                <a:ea typeface="ＭＳ Ｐゴシック" panose="020B0600070205080204" pitchFamily="50" charset="-128"/>
              </a:rPr>
              <a:t>          applicant</a:t>
            </a:r>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ea typeface="ＭＳ Ｐゴシック" panose="020B0600070205080204" pitchFamily="50" charset="-128"/>
                <a:cs typeface="Times New Roman" panose="02020603050405020304" pitchFamily="18" charset="0"/>
                <a:hlinkClick r:id="rId2"/>
              </a:rPr>
              <a:t>h</a:t>
            </a:r>
            <a:r>
              <a:rPr kumimoji="0" lang="en-US" altLang="ja-JP" sz="1100" b="0" i="0" u="sng" strike="noStrike" kern="100" cap="none" spc="0" normalizeH="0" baseline="0" noProof="0" dirty="0">
                <a:ln>
                  <a:noFill/>
                </a:ln>
                <a:solidFill>
                  <a:srgbClr val="0563C1"/>
                </a:solidFill>
                <a:effectLst/>
                <a:uLnTx/>
                <a:uFillTx/>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kumimoji="0" lang="en-US" altLang="ja-JP" sz="1100" b="0" i="0" u="sng" strike="noStrike" kern="100" cap="none" spc="0" normalizeH="0" baseline="0" noProof="0" dirty="0">
              <a:ln>
                <a:noFill/>
              </a:ln>
              <a:solidFill>
                <a:srgbClr val="0563C1"/>
              </a:solidFill>
              <a:effectLst/>
              <a:uLnTx/>
              <a:uFillTx/>
              <a:ea typeface="ＭＳ Ｐゴシック" panose="020B0600070205080204" pitchFamily="50" charset="-128"/>
              <a:cs typeface="Times New Roman" panose="02020603050405020304" pitchFamily="18" charset="0"/>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③</a:t>
            </a:r>
            <a:r>
              <a:rPr lang="en-US" altLang="ja-JP" sz="1100" dirty="0">
                <a:ea typeface="ＭＳ Ｐゴシック" panose="020B0600070205080204" pitchFamily="50" charset="-128"/>
              </a:rPr>
              <a:t>Submit to the above location</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Required documents prepared in ①</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Application for Tuition  Fee Exemption</a:t>
            </a:r>
            <a:r>
              <a:rPr lang="ja-JP" altLang="en-US" sz="1100" dirty="0">
                <a:ea typeface="ＭＳ Ｐゴシック" panose="020B0600070205080204" pitchFamily="50" charset="-128"/>
              </a:rPr>
              <a:t>」②</a:t>
            </a:r>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Family situation report</a:t>
            </a:r>
            <a:r>
              <a:rPr lang="ja-JP" altLang="en-US" sz="1100" dirty="0">
                <a:ea typeface="ＭＳ Ｐゴシック" panose="020B0600070205080204" pitchFamily="50" charset="-128"/>
              </a:rPr>
              <a:t>」②</a:t>
            </a:r>
            <a:endParaRPr lang="en-US" altLang="ja-JP" sz="1100" dirty="0">
              <a:ea typeface="ＭＳ Ｐゴシック" panose="020B0600070205080204" pitchFamily="50" charset="-128"/>
            </a:endParaRPr>
          </a:p>
          <a:p>
            <a:r>
              <a:rPr lang="en-US" altLang="ja-JP" sz="1100" dirty="0">
                <a:ea typeface="ＭＳ Ｐゴシック" panose="020B0600070205080204" pitchFamily="50" charset="-128"/>
              </a:rPr>
              <a:t>           </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Hearing report on the situation of the applicant</a:t>
            </a:r>
            <a:r>
              <a:rPr lang="ja-JP" altLang="en-US" sz="1100" dirty="0">
                <a:ea typeface="ＭＳ Ｐゴシック" panose="020B0600070205080204" pitchFamily="50" charset="-128"/>
              </a:rPr>
              <a:t>」②</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※Submission by mail or by anyone other than the applicant himself/herself will not be</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 accepted.</a:t>
            </a:r>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The applicant must submit the application “in person” only.</a:t>
            </a:r>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endParaRPr lang="en-US" altLang="ja-JP" sz="1100" dirty="0">
              <a:ea typeface="ＭＳ Ｐゴシック" panose="020B0600070205080204" pitchFamily="50" charset="-128"/>
            </a:endParaRPr>
          </a:p>
          <a:p>
            <a:r>
              <a:rPr lang="ja-JP" altLang="en-US" sz="1100" dirty="0">
                <a:ea typeface="ＭＳ Ｐゴシック" panose="020B0600070205080204" pitchFamily="50" charset="-128"/>
              </a:rPr>
              <a:t>（２）</a:t>
            </a:r>
            <a:r>
              <a:rPr lang="en-US" altLang="ja-JP" sz="1100" dirty="0">
                <a:ea typeface="ＭＳ Ｐゴシック" panose="020B0600070205080204" pitchFamily="50" charset="-128"/>
              </a:rPr>
              <a:t>Application result  notification</a:t>
            </a:r>
          </a:p>
          <a:p>
            <a:r>
              <a:rPr lang="ja-JP" altLang="en-US" sz="1100" dirty="0">
                <a:ea typeface="ＭＳ Ｐゴシック" panose="020B0600070205080204" pitchFamily="50" charset="-128"/>
              </a:rPr>
              <a:t>　　　</a:t>
            </a:r>
            <a:r>
              <a:rPr lang="en-US" altLang="ja-JP" sz="1100" dirty="0">
                <a:ea typeface="ＭＳ Ｐゴシック" panose="020B0600070205080204" pitchFamily="50" charset="-128"/>
              </a:rPr>
              <a:t>Early January 2026(planed)</a:t>
            </a:r>
            <a:r>
              <a:rPr lang="ja-JP" altLang="en-US" sz="1100" dirty="0">
                <a:ea typeface="ＭＳ Ｐゴシック" panose="020B0600070205080204" pitchFamily="50" charset="-128"/>
              </a:rPr>
              <a:t>　　　</a:t>
            </a:r>
            <a:endParaRPr lang="en-US" altLang="ja-JP" sz="1100" dirty="0">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1113858445"/>
              </p:ext>
            </p:extLst>
          </p:nvPr>
        </p:nvGraphicFramePr>
        <p:xfrm>
          <a:off x="683266" y="794706"/>
          <a:ext cx="5600576" cy="3291840"/>
        </p:xfrm>
        <a:graphic>
          <a:graphicData uri="http://schemas.openxmlformats.org/drawingml/2006/table">
            <a:tbl>
              <a:tblPr firstRow="1" bandRow="1">
                <a:tableStyleId>{5940675A-B579-460E-94D1-54222C63F5DA}</a:tableStyleId>
              </a:tblPr>
              <a:tblGrid>
                <a:gridCol w="1021049">
                  <a:extLst>
                    <a:ext uri="{9D8B030D-6E8A-4147-A177-3AD203B41FA5}">
                      <a16:colId xmlns:a16="http://schemas.microsoft.com/office/drawing/2014/main" val="574173923"/>
                    </a:ext>
                  </a:extLst>
                </a:gridCol>
                <a:gridCol w="4579527">
                  <a:extLst>
                    <a:ext uri="{9D8B030D-6E8A-4147-A177-3AD203B41FA5}">
                      <a16:colId xmlns:a16="http://schemas.microsoft.com/office/drawing/2014/main" val="208046449"/>
                    </a:ext>
                  </a:extLst>
                </a:gridCol>
              </a:tblGrid>
              <a:tr h="136625">
                <a:tc>
                  <a:txBody>
                    <a:bodyPr/>
                    <a:lstStyle/>
                    <a:p>
                      <a:r>
                        <a:rPr kumimoji="1" lang="en-US" altLang="ja-JP" sz="1100" dirty="0">
                          <a:latin typeface="+mn-lt"/>
                          <a:ea typeface="ＭＳ Ｐゴシック" panose="020B0600070205080204" pitchFamily="50" charset="-128"/>
                        </a:rPr>
                        <a:t>Submission Period</a:t>
                      </a:r>
                      <a:endParaRPr kumimoji="1" lang="ja-JP" altLang="en-US" sz="1100" dirty="0">
                        <a:latin typeface="+mn-lt"/>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u="sng" dirty="0">
                          <a:latin typeface="+mn-lt"/>
                          <a:ea typeface="ＭＳ Ｐゴシック" panose="020B0600070205080204" pitchFamily="50" charset="-128"/>
                        </a:rPr>
                        <a:t>July 28(Mon) , 2025- August 22(Fri), 2025</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u="none" dirty="0">
                          <a:latin typeface="+mn-lt"/>
                          <a:ea typeface="ＭＳ Ｐゴシック" panose="020B0600070205080204" pitchFamily="50" charset="-128"/>
                        </a:rPr>
                        <a:t>※Office Hours :</a:t>
                      </a:r>
                      <a:r>
                        <a:rPr kumimoji="1" lang="ja-JP" altLang="en-US" sz="1100" u="none" dirty="0">
                          <a:latin typeface="+mn-lt"/>
                          <a:ea typeface="ＭＳ Ｐゴシック" panose="020B0600070205080204" pitchFamily="50" charset="-128"/>
                        </a:rPr>
                        <a:t>　</a:t>
                      </a:r>
                      <a:r>
                        <a:rPr kumimoji="1" lang="en-US" altLang="ja-JP" sz="1100" u="none" dirty="0">
                          <a:latin typeface="+mn-lt"/>
                          <a:ea typeface="ＭＳ Ｐゴシック" panose="020B0600070205080204" pitchFamily="50" charset="-128"/>
                        </a:rPr>
                        <a:t>9:00 am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12</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13:00pm</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17</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00pm</a:t>
                      </a:r>
                    </a:p>
                    <a:p>
                      <a:r>
                        <a:rPr kumimoji="1" lang="ja-JP" altLang="en-US" sz="1100" u="none" dirty="0">
                          <a:latin typeface="+mn-lt"/>
                          <a:ea typeface="ＭＳ Ｐゴシック" panose="020B0600070205080204" pitchFamily="50" charset="-128"/>
                        </a:rPr>
                        <a:t>　</a:t>
                      </a:r>
                      <a:r>
                        <a:rPr kumimoji="1" lang="en-US" altLang="ja-JP" sz="1100" u="none" dirty="0">
                          <a:latin typeface="+mn-lt"/>
                          <a:ea typeface="ＭＳ Ｐゴシック" panose="020B0600070205080204" pitchFamily="50" charset="-128"/>
                        </a:rPr>
                        <a:t>Not available on Saturdays, Sundays, holidays and August 12-18</a:t>
                      </a:r>
                    </a:p>
                    <a:p>
                      <a:endParaRPr kumimoji="1" lang="en-US" altLang="ja-JP" sz="1100" u="none" dirty="0">
                        <a:latin typeface="+mn-lt"/>
                        <a:ea typeface="ＭＳ Ｐゴシック" panose="020B0600070205080204" pitchFamily="50" charset="-128"/>
                      </a:endParaRPr>
                    </a:p>
                    <a:p>
                      <a:r>
                        <a:rPr kumimoji="1" lang="en-US" altLang="ja-JP" sz="1100" u="none" dirty="0">
                          <a:latin typeface="+mn-lt"/>
                          <a:ea typeface="ＭＳ Ｐゴシック" panose="020B0600070205080204" pitchFamily="50" charset="-128"/>
                        </a:rPr>
                        <a:t>However, the deadlines for the following documents are as follows</a:t>
                      </a:r>
                    </a:p>
                    <a:p>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Certificate of enrollment and certificate of tuition fee exemption status</a:t>
                      </a:r>
                      <a:r>
                        <a:rPr kumimoji="1" lang="ja-JP" altLang="en-US" sz="1100" u="none" dirty="0">
                          <a:latin typeface="+mn-lt"/>
                          <a:ea typeface="ＭＳ Ｐゴシック" panose="020B0600070205080204" pitchFamily="50" charset="-128"/>
                        </a:rPr>
                        <a:t>」・・・</a:t>
                      </a:r>
                      <a:r>
                        <a:rPr kumimoji="1" lang="en-US" altLang="ja-JP" sz="1100" u="none" dirty="0">
                          <a:latin typeface="+mn-lt"/>
                          <a:ea typeface="ＭＳ Ｐゴシック" panose="020B0600070205080204" pitchFamily="50" charset="-128"/>
                        </a:rPr>
                        <a:t>October 10 (Fri), 2025</a:t>
                      </a:r>
                      <a:endParaRPr kumimoji="1" lang="ja-JP" altLang="en-US" sz="1100" u="none" dirty="0">
                        <a:latin typeface="+mn-lt"/>
                        <a:ea typeface="ＭＳ Ｐゴシック" panose="020B0600070205080204" pitchFamily="50" charset="-128"/>
                      </a:endParaRPr>
                    </a:p>
                  </a:txBody>
                  <a:tcPr/>
                </a:tc>
                <a:extLst>
                  <a:ext uri="{0D108BD9-81ED-4DB2-BD59-A6C34878D82A}">
                    <a16:rowId xmlns:a16="http://schemas.microsoft.com/office/drawing/2014/main" val="1864303252"/>
                  </a:ext>
                </a:extLst>
              </a:tr>
              <a:tr h="370840">
                <a:tc>
                  <a:txBody>
                    <a:bodyPr/>
                    <a:lstStyle/>
                    <a:p>
                      <a:r>
                        <a:rPr kumimoji="1" lang="en-US" altLang="ja-JP" sz="1100" dirty="0">
                          <a:latin typeface="+mn-lt"/>
                          <a:ea typeface="ＭＳ Ｐゴシック" panose="020B0600070205080204" pitchFamily="50" charset="-128"/>
                        </a:rPr>
                        <a:t>Submission of documents</a:t>
                      </a:r>
                      <a:endParaRPr kumimoji="1" lang="ja-JP" altLang="en-US" sz="1100" dirty="0">
                        <a:latin typeface="+mn-lt"/>
                        <a:ea typeface="ＭＳ Ｐゴシック" panose="020B0600070205080204" pitchFamily="50" charset="-128"/>
                      </a:endParaRPr>
                    </a:p>
                  </a:txBody>
                  <a:tcPr/>
                </a:tc>
                <a:tc>
                  <a:txBody>
                    <a:bodyPr/>
                    <a:lstStyle/>
                    <a:p>
                      <a:r>
                        <a:rPr kumimoji="1" lang="en-US" altLang="ja-JP" sz="1100" dirty="0">
                          <a:latin typeface="+mn-lt"/>
                          <a:ea typeface="ＭＳ Ｐゴシック" panose="020B0600070205080204" pitchFamily="50" charset="-128"/>
                        </a:rPr>
                        <a:t>Please see page 7 onward</a:t>
                      </a:r>
                      <a:endParaRPr kumimoji="1" lang="ja-JP" altLang="en-US" sz="1100" dirty="0">
                        <a:latin typeface="+mn-lt"/>
                        <a:ea typeface="ＭＳ Ｐゴシック" panose="020B0600070205080204" pitchFamily="50" charset="-128"/>
                      </a:endParaRPr>
                    </a:p>
                  </a:txBody>
                  <a:tcPr/>
                </a:tc>
                <a:extLst>
                  <a:ext uri="{0D108BD9-81ED-4DB2-BD59-A6C34878D82A}">
                    <a16:rowId xmlns:a16="http://schemas.microsoft.com/office/drawing/2014/main" val="1042989136"/>
                  </a:ext>
                </a:extLst>
              </a:tr>
              <a:tr h="370840">
                <a:tc>
                  <a:txBody>
                    <a:bodyPr/>
                    <a:lstStyle/>
                    <a:p>
                      <a:r>
                        <a:rPr kumimoji="1" lang="en-US" altLang="ja-JP" sz="1100" dirty="0">
                          <a:latin typeface="+mn-lt"/>
                          <a:ea typeface="ＭＳ Ｐゴシック" panose="020B0600070205080204" pitchFamily="50" charset="-128"/>
                        </a:rPr>
                        <a:t>Submission counter</a:t>
                      </a:r>
                      <a:endParaRPr kumimoji="1" lang="ja-JP" altLang="en-US" sz="1100" dirty="0">
                        <a:latin typeface="+mn-lt"/>
                        <a:ea typeface="ＭＳ Ｐゴシック" panose="020B0600070205080204" pitchFamily="50" charset="-128"/>
                      </a:endParaRPr>
                    </a:p>
                  </a:txBody>
                  <a:tcPr/>
                </a:tc>
                <a:tc>
                  <a:txBody>
                    <a:bodyPr/>
                    <a:lstStyle/>
                    <a:p>
                      <a:r>
                        <a:rPr kumimoji="1" lang="en-US" altLang="ja-JP" sz="1100" dirty="0">
                          <a:latin typeface="+mn-lt"/>
                          <a:ea typeface="ＭＳ Ｐゴシック" panose="020B0600070205080204" pitchFamily="50" charset="-128"/>
                        </a:rPr>
                        <a:t>Students in Yoshida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support section, student affairs division(Yoshida campus)  tel:083-933-5611</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in</a:t>
                      </a:r>
                      <a:r>
                        <a:rPr kumimoji="1" lang="ja-JP" altLang="en-US"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Kogushi</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education/students support section, educational affairs division, faculty of medicine and health </a:t>
                      </a:r>
                      <a:r>
                        <a:rPr kumimoji="1" lang="en-US" altLang="ja-JP" sz="1100" dirty="0" err="1">
                          <a:latin typeface="+mn-lt"/>
                          <a:ea typeface="ＭＳ Ｐゴシック" panose="020B0600070205080204" pitchFamily="50" charset="-128"/>
                        </a:rPr>
                        <a:t>scienses</a:t>
                      </a:r>
                      <a:r>
                        <a:rPr kumimoji="1" lang="en-US" altLang="ja-JP" sz="1100" dirty="0">
                          <a:latin typeface="+mn-lt"/>
                          <a:ea typeface="ＭＳ Ｐゴシック" panose="020B0600070205080204" pitchFamily="50" charset="-128"/>
                        </a:rPr>
                        <a:t>(</a:t>
                      </a:r>
                      <a:r>
                        <a:rPr kumimoji="1" lang="en-US" altLang="ja-JP" sz="1100" dirty="0" err="1">
                          <a:latin typeface="+mn-lt"/>
                          <a:ea typeface="ＭＳ Ｐゴシック" panose="020B0600070205080204" pitchFamily="50" charset="-128"/>
                        </a:rPr>
                        <a:t>Kogushi</a:t>
                      </a:r>
                      <a:r>
                        <a:rPr kumimoji="1" lang="en-US" altLang="ja-JP" sz="1100" dirty="0">
                          <a:latin typeface="+mn-lt"/>
                          <a:ea typeface="ＭＳ Ｐゴシック" panose="020B0600070205080204" pitchFamily="50" charset="-128"/>
                        </a:rPr>
                        <a:t> campus)  tel:0836-22-2099</a:t>
                      </a:r>
                    </a:p>
                    <a:p>
                      <a:endParaRPr kumimoji="1" lang="en-US" altLang="ja-JP" sz="1100" dirty="0">
                        <a:latin typeface="+mn-lt"/>
                        <a:ea typeface="ＭＳ Ｐゴシック" panose="020B0600070205080204" pitchFamily="50" charset="-128"/>
                      </a:endParaRPr>
                    </a:p>
                    <a:p>
                      <a:r>
                        <a:rPr kumimoji="1" lang="en-US" altLang="ja-JP" sz="1100" dirty="0">
                          <a:latin typeface="+mn-lt"/>
                          <a:ea typeface="ＭＳ Ｐゴシック" panose="020B0600070205080204" pitchFamily="50" charset="-128"/>
                        </a:rPr>
                        <a:t>Students</a:t>
                      </a:r>
                      <a:r>
                        <a:rPr kumimoji="1" lang="ja-JP" altLang="en-US" sz="1100" dirty="0">
                          <a:latin typeface="+mn-lt"/>
                          <a:ea typeface="ＭＳ Ｐゴシック" panose="020B0600070205080204" pitchFamily="50" charset="-128"/>
                        </a:rPr>
                        <a:t> </a:t>
                      </a:r>
                      <a:r>
                        <a:rPr kumimoji="1" lang="en-US" altLang="ja-JP" sz="1100" dirty="0">
                          <a:latin typeface="+mn-lt"/>
                          <a:ea typeface="ＭＳ Ｐゴシック" panose="020B0600070205080204" pitchFamily="50" charset="-128"/>
                        </a:rPr>
                        <a:t>in</a:t>
                      </a:r>
                      <a:r>
                        <a:rPr kumimoji="1" lang="ja-JP" altLang="en-US" sz="1100" dirty="0">
                          <a:latin typeface="+mn-lt"/>
                          <a:ea typeface="ＭＳ Ｐゴシック" panose="020B0600070205080204" pitchFamily="50" charset="-128"/>
                        </a:rPr>
                        <a:t>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a:t>
                      </a:r>
                      <a:r>
                        <a:rPr kumimoji="1" lang="ja-JP" altLang="en-US" sz="1100" dirty="0">
                          <a:latin typeface="+mn-lt"/>
                          <a:ea typeface="ＭＳ Ｐゴシック" panose="020B0600070205080204" pitchFamily="50" charset="-128"/>
                        </a:rPr>
                        <a:t>：</a:t>
                      </a:r>
                      <a:r>
                        <a:rPr kumimoji="1" lang="en-US" altLang="ja-JP" sz="1100" dirty="0">
                          <a:latin typeface="+mn-lt"/>
                          <a:ea typeface="ＭＳ Ｐゴシック" panose="020B0600070205080204" pitchFamily="50" charset="-128"/>
                        </a:rPr>
                        <a:t>students section, educational affairs division, faculty of engineering (</a:t>
                      </a:r>
                      <a:r>
                        <a:rPr kumimoji="1" lang="en-US" altLang="ja-JP" sz="1100" dirty="0" err="1">
                          <a:latin typeface="+mn-lt"/>
                          <a:ea typeface="ＭＳ Ｐゴシック" panose="020B0600070205080204" pitchFamily="50" charset="-128"/>
                        </a:rPr>
                        <a:t>Tokiwa</a:t>
                      </a:r>
                      <a:r>
                        <a:rPr kumimoji="1" lang="en-US" altLang="ja-JP" sz="1100" dirty="0">
                          <a:latin typeface="+mn-lt"/>
                          <a:ea typeface="ＭＳ Ｐゴシック" panose="020B0600070205080204" pitchFamily="50" charset="-128"/>
                        </a:rPr>
                        <a:t> campus)  tel:0836-85-9011</a:t>
                      </a:r>
                      <a:endParaRPr kumimoji="1" lang="ja-JP" altLang="en-US" sz="1100" dirty="0">
                        <a:latin typeface="+mn-lt"/>
                        <a:ea typeface="ＭＳ Ｐゴシック" panose="020B0600070205080204" pitchFamily="50" charset="-128"/>
                      </a:endParaRP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76C7E920-3CCF-476F-9E1E-8000A89BA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57456"/>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1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1B05EE-AF29-4C2C-B2F1-C1C224C5C7D0}"/>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99D2541C-988E-409B-BA59-020C6D90974B}"/>
              </a:ext>
            </a:extLst>
          </p:cNvPr>
          <p:cNvSpPr txBox="1"/>
          <p:nvPr/>
        </p:nvSpPr>
        <p:spPr>
          <a:xfrm>
            <a:off x="240297" y="32296"/>
            <a:ext cx="6001837" cy="9510296"/>
          </a:xfrm>
          <a:prstGeom prst="rect">
            <a:avLst/>
          </a:prstGeom>
          <a:noFill/>
        </p:spPr>
        <p:txBody>
          <a:bodyPr wrap="square" rtlCol="0">
            <a:spAutoFit/>
          </a:bodyPr>
          <a:lstStyle/>
          <a:p>
            <a:endParaRPr kumimoji="1" lang="en-US" altLang="ja-JP" sz="1400" dirty="0"/>
          </a:p>
          <a:p>
            <a:r>
              <a:rPr kumimoji="1" lang="ja-JP" altLang="en-US" sz="1050" b="1" dirty="0">
                <a:ea typeface="ＭＳ Ｐゴシック" panose="020B0600070205080204" pitchFamily="50" charset="-128"/>
              </a:rPr>
              <a:t>３．</a:t>
            </a:r>
            <a:r>
              <a:rPr kumimoji="1" lang="en-US" altLang="ja-JP" sz="1050" b="1" dirty="0">
                <a:ea typeface="ＭＳ Ｐゴシック" panose="020B0600070205080204" pitchFamily="50" charset="-128"/>
              </a:rPr>
              <a:t>In case of missing documents</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After the application documents are submitted, if there are any missing documents, the University will ask the applicant to submit them by the deadline specified by the </a:t>
            </a:r>
            <a:r>
              <a:rPr lang="en-US" altLang="ja-JP" sz="1050" dirty="0" err="1">
                <a:ea typeface="ＭＳ Ｐゴシック" panose="020B0600070205080204" pitchFamily="50" charset="-128"/>
              </a:rPr>
              <a:t>University.If</a:t>
            </a:r>
            <a:r>
              <a:rPr lang="en-US" altLang="ja-JP" sz="1050" dirty="0">
                <a:ea typeface="ＭＳ Ｐゴシック" panose="020B0600070205080204" pitchFamily="50" charset="-128"/>
              </a:rPr>
              <a:t> you are contacted by phone or email to the applicant's official Yamaguchi University email address, please respond as soon as </a:t>
            </a:r>
            <a:r>
              <a:rPr lang="en-US" altLang="ja-JP" sz="1050" dirty="0" err="1">
                <a:ea typeface="ＭＳ Ｐゴシック" panose="020B0600070205080204" pitchFamily="50" charset="-128"/>
              </a:rPr>
              <a:t>possible.If</a:t>
            </a:r>
            <a:r>
              <a:rPr lang="en-US" altLang="ja-JP" sz="1050" dirty="0">
                <a:ea typeface="ＭＳ Ｐゴシック" panose="020B0600070205080204" pitchFamily="50" charset="-128"/>
              </a:rPr>
              <a:t> you are contacted, please respond as soon as possible.</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the missing documents are not submitted by the deadline specified by the University, a written reminder will be sent.</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the documents are not submitted by the deadline specified in the reminder letter, the application will be </a:t>
            </a:r>
            <a:r>
              <a:rPr lang="en-US" altLang="ja-JP" sz="1050" dirty="0" err="1">
                <a:ea typeface="ＭＳ Ｐゴシック" panose="020B0600070205080204" pitchFamily="50" charset="-128"/>
              </a:rPr>
              <a:t>invalidated.Please</a:t>
            </a:r>
            <a:r>
              <a:rPr lang="en-US" altLang="ja-JP" sz="1050" dirty="0">
                <a:ea typeface="ＭＳ Ｐゴシック" panose="020B0600070205080204" pitchFamily="50" charset="-128"/>
              </a:rPr>
              <a:t> keep this in mind.</a:t>
            </a:r>
            <a:endParaRPr kumimoji="1" lang="en-US" altLang="ja-JP" sz="1050" dirty="0">
              <a:ea typeface="ＭＳ Ｐゴシック" panose="020B0600070205080204" pitchFamily="50" charset="-128"/>
            </a:endParaRPr>
          </a:p>
          <a:p>
            <a:endParaRPr kumimoji="1" lang="en-US" altLang="ja-JP" sz="1050" dirty="0">
              <a:ea typeface="ＭＳ Ｐゴシック" panose="020B0600070205080204" pitchFamily="50" charset="-128"/>
            </a:endParaRPr>
          </a:p>
          <a:p>
            <a:r>
              <a:rPr lang="ja-JP" altLang="en-US" sz="1050" b="1" dirty="0">
                <a:ea typeface="ＭＳ Ｐゴシック" panose="020B0600070205080204" pitchFamily="50" charset="-128"/>
              </a:rPr>
              <a:t>４．</a:t>
            </a:r>
            <a:r>
              <a:rPr lang="en-US" altLang="ja-JP" sz="1050" b="1" dirty="0">
                <a:ea typeface="ＭＳ Ｐゴシック" panose="020B0600070205080204" pitchFamily="50" charset="-128"/>
              </a:rPr>
              <a:t>Application Results and Tuition Payment</a:t>
            </a:r>
          </a:p>
          <a:p>
            <a:endParaRPr kumimoji="1"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You can download the decision notice of the application result uploaded on the Tuition Waiver Student System.</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The date when the decision notice can be downloaded will be announced to the official Yamaguchi University email address.</a:t>
            </a:r>
          </a:p>
          <a:p>
            <a:endParaRPr lang="en-US" altLang="ja-JP" sz="1050" dirty="0">
              <a:ea typeface="ＭＳ Ｐゴシック" panose="020B0600070205080204" pitchFamily="50" charset="-128"/>
            </a:endParaRPr>
          </a:p>
          <a:p>
            <a:r>
              <a:rPr lang="en-US" altLang="ja-JP" sz="1050" dirty="0">
                <a:ea typeface="ＭＳ Ｐゴシック" panose="020B0600070205080204" pitchFamily="50" charset="-128"/>
              </a:rPr>
              <a:t>  </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Applicants for tuition fee waiver should not pay the tuition fee since the payment of tuition fee will be deferred until the applicant is notified of the result of the application. In principle, tuition fees are non-refundable once paid. </a:t>
            </a:r>
          </a:p>
          <a:p>
            <a:endParaRPr lang="en-US" altLang="ja-JP" sz="1050" dirty="0">
              <a:ea typeface="ＭＳ Ｐゴシック" panose="020B0600070205080204" pitchFamily="50" charset="-128"/>
            </a:endParaRPr>
          </a:p>
          <a:p>
            <a:r>
              <a:rPr lang="en-US" altLang="ja-JP" sz="1050" dirty="0">
                <a:ea typeface="ＭＳ Ｐゴシック" panose="020B0600070205080204" pitchFamily="50" charset="-128"/>
              </a:rPr>
              <a:t>  </a:t>
            </a:r>
            <a:r>
              <a:rPr lang="ja-JP" altLang="en-US" sz="1050" dirty="0">
                <a:ea typeface="ＭＳ Ｐゴシック" panose="020B0600070205080204" pitchFamily="50" charset="-128"/>
              </a:rPr>
              <a:t>✔</a:t>
            </a:r>
            <a:r>
              <a:rPr lang="en-US" altLang="ja-JP" sz="1050" dirty="0">
                <a:ea typeface="ＭＳ Ｐゴシック" panose="020B0600070205080204" pitchFamily="50" charset="-128"/>
              </a:rPr>
              <a:t> If payment of tuition fees is required as a result of the application, please confirm the details of the payment method, etc. in the result notification.</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Please note that failure to pay the tuition fee may result in expulsion from the program.</a:t>
            </a:r>
          </a:p>
          <a:p>
            <a:endParaRPr lang="en-US" altLang="ja-JP" sz="1050" dirty="0">
              <a:ea typeface="ＭＳ Ｐゴシック" panose="020B0600070205080204" pitchFamily="50" charset="-128"/>
            </a:endParaRPr>
          </a:p>
          <a:p>
            <a:r>
              <a:rPr kumimoji="1" lang="ja-JP" altLang="en-US" sz="1050" b="1" dirty="0">
                <a:ea typeface="ＭＳ Ｐゴシック" panose="020B0600070205080204" pitchFamily="50" charset="-128"/>
              </a:rPr>
              <a:t>５．</a:t>
            </a:r>
            <a:r>
              <a:rPr kumimoji="1" lang="en-US" altLang="ja-JP" sz="1050" b="1" dirty="0">
                <a:ea typeface="ＭＳ Ｐゴシック" panose="020B0600070205080204" pitchFamily="50" charset="-128"/>
              </a:rPr>
              <a:t>Precautions</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Depending on the circumstances of the applicant and his/her family, the applicant may be asked to submit documents that are not listed as documents to be submitted.</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The applicant and his/her family may be asked to submit documents that are not listed as documents to be submitted.</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the information in the application documents is not true, the granting of the exemption may be revoked even after notification of the results of the application.</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In the following cases, contact the Student Support Section, Student Support Division, as soon as possible.</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the applicant takes a leave of absence or withdraws from school after application, or if there is a change in the applicant‘s contact information</a:t>
            </a:r>
            <a:r>
              <a:rPr lang="ja-JP" altLang="en-US" sz="1050" dirty="0">
                <a:ea typeface="ＭＳ Ｐゴシック" panose="020B0600070205080204" pitchFamily="50" charset="-128"/>
              </a:rPr>
              <a:t>）</a:t>
            </a:r>
            <a:endParaRPr lang="en-US" altLang="ja-JP" sz="1050" dirty="0">
              <a:ea typeface="ＭＳ Ｐゴシック" panose="020B0600070205080204" pitchFamily="50" charset="-128"/>
            </a:endParaRP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After submitting the application documents, please notify the Student Services Section of the Student Support Division as soon as possible if there is a change in your family's financial situation due to a change in employment, or if there is a change in your family's financial situation due to a family member living in the same household becoming independent.</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are unable to apply in person during the application period due to study abroad, etc., please contact the Student Services Section</a:t>
            </a:r>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before you go to study abroad.</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Once submitted, documents cannot be returned or viewed.</a:t>
            </a:r>
          </a:p>
          <a:p>
            <a:endParaRPr lang="en-US" altLang="ja-JP" sz="1050" dirty="0">
              <a:ea typeface="ＭＳ Ｐゴシック" panose="020B0600070205080204" pitchFamily="50" charset="-128"/>
            </a:endParaRPr>
          </a:p>
          <a:p>
            <a:r>
              <a:rPr lang="ja-JP" altLang="en-US" sz="1050" b="1" dirty="0">
                <a:ea typeface="ＭＳ Ｐゴシック" panose="020B0600070205080204" pitchFamily="50" charset="-128"/>
              </a:rPr>
              <a:t>６．</a:t>
            </a:r>
            <a:r>
              <a:rPr lang="en-US" altLang="ja-JP" sz="1050" b="1" dirty="0" err="1">
                <a:ea typeface="ＭＳ Ｐゴシック" panose="020B0600070205080204" pitchFamily="50" charset="-128"/>
              </a:rPr>
              <a:t>Documets</a:t>
            </a:r>
            <a:r>
              <a:rPr lang="en-US" altLang="ja-JP" sz="1050" b="1" dirty="0">
                <a:ea typeface="ＭＳ Ｐゴシック" panose="020B0600070205080204" pitchFamily="50" charset="-128"/>
              </a:rPr>
              <a:t> submitted by applicants for the first semester at the time of application for the second semester</a:t>
            </a:r>
          </a:p>
          <a:p>
            <a:endParaRPr lang="en-US" altLang="ja-JP" sz="1050" dirty="0">
              <a:ea typeface="ＭＳ Ｐゴシック" panose="020B0600070205080204" pitchFamily="50" charset="-128"/>
            </a:endParaRP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Please see page 7.</a:t>
            </a:r>
          </a:p>
          <a:p>
            <a:endParaRPr lang="en-US" altLang="ja-JP" sz="10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094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29CDC40-CA55-41C2-A1DE-9B54910743EF}"/>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32035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sp>
        <p:nvSpPr>
          <p:cNvPr id="8" name="テキスト ボックス 7">
            <a:extLst>
              <a:ext uri="{FF2B5EF4-FFF2-40B4-BE49-F238E27FC236}">
                <a16:creationId xmlns:a16="http://schemas.microsoft.com/office/drawing/2014/main" id="{128EF941-8226-47C4-B7F3-626C193DFC9C}"/>
              </a:ext>
            </a:extLst>
          </p:cNvPr>
          <p:cNvSpPr txBox="1"/>
          <p:nvPr/>
        </p:nvSpPr>
        <p:spPr>
          <a:xfrm>
            <a:off x="653006" y="3171616"/>
            <a:ext cx="6001837" cy="2800767"/>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following paragraphs and thereafter are a list of required documents.</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203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6343206" cy="1569660"/>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（１）</a:t>
            </a:r>
            <a:r>
              <a:rPr lang="en-US" altLang="ja-JP" sz="1100" b="1" u="sng" dirty="0">
                <a:ea typeface="ＭＳ Ｐゴシック" panose="020B0600070205080204" pitchFamily="50" charset="-128"/>
              </a:rPr>
              <a:t>Propose a mandatory category</a:t>
            </a:r>
            <a:r>
              <a:rPr lang="ja-JP" altLang="en-US" sz="1100" b="1" u="sng" dirty="0">
                <a:ea typeface="ＭＳ Ｐゴシック" panose="020B0600070205080204" pitchFamily="50" charset="-128"/>
              </a:rPr>
              <a:t>･･･</a:t>
            </a:r>
            <a:r>
              <a:rPr lang="en-US" altLang="ja-JP" sz="1100" b="1" u="sng" dirty="0">
                <a:ea typeface="ＭＳ Ｐゴシック" panose="020B0600070205080204" pitchFamily="50" charset="-128"/>
              </a:rPr>
              <a:t> submit documents marked with an asterisk (</a:t>
            </a:r>
            <a:r>
              <a:rPr lang="ja-JP" altLang="en-US" sz="1100" b="1" u="sng" dirty="0">
                <a:ea typeface="ＭＳ Ｐゴシック" panose="020B0600070205080204" pitchFamily="50" charset="-128"/>
              </a:rPr>
              <a:t>★</a:t>
            </a:r>
            <a:r>
              <a:rPr lang="en-US" altLang="ja-JP" sz="1100" b="1" u="sng" dirty="0">
                <a:ea typeface="ＭＳ Ｐゴシック" panose="020B0600070205080204" pitchFamily="50" charset="-128"/>
              </a:rPr>
              <a:t>) in the appropriate category</a:t>
            </a:r>
          </a:p>
          <a:p>
            <a:r>
              <a:rPr lang="ja-JP" altLang="en-US" sz="1100" b="1" dirty="0">
                <a:ea typeface="ＭＳ Ｐゴシック" panose="020B0600070205080204" pitchFamily="50" charset="-128"/>
              </a:rPr>
              <a:t> </a:t>
            </a:r>
            <a:r>
              <a:rPr lang="ja-JP" altLang="en-US" sz="1050" dirty="0">
                <a:ea typeface="ＭＳ Ｐゴシック" panose="020B0600070205080204" pitchFamily="50" charset="-128"/>
              </a:rPr>
              <a:t>・</a:t>
            </a:r>
            <a:r>
              <a:rPr lang="en-US" altLang="ja-JP" sz="1050" dirty="0">
                <a:ea typeface="ＭＳ Ｐゴシック" panose="020B0600070205080204" pitchFamily="50" charset="-128"/>
              </a:rPr>
              <a:t>Documents must be submitted for all family members of the same household.</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are an international student receiving remittances, please refer to (4). There are other documents that need to be submitted.</a:t>
            </a:r>
          </a:p>
          <a:p>
            <a:r>
              <a:rPr lang="ja-JP" altLang="en-US" sz="1050" dirty="0">
                <a:highlight>
                  <a:srgbClr val="FFFF00"/>
                </a:highlight>
                <a:ea typeface="ＭＳ Ｐゴシック" panose="020B0600070205080204" pitchFamily="50" charset="-128"/>
              </a:rPr>
              <a:t> ・</a:t>
            </a:r>
            <a:r>
              <a:rPr lang="en-US" altLang="ja-JP" sz="1050" dirty="0">
                <a:highlight>
                  <a:srgbClr val="FFFF00"/>
                </a:highlight>
                <a:ea typeface="ＭＳ Ｐゴシック" panose="020B0600070205080204" pitchFamily="50" charset="-128"/>
              </a:rPr>
              <a:t>If the </a:t>
            </a:r>
            <a:r>
              <a:rPr lang="en-US" altLang="ja-JP" sz="1050" dirty="0">
                <a:solidFill>
                  <a:schemeClr val="accent1"/>
                </a:solidFill>
                <a:highlight>
                  <a:srgbClr val="FFFF00"/>
                </a:highlight>
                <a:ea typeface="ＭＳ Ｐゴシック" panose="020B0600070205080204" pitchFamily="50" charset="-128"/>
              </a:rPr>
              <a:t>three items circled in blue</a:t>
            </a:r>
            <a:r>
              <a:rPr lang="en-US" altLang="ja-JP" sz="1050" dirty="0">
                <a:highlight>
                  <a:srgbClr val="FFFF00"/>
                </a:highlight>
                <a:ea typeface="ＭＳ Ｐゴシック" panose="020B0600070205080204" pitchFamily="50" charset="-128"/>
              </a:rPr>
              <a:t> are not present, the application will not be accepted.</a:t>
            </a:r>
          </a:p>
          <a:p>
            <a:r>
              <a:rPr lang="ja-JP" altLang="en-US" sz="1050" dirty="0">
                <a:ea typeface="ＭＳ Ｐゴシック" panose="020B0600070205080204" pitchFamily="50" charset="-128"/>
              </a:rPr>
              <a:t> ・</a:t>
            </a:r>
            <a:r>
              <a:rPr lang="en-US" altLang="ja-JP" sz="1050" dirty="0">
                <a:ea typeface="ＭＳ Ｐゴシック" panose="020B0600070205080204" pitchFamily="50" charset="-128"/>
              </a:rPr>
              <a:t>If you have applied for a tuition fee exemption for the FY2025 first semester, you can simplify your submission. Please submit documents </a:t>
            </a:r>
            <a:r>
              <a:rPr lang="en-US" altLang="ja-JP" sz="1050" u="sng" dirty="0">
                <a:solidFill>
                  <a:srgbClr val="0070C0"/>
                </a:solidFill>
                <a:ea typeface="ＭＳ Ｐゴシック" panose="020B0600070205080204" pitchFamily="50" charset="-128"/>
              </a:rPr>
              <a:t>all three items circled in blue</a:t>
            </a:r>
            <a:r>
              <a:rPr lang="en-US" altLang="ja-JP" sz="1050" dirty="0">
                <a:ea typeface="ＭＳ Ｐゴシック" panose="020B0600070205080204" pitchFamily="50" charset="-128"/>
              </a:rPr>
              <a:t> if there is no change from the first semester, and </a:t>
            </a:r>
            <a:r>
              <a:rPr lang="en-US" altLang="ja-JP" sz="1050" u="sng" dirty="0">
                <a:solidFill>
                  <a:srgbClr val="FF0000"/>
                </a:solidFill>
                <a:ea typeface="ＭＳ Ｐゴシック" panose="020B0600070205080204" pitchFamily="50" charset="-128"/>
              </a:rPr>
              <a:t>all four items circled in red</a:t>
            </a:r>
            <a:r>
              <a:rPr lang="en-US" altLang="ja-JP" sz="1050" dirty="0">
                <a:ea typeface="ＭＳ Ｐゴシック" panose="020B0600070205080204" pitchFamily="50" charset="-128"/>
              </a:rPr>
              <a:t> if there is a change from the first semester.</a:t>
            </a: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1610525900"/>
              </p:ext>
            </p:extLst>
          </p:nvPr>
        </p:nvGraphicFramePr>
        <p:xfrm>
          <a:off x="315454" y="1853849"/>
          <a:ext cx="6154901" cy="3836863"/>
        </p:xfrm>
        <a:graphic>
          <a:graphicData uri="http://schemas.openxmlformats.org/drawingml/2006/table">
            <a:tbl>
              <a:tblPr>
                <a:tableStyleId>{5C22544A-7EE6-4342-B048-85BDC9FD1C3A}</a:tableStyleId>
              </a:tblPr>
              <a:tblGrid>
                <a:gridCol w="447733">
                  <a:extLst>
                    <a:ext uri="{9D8B030D-6E8A-4147-A177-3AD203B41FA5}">
                      <a16:colId xmlns:a16="http://schemas.microsoft.com/office/drawing/2014/main" val="1513298196"/>
                    </a:ext>
                  </a:extLst>
                </a:gridCol>
                <a:gridCol w="493294">
                  <a:extLst>
                    <a:ext uri="{9D8B030D-6E8A-4147-A177-3AD203B41FA5}">
                      <a16:colId xmlns:a16="http://schemas.microsoft.com/office/drawing/2014/main" val="1392611782"/>
                    </a:ext>
                  </a:extLst>
                </a:gridCol>
                <a:gridCol w="481264">
                  <a:extLst>
                    <a:ext uri="{9D8B030D-6E8A-4147-A177-3AD203B41FA5}">
                      <a16:colId xmlns:a16="http://schemas.microsoft.com/office/drawing/2014/main" val="1417566230"/>
                    </a:ext>
                  </a:extLst>
                </a:gridCol>
                <a:gridCol w="2069431">
                  <a:extLst>
                    <a:ext uri="{9D8B030D-6E8A-4147-A177-3AD203B41FA5}">
                      <a16:colId xmlns:a16="http://schemas.microsoft.com/office/drawing/2014/main" val="1503569861"/>
                    </a:ext>
                  </a:extLst>
                </a:gridCol>
                <a:gridCol w="2663179">
                  <a:extLst>
                    <a:ext uri="{9D8B030D-6E8A-4147-A177-3AD203B41FA5}">
                      <a16:colId xmlns:a16="http://schemas.microsoft.com/office/drawing/2014/main" val="239323702"/>
                    </a:ext>
                  </a:extLst>
                </a:gridCol>
              </a:tblGrid>
              <a:tr h="272882">
                <a:tc gridSpan="3">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643806">
                <a:tc>
                  <a:txBody>
                    <a:bodyPr/>
                    <a:lstStyle/>
                    <a:p>
                      <a:pPr algn="l" fontAlgn="ctr"/>
                      <a:r>
                        <a:rPr lang="en-US" altLang="ja-JP" sz="800" u="none" strike="noStrike" baseline="0" dirty="0">
                          <a:effectLst/>
                          <a:ea typeface="ＭＳ Ｐゴシック" panose="020B0600070205080204" pitchFamily="50" charset="-128"/>
                        </a:rPr>
                        <a:t>General </a:t>
                      </a:r>
                    </a:p>
                    <a:p>
                      <a:pPr algn="l" fontAlgn="ctr"/>
                      <a:r>
                        <a:rPr lang="en-US" altLang="ja-JP" sz="800" u="none" strike="noStrike" baseline="0" dirty="0">
                          <a:effectLst/>
                          <a:ea typeface="ＭＳ Ｐゴシック" panose="020B0600070205080204" pitchFamily="50" charset="-128"/>
                        </a:rPr>
                        <a:t>Students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Privately-financed foreign student</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Person who earns his living by working alone</a:t>
                      </a:r>
                    </a:p>
                    <a:p>
                      <a:pPr algn="l" fontAlgn="ct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1836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Application for Tuition Fee Exemption(original)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80" marR="5680" marT="5680" marB="0" anchor="ctr"/>
                </a:tc>
                <a:extLst>
                  <a:ext uri="{0D108BD9-81ED-4DB2-BD59-A6C34878D82A}">
                    <a16:rowId xmlns:a16="http://schemas.microsoft.com/office/drawing/2014/main" val="2336144779"/>
                  </a:ext>
                </a:extLst>
              </a:tr>
              <a:tr h="254690">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Family </a:t>
                      </a:r>
                      <a:r>
                        <a:rPr lang="en-US" altLang="ja-JP" sz="800" u="none" strike="noStrike" baseline="0">
                          <a:effectLst/>
                          <a:ea typeface="ＭＳ Ｐゴシック" panose="020B0600070205080204" pitchFamily="50" charset="-128"/>
                        </a:rPr>
                        <a:t>situation report(</a:t>
                      </a:r>
                      <a:r>
                        <a:rPr lang="en-US" altLang="ja-JP" sz="800" u="none" strike="noStrike" baseline="0" dirty="0">
                          <a:effectLst/>
                          <a:ea typeface="ＭＳ Ｐゴシック" panose="020B0600070205080204" pitchFamily="50" charset="-128"/>
                        </a:rPr>
                        <a:t>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680" marR="5680" marT="5680" marB="0" anchor="ctr"/>
                </a:tc>
                <a:extLst>
                  <a:ext uri="{0D108BD9-81ED-4DB2-BD59-A6C34878D82A}">
                    <a16:rowId xmlns:a16="http://schemas.microsoft.com/office/drawing/2014/main" val="1641762486"/>
                  </a:ext>
                </a:extLst>
              </a:tr>
              <a:tr h="594806">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en-US" altLang="ja-JP" sz="800" u="none" strike="noStrike" baseline="0" dirty="0">
                          <a:effectLst/>
                          <a:ea typeface="ＭＳ Ｐゴシック" panose="020B0600070205080204" pitchFamily="50" charset="-128"/>
                        </a:rPr>
                        <a:t>Income and taxation certificate</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Required for all family members of the same household. However, foreign students not residing in Japan as of January 1</a:t>
                      </a:r>
                      <a:r>
                        <a:rPr lang="en-US" altLang="ja-JP" sz="800" u="none" strike="noStrike" baseline="0">
                          <a:effectLst/>
                          <a:ea typeface="ＭＳ Ｐゴシック" panose="020B0600070205080204" pitchFamily="50" charset="-128"/>
                        </a:rPr>
                        <a:t>, 2024 </a:t>
                      </a:r>
                      <a:r>
                        <a:rPr lang="en-US" altLang="ja-JP" sz="800" u="none" strike="noStrike" baseline="0" dirty="0">
                          <a:effectLst/>
                          <a:ea typeface="ＭＳ Ｐゴシック" panose="020B0600070205080204" pitchFamily="50" charset="-128"/>
                        </a:rPr>
                        <a:t>are not required to submit this form.</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344848">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Documents regarding the change from the first semester</a:t>
                      </a:r>
                    </a:p>
                  </a:txBody>
                  <a:tcPr marL="5680" marR="5680" marT="5680"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3758574780"/>
                  </a:ext>
                </a:extLst>
              </a:tr>
              <a:tr h="261088">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Hearing Report on the Situation of the Applicant(original)</a:t>
                      </a: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81979">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Residence Card(both sides)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254690">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Health Insurance Card(copy)  or</a:t>
                      </a:r>
                    </a:p>
                    <a:p>
                      <a:pPr algn="l" fontAlgn="ctr"/>
                      <a:r>
                        <a:rPr lang="en-US" altLang="ja-JP" sz="800" u="none" strike="noStrike" baseline="0" dirty="0">
                          <a:effectLst/>
                          <a:ea typeface="ＭＳ Ｐゴシック" panose="020B0600070205080204" pitchFamily="50" charset="-128"/>
                        </a:rPr>
                        <a:t>Certificate of eligibility(copy)  or</a:t>
                      </a:r>
                    </a:p>
                    <a:p>
                      <a:pPr algn="l" fontAlgn="ctr"/>
                      <a:r>
                        <a:rPr lang="en-US" altLang="ja-JP" sz="800" u="none" strike="noStrike" baseline="0" dirty="0">
                          <a:effectLst/>
                          <a:ea typeface="ＭＳ Ｐゴシック" panose="020B0600070205080204" pitchFamily="50" charset="-128"/>
                        </a:rPr>
                        <a:t>Certificate of eligibility  notice(copy)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99569">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Documents to show that the applicant is  no </a:t>
                      </a:r>
                    </a:p>
                    <a:p>
                      <a:pPr algn="l" fontAlgn="ctr"/>
                      <a:r>
                        <a:rPr lang="en-US" altLang="ja-JP" sz="800" u="none" strike="noStrike" baseline="0" dirty="0">
                          <a:effectLst/>
                          <a:ea typeface="ＭＳ Ｐゴシック" panose="020B0600070205080204" pitchFamily="50" charset="-128"/>
                        </a:rPr>
                        <a:t>longer dependent under the Income Tax Law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5" name="正方形/長方形 4">
            <a:extLst>
              <a:ext uri="{FF2B5EF4-FFF2-40B4-BE49-F238E27FC236}">
                <a16:creationId xmlns:a16="http://schemas.microsoft.com/office/drawing/2014/main" id="{22E86959-460A-4B4B-9FA2-07B567E80EDE}"/>
              </a:ext>
            </a:extLst>
          </p:cNvPr>
          <p:cNvSpPr/>
          <p:nvPr/>
        </p:nvSpPr>
        <p:spPr>
          <a:xfrm>
            <a:off x="351549" y="2828803"/>
            <a:ext cx="6154901" cy="1190200"/>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2A177266-1843-44E7-AE67-553CDA89750F}"/>
              </a:ext>
            </a:extLst>
          </p:cNvPr>
          <p:cNvCxnSpPr>
            <a:cxnSpLocks/>
          </p:cNvCxnSpPr>
          <p:nvPr/>
        </p:nvCxnSpPr>
        <p:spPr>
          <a:xfrm>
            <a:off x="2368731" y="1680754"/>
            <a:ext cx="409640" cy="1148049"/>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87F86C22-2407-4B7E-8C5A-68C952B51AEE}"/>
              </a:ext>
            </a:extLst>
          </p:cNvPr>
          <p:cNvSpPr/>
          <p:nvPr/>
        </p:nvSpPr>
        <p:spPr>
          <a:xfrm>
            <a:off x="315453" y="2721828"/>
            <a:ext cx="6154901" cy="166260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FACEBE6A-58F2-4B7B-BBE1-723B170AC642}"/>
              </a:ext>
            </a:extLst>
          </p:cNvPr>
          <p:cNvCxnSpPr>
            <a:cxnSpLocks/>
          </p:cNvCxnSpPr>
          <p:nvPr/>
        </p:nvCxnSpPr>
        <p:spPr>
          <a:xfrm>
            <a:off x="1297577" y="1895439"/>
            <a:ext cx="519191" cy="794089"/>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591CC6C1-1E52-4F15-82B3-70ABE951E570}"/>
              </a:ext>
            </a:extLst>
          </p:cNvPr>
          <p:cNvSpPr/>
          <p:nvPr/>
        </p:nvSpPr>
        <p:spPr>
          <a:xfrm>
            <a:off x="570426" y="5993881"/>
            <a:ext cx="6289222" cy="523220"/>
          </a:xfrm>
          <a:prstGeom prst="rect">
            <a:avLst/>
          </a:prstGeom>
          <a:noFill/>
        </p:spPr>
        <p:txBody>
          <a:bodyPr wrap="none" lIns="91440" tIns="45720" rIns="91440" bIns="45720">
            <a:spAutoFit/>
          </a:bodyPr>
          <a:lstStyle/>
          <a:p>
            <a:r>
              <a:rPr lang="en-US" altLang="ja-JP" sz="1400" b="0" u="sng" cap="none" spc="0" dirty="0">
                <a:ln w="0"/>
                <a:solidFill>
                  <a:schemeClr val="accent1"/>
                </a:solidFill>
                <a:effectLst>
                  <a:outerShdw blurRad="38100" dist="25400" dir="5400000" algn="ctr" rotWithShape="0">
                    <a:srgbClr val="6E747A">
                      <a:alpha val="43000"/>
                    </a:srgbClr>
                  </a:outerShdw>
                </a:effectLst>
              </a:rPr>
              <a:t>Please see the next page if you are applying for the second semester 2025 tuition</a:t>
            </a:r>
          </a:p>
          <a:p>
            <a:r>
              <a:rPr lang="en-US" altLang="ja-JP" sz="1400" b="0" u="sng" cap="none" spc="0" dirty="0">
                <a:ln w="0"/>
                <a:solidFill>
                  <a:schemeClr val="accent1"/>
                </a:solidFill>
                <a:effectLst>
                  <a:outerShdw blurRad="38100" dist="25400" dir="5400000" algn="ctr" rotWithShape="0">
                    <a:srgbClr val="6E747A">
                      <a:alpha val="43000"/>
                    </a:srgbClr>
                  </a:outerShdw>
                </a:effectLst>
              </a:rPr>
              <a:t> waiver for the first time or changing from for the first semester</a:t>
            </a:r>
            <a:endParaRPr lang="ja-JP" altLang="en-US" sz="1400" b="0" u="sng" cap="none" spc="0" dirty="0">
              <a:ln w="0"/>
              <a:solidFill>
                <a:schemeClr val="accent1"/>
              </a:solidFill>
              <a:effectLst>
                <a:outerShdw blurRad="38100" dist="25400" dir="5400000" algn="ctr" rotWithShape="0">
                  <a:srgbClr val="6E747A">
                    <a:alpha val="43000"/>
                  </a:srgbClr>
                </a:outerShdw>
              </a:effectLst>
            </a:endParaRPr>
          </a:p>
        </p:txBody>
      </p:sp>
      <p:sp>
        <p:nvSpPr>
          <p:cNvPr id="12" name="矢印: 右 11">
            <a:extLst>
              <a:ext uri="{FF2B5EF4-FFF2-40B4-BE49-F238E27FC236}">
                <a16:creationId xmlns:a16="http://schemas.microsoft.com/office/drawing/2014/main" id="{453542C8-2A26-43EE-8E66-F04951233FBA}"/>
              </a:ext>
            </a:extLst>
          </p:cNvPr>
          <p:cNvSpPr/>
          <p:nvPr/>
        </p:nvSpPr>
        <p:spPr>
          <a:xfrm>
            <a:off x="4963163" y="7486568"/>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ＭＳ Ｐゴシック" panose="020B0600070205080204" pitchFamily="50" charset="-128"/>
                <a:ea typeface="ＭＳ Ｐゴシック" panose="020B0600070205080204" pitchFamily="50" charset="-128"/>
              </a:rPr>
              <a:t>NEXT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p>
        </p:txBody>
      </p:sp>
      <p:sp>
        <p:nvSpPr>
          <p:cNvPr id="13" name="雲 12">
            <a:extLst>
              <a:ext uri="{FF2B5EF4-FFF2-40B4-BE49-F238E27FC236}">
                <a16:creationId xmlns:a16="http://schemas.microsoft.com/office/drawing/2014/main" id="{6A0681E9-EB9D-44AA-B42F-9FDC7E82CC44}"/>
              </a:ext>
            </a:extLst>
          </p:cNvPr>
          <p:cNvSpPr/>
          <p:nvPr/>
        </p:nvSpPr>
        <p:spPr>
          <a:xfrm>
            <a:off x="443913" y="6531661"/>
            <a:ext cx="4838183" cy="160883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9C9055E-B783-470E-B5BE-B56900DD683C}"/>
              </a:ext>
            </a:extLst>
          </p:cNvPr>
          <p:cNvSpPr txBox="1"/>
          <p:nvPr/>
        </p:nvSpPr>
        <p:spPr>
          <a:xfrm>
            <a:off x="1143376" y="6920577"/>
            <a:ext cx="3439255"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If you earn any kind of income, such as salary, you will need to submit the “Documents related to income” on the next page.</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79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419569" y="519452"/>
            <a:ext cx="5269832" cy="607859"/>
          </a:xfrm>
          <a:prstGeom prst="rect">
            <a:avLst/>
          </a:prstGeom>
          <a:noFill/>
        </p:spPr>
        <p:txBody>
          <a:bodyPr wrap="square" rtlCol="0">
            <a:spAutoFit/>
          </a:bodyPr>
          <a:lstStyle/>
          <a:p>
            <a:r>
              <a:rPr lang="ja-JP" altLang="en-US" sz="1200" b="1" u="sng" dirty="0">
                <a:ea typeface="ＭＳ Ｐゴシック" panose="020B0600070205080204" pitchFamily="50" charset="-128"/>
              </a:rPr>
              <a:t>６</a:t>
            </a:r>
            <a:r>
              <a:rPr lang="en-US" altLang="ja-JP" sz="1200" b="1" u="sng" dirty="0">
                <a:ea typeface="ＭＳ Ｐゴシック" panose="020B0600070205080204" pitchFamily="50" charset="-128"/>
              </a:rPr>
              <a:t>-</a:t>
            </a:r>
            <a:r>
              <a:rPr lang="ja-JP" altLang="en-US" sz="1200" b="1" u="sng" dirty="0">
                <a:ea typeface="ＭＳ Ｐゴシック" panose="020B0600070205080204" pitchFamily="50" charset="-128"/>
              </a:rPr>
              <a:t>（２）</a:t>
            </a:r>
            <a:r>
              <a:rPr lang="en-US" altLang="ja-JP" sz="1200" b="1" u="sng" dirty="0">
                <a:ea typeface="ＭＳ Ｐゴシック" panose="020B0600070205080204" pitchFamily="50" charset="-128"/>
              </a:rPr>
              <a:t>Documents related to income</a:t>
            </a:r>
          </a:p>
          <a:p>
            <a:r>
              <a:rPr kumimoji="1" lang="en-US" altLang="ja-JP" sz="1100" dirty="0">
                <a:ea typeface="ＭＳ Ｐゴシック" panose="020B0600070205080204" pitchFamily="50" charset="-128"/>
              </a:rPr>
              <a:t>.</a:t>
            </a:r>
            <a:r>
              <a:rPr kumimoji="1" lang="ja-JP" altLang="en-US" sz="1100" dirty="0">
                <a:ea typeface="ＭＳ Ｐゴシック" panose="020B0600070205080204" pitchFamily="50" charset="-128"/>
              </a:rPr>
              <a:t>・</a:t>
            </a:r>
            <a:r>
              <a:rPr kumimoji="1" lang="en-US" altLang="ja-JP" sz="1100" dirty="0">
                <a:ea typeface="ＭＳ Ｐゴシック" panose="020B0600070205080204" pitchFamily="50" charset="-128"/>
              </a:rPr>
              <a:t>Documents must be submitted for all family members of the same household.</a:t>
            </a:r>
          </a:p>
          <a:p>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graphicFrame>
        <p:nvGraphicFramePr>
          <p:cNvPr id="8" name="表 7">
            <a:extLst>
              <a:ext uri="{FF2B5EF4-FFF2-40B4-BE49-F238E27FC236}">
                <a16:creationId xmlns:a16="http://schemas.microsoft.com/office/drawing/2014/main" id="{3F5F5152-4E52-4C11-98A2-F142F086E1EE}"/>
              </a:ext>
            </a:extLst>
          </p:cNvPr>
          <p:cNvGraphicFramePr>
            <a:graphicFrameLocks noGrp="1"/>
          </p:cNvGraphicFramePr>
          <p:nvPr>
            <p:extLst>
              <p:ext uri="{D42A27DB-BD31-4B8C-83A1-F6EECF244321}">
                <p14:modId xmlns:p14="http://schemas.microsoft.com/office/powerpoint/2010/main" val="1517929857"/>
              </p:ext>
            </p:extLst>
          </p:nvPr>
        </p:nvGraphicFramePr>
        <p:xfrm>
          <a:off x="482164" y="1340799"/>
          <a:ext cx="5954731" cy="6457537"/>
        </p:xfrm>
        <a:graphic>
          <a:graphicData uri="http://schemas.openxmlformats.org/drawingml/2006/table">
            <a:tbl>
              <a:tblPr>
                <a:tableStyleId>{5C22544A-7EE6-4342-B048-85BDC9FD1C3A}</a:tableStyleId>
              </a:tblPr>
              <a:tblGrid>
                <a:gridCol w="901159">
                  <a:extLst>
                    <a:ext uri="{9D8B030D-6E8A-4147-A177-3AD203B41FA5}">
                      <a16:colId xmlns:a16="http://schemas.microsoft.com/office/drawing/2014/main" val="850566703"/>
                    </a:ext>
                  </a:extLst>
                </a:gridCol>
                <a:gridCol w="1827275">
                  <a:extLst>
                    <a:ext uri="{9D8B030D-6E8A-4147-A177-3AD203B41FA5}">
                      <a16:colId xmlns:a16="http://schemas.microsoft.com/office/drawing/2014/main" val="3873436735"/>
                    </a:ext>
                  </a:extLst>
                </a:gridCol>
                <a:gridCol w="2653213">
                  <a:extLst>
                    <a:ext uri="{9D8B030D-6E8A-4147-A177-3AD203B41FA5}">
                      <a16:colId xmlns:a16="http://schemas.microsoft.com/office/drawing/2014/main" val="784402595"/>
                    </a:ext>
                  </a:extLst>
                </a:gridCol>
                <a:gridCol w="573084">
                  <a:extLst>
                    <a:ext uri="{9D8B030D-6E8A-4147-A177-3AD203B41FA5}">
                      <a16:colId xmlns:a16="http://schemas.microsoft.com/office/drawing/2014/main" val="3484544679"/>
                    </a:ext>
                  </a:extLst>
                </a:gridCol>
              </a:tblGrid>
              <a:tr h="342707">
                <a:tc>
                  <a:txBody>
                    <a:bodyPr/>
                    <a:lstStyle/>
                    <a:p>
                      <a:pPr algn="ctr" fontAlgn="ctr"/>
                      <a:r>
                        <a:rPr lang="en-US" altLang="ja-JP" sz="800" u="none" strike="noStrike" dirty="0">
                          <a:effectLst/>
                          <a:latin typeface="+mn-lt"/>
                          <a:ea typeface="ＭＳ Ｐゴシック" panose="020B0600070205080204" pitchFamily="50" charset="-128"/>
                        </a:rPr>
                        <a:t>Classification</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Necessary documents</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Matters that require attention</a:t>
                      </a:r>
                    </a:p>
                  </a:txBody>
                  <a:tcPr marL="5123" marR="5123" marT="5123" marB="0" anchor="ctr"/>
                </a:tc>
                <a:tc>
                  <a:txBody>
                    <a:bodyPr/>
                    <a:lstStyle/>
                    <a:p>
                      <a:pPr algn="ctr" fontAlgn="ctr"/>
                      <a:r>
                        <a:rPr lang="en-US" altLang="ja-JP" sz="800" u="none" strike="noStrike" dirty="0">
                          <a:effectLst/>
                          <a:latin typeface="+mn-lt"/>
                          <a:ea typeface="ＭＳ Ｐゴシック" panose="020B0600070205080204" pitchFamily="50" charset="-128"/>
                        </a:rPr>
                        <a:t>Issuing Institution, etc.</a:t>
                      </a:r>
                    </a:p>
                  </a:txBody>
                  <a:tcPr marL="5123" marR="5123" marT="5123" marB="0" anchor="ctr"/>
                </a:tc>
                <a:extLst>
                  <a:ext uri="{0D108BD9-81ED-4DB2-BD59-A6C34878D82A}">
                    <a16:rowId xmlns:a16="http://schemas.microsoft.com/office/drawing/2014/main" val="1786789335"/>
                  </a:ext>
                </a:extLst>
              </a:tr>
              <a:tr h="1131313">
                <a:tc>
                  <a:txBody>
                    <a:bodyPr/>
                    <a:lstStyle/>
                    <a:p>
                      <a:pPr algn="l" fontAlgn="ctr"/>
                      <a:endParaRPr lang="en-US" altLang="ja-JP" sz="800" u="none" strike="noStrike" dirty="0">
                        <a:effectLst/>
                        <a:latin typeface="ＭＳ Ｐゴシック" panose="020B0600070205080204" pitchFamily="50" charset="-128"/>
                        <a:ea typeface="ＭＳ Ｐゴシック" panose="020B0600070205080204" pitchFamily="50" charset="-128"/>
                      </a:endParaRPr>
                    </a:p>
                    <a:p>
                      <a:pPr algn="l" fontAlgn="ctr"/>
                      <a:r>
                        <a:rPr lang="en-US" altLang="ja-JP" sz="800" u="none" strike="noStrike" dirty="0">
                          <a:effectLst/>
                          <a:latin typeface="+mn-lt"/>
                          <a:ea typeface="ＭＳ Ｐゴシック" panose="020B0600070205080204" pitchFamily="50" charset="-128"/>
                        </a:rPr>
                        <a:t>Currently working</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dirty="0">
                          <a:effectLst/>
                          <a:latin typeface="+mn-lt"/>
                          <a:ea typeface="ＭＳ Ｐゴシック" panose="020B0600070205080204" pitchFamily="50" charset="-128"/>
                        </a:rPr>
                        <a:t>Please see simplified flowchart</a:t>
                      </a:r>
                      <a:endParaRPr lang="zh-CN" altLang="en-US" sz="800" b="0" i="0" u="none" strike="noStrike"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TA and RA at Yamaguchi University are also included in the part-time work</a:t>
                      </a:r>
                    </a:p>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Proof of (expected)salary payment</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【form】12-13page</a:t>
                      </a:r>
                    </a:p>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Proof regarding retirement</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【form】14-15page</a:t>
                      </a:r>
                    </a:p>
                    <a:p>
                      <a:pPr algn="l" fontAlgn="ctr"/>
                      <a:endParaRPr lang="en-US" altLang="ja-JP" sz="800" u="none" strike="noStrike" baseline="0" dirty="0">
                        <a:effectLst/>
                        <a:latin typeface="ＭＳ Ｐゴシック" panose="020B0600070205080204" pitchFamily="50" charset="-128"/>
                        <a:ea typeface="ＭＳ Ｐゴシック" panose="020B0600070205080204" pitchFamily="50" charset="-128"/>
                      </a:endParaRPr>
                    </a:p>
                    <a:p>
                      <a:pPr algn="l" fontAlgn="ct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dirty="0">
                          <a:effectLst/>
                          <a:latin typeface="+mn-lt"/>
                          <a:ea typeface="ＭＳ Ｐゴシック" panose="020B0600070205080204" pitchFamily="50" charset="-128"/>
                        </a:rPr>
                        <a:t>Place of </a:t>
                      </a:r>
                    </a:p>
                    <a:p>
                      <a:pPr algn="l" fontAlgn="ctr"/>
                      <a:r>
                        <a:rPr lang="en-US" altLang="ja-JP" sz="800" u="none" strike="noStrike" dirty="0">
                          <a:effectLst/>
                          <a:latin typeface="+mn-lt"/>
                          <a:ea typeface="ＭＳ Ｐゴシック" panose="020B0600070205080204" pitchFamily="50" charset="-128"/>
                        </a:rPr>
                        <a:t>employment </a:t>
                      </a:r>
                    </a:p>
                  </a:txBody>
                  <a:tcPr marL="5123" marR="5123" marT="5123" marB="0" anchor="ctr"/>
                </a:tc>
                <a:extLst>
                  <a:ext uri="{0D108BD9-81ED-4DB2-BD59-A6C34878D82A}">
                    <a16:rowId xmlns:a16="http://schemas.microsoft.com/office/drawing/2014/main" val="756657980"/>
                  </a:ext>
                </a:extLst>
              </a:tr>
              <a:tr h="4862331">
                <a:tc gridSpan="4">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8156599"/>
                  </a:ext>
                </a:extLst>
              </a:tr>
            </a:tbl>
          </a:graphicData>
        </a:graphic>
      </p:graphicFrame>
      <p:sp>
        <p:nvSpPr>
          <p:cNvPr id="10" name="正方形/長方形 9">
            <a:extLst>
              <a:ext uri="{FF2B5EF4-FFF2-40B4-BE49-F238E27FC236}">
                <a16:creationId xmlns:a16="http://schemas.microsoft.com/office/drawing/2014/main" id="{C731156D-B587-4B0D-AB0E-859CBA396B23}"/>
              </a:ext>
            </a:extLst>
          </p:cNvPr>
          <p:cNvSpPr/>
          <p:nvPr/>
        </p:nvSpPr>
        <p:spPr>
          <a:xfrm>
            <a:off x="460811" y="3167517"/>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Salary from employer</a:t>
            </a:r>
            <a:endParaRPr kumimoji="1" lang="ja-JP" altLang="en-US" sz="800" dirty="0">
              <a:solidFill>
                <a:sysClr val="windowText" lastClr="000000"/>
              </a:solidFill>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F458134B-8FA4-4D9C-9E9F-92E317177544}"/>
              </a:ext>
            </a:extLst>
          </p:cNvPr>
          <p:cNvSpPr/>
          <p:nvPr/>
        </p:nvSpPr>
        <p:spPr>
          <a:xfrm>
            <a:off x="1838656" y="3160342"/>
            <a:ext cx="1124737"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Employed since before 2024.1.2 </a:t>
            </a:r>
          </a:p>
          <a:p>
            <a:pPr algn="ctr"/>
            <a:r>
              <a:rPr kumimoji="1" lang="en-US" altLang="ja-JP" sz="800" dirty="0">
                <a:solidFill>
                  <a:sysClr val="windowText" lastClr="000000"/>
                </a:solidFill>
                <a:ea typeface="ＭＳ Ｐゴシック" panose="020B0600070205080204" pitchFamily="50" charset="-128"/>
              </a:rPr>
              <a:t>at same place of work and in the same employment</a:t>
            </a:r>
            <a:endParaRPr kumimoji="1" lang="ja-JP" altLang="en-US" sz="800" dirty="0">
              <a:solidFill>
                <a:sysClr val="windowText" lastClr="000000"/>
              </a:solidFill>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FC2D3B5B-6E36-446C-B1D3-AC0AC31E5397}"/>
              </a:ext>
            </a:extLst>
          </p:cNvPr>
          <p:cNvSpPr/>
          <p:nvPr/>
        </p:nvSpPr>
        <p:spPr>
          <a:xfrm>
            <a:off x="3260707" y="3167517"/>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Employment status is regular</a:t>
            </a:r>
            <a:endParaRPr kumimoji="1" lang="ja-JP" altLang="en-US" sz="800" dirty="0">
              <a:solidFill>
                <a:sysClr val="windowText" lastClr="000000"/>
              </a:solidFill>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17C44413-8399-4BC8-AC23-FA8827BC5E52}"/>
              </a:ext>
            </a:extLst>
          </p:cNvPr>
          <p:cNvSpPr/>
          <p:nvPr/>
        </p:nvSpPr>
        <p:spPr>
          <a:xfrm>
            <a:off x="478799" y="4699296"/>
            <a:ext cx="1900001" cy="9448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Newly employed or changed jobs </a:t>
            </a:r>
          </a:p>
          <a:p>
            <a:pPr algn="ctr"/>
            <a:r>
              <a:rPr kumimoji="1" lang="en-US" altLang="ja-JP" sz="800" dirty="0">
                <a:solidFill>
                  <a:sysClr val="windowText" lastClr="000000"/>
                </a:solidFill>
                <a:ea typeface="ＭＳ Ｐゴシック" panose="020B0600070205080204" pitchFamily="50" charset="-128"/>
              </a:rPr>
              <a:t>since 2024.1.2</a:t>
            </a:r>
          </a:p>
          <a:p>
            <a:pPr algn="ctr"/>
            <a:r>
              <a:rPr kumimoji="1" lang="en-US" altLang="ja-JP" sz="800" dirty="0">
                <a:solidFill>
                  <a:sysClr val="windowText" lastClr="000000"/>
                </a:solidFill>
                <a:ea typeface="ＭＳ Ｐゴシック" panose="020B0600070205080204" pitchFamily="50" charset="-128"/>
              </a:rPr>
              <a:t>or</a:t>
            </a:r>
          </a:p>
          <a:p>
            <a:pPr algn="ctr"/>
            <a:r>
              <a:rPr kumimoji="1" lang="en-US" altLang="ja-JP" sz="800" dirty="0">
                <a:solidFill>
                  <a:sysClr val="windowText" lastClr="000000"/>
                </a:solidFill>
                <a:ea typeface="ＭＳ Ｐゴシック" panose="020B0600070205080204" pitchFamily="50" charset="-128"/>
              </a:rPr>
              <a:t>Employment status has changed </a:t>
            </a:r>
          </a:p>
          <a:p>
            <a:pPr algn="ctr"/>
            <a:r>
              <a:rPr kumimoji="1" lang="en-US" altLang="ja-JP" sz="800" dirty="0">
                <a:solidFill>
                  <a:sysClr val="windowText" lastClr="000000"/>
                </a:solidFill>
                <a:ea typeface="ＭＳ Ｐゴシック" panose="020B0600070205080204" pitchFamily="50" charset="-128"/>
              </a:rPr>
              <a:t>since 2024.1.2.</a:t>
            </a:r>
            <a:endParaRPr kumimoji="1" lang="ja-JP" altLang="en-US" sz="800" dirty="0">
              <a:solidFill>
                <a:sysClr val="windowText" lastClr="000000"/>
              </a:solidFill>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08AF440D-28BC-4D43-B920-B567B72E44DF}"/>
              </a:ext>
            </a:extLst>
          </p:cNvPr>
          <p:cNvSpPr/>
          <p:nvPr/>
        </p:nvSpPr>
        <p:spPr>
          <a:xfrm>
            <a:off x="2708749" y="4688454"/>
            <a:ext cx="1592574" cy="9448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ysClr val="windowText" lastClr="000000"/>
                </a:solidFill>
                <a:ea typeface="ＭＳ Ｐゴシック" panose="020B0600070205080204" pitchFamily="50" charset="-128"/>
              </a:rPr>
              <a:t>Employment status is regular or Non-regular employment with bonus</a:t>
            </a: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538372AC-3996-46D1-AF8F-92ACAF708FF4}"/>
              </a:ext>
            </a:extLst>
          </p:cNvPr>
          <p:cNvSpPr/>
          <p:nvPr/>
        </p:nvSpPr>
        <p:spPr>
          <a:xfrm>
            <a:off x="2873015" y="6230406"/>
            <a:ext cx="1463759" cy="11534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ea typeface="ＭＳ Ｐゴシック" panose="020B0600070205080204" pitchFamily="50" charset="-128"/>
              </a:rPr>
              <a:t>Employment status other than regular and no bonus accrual</a:t>
            </a: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96813E86-929A-4B05-8B76-F4D958F0B9AF}"/>
              </a:ext>
            </a:extLst>
          </p:cNvPr>
          <p:cNvCxnSpPr>
            <a:cxnSpLocks/>
          </p:cNvCxnSpPr>
          <p:nvPr/>
        </p:nvCxnSpPr>
        <p:spPr>
          <a:xfrm>
            <a:off x="4285856" y="3276992"/>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363C21E-0260-4E86-8902-D3F560037F12}"/>
              </a:ext>
            </a:extLst>
          </p:cNvPr>
          <p:cNvSpPr txBox="1"/>
          <p:nvPr/>
        </p:nvSpPr>
        <p:spPr>
          <a:xfrm>
            <a:off x="4623644" y="3179708"/>
            <a:ext cx="1856414" cy="1354217"/>
          </a:xfrm>
          <a:prstGeom prst="rect">
            <a:avLst/>
          </a:prstGeom>
          <a:noFill/>
        </p:spPr>
        <p:txBody>
          <a:bodyPr wrap="square" rtlCol="0">
            <a:spAutoFit/>
          </a:bodyPr>
          <a:lstStyle/>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Withholding Tax Certificate </a:t>
            </a:r>
          </a:p>
          <a:p>
            <a:r>
              <a:rPr kumimoji="1" lang="en-US" altLang="ja-JP" sz="800" dirty="0">
                <a:ea typeface="ＭＳ Ｐゴシック" panose="020B0600070205080204" pitchFamily="50" charset="-128"/>
              </a:rPr>
              <a:t>for the year 2024 (copy)</a:t>
            </a:r>
          </a:p>
          <a:p>
            <a:endParaRPr kumimoji="1" lang="en-US" altLang="ja-JP" sz="800" dirty="0">
              <a:ea typeface="ＭＳ Ｐゴシック" panose="020B0600070205080204" pitchFamily="50" charset="-128"/>
            </a:endParaRPr>
          </a:p>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Withholding Tax Certificate </a:t>
            </a:r>
          </a:p>
          <a:p>
            <a:r>
              <a:rPr kumimoji="1" lang="en-US" altLang="ja-JP" sz="800" dirty="0">
                <a:ea typeface="ＭＳ Ｐゴシック" panose="020B0600070205080204" pitchFamily="50" charset="-128"/>
              </a:rPr>
              <a:t>for the year 2024 (copy)</a:t>
            </a:r>
            <a:r>
              <a:rPr kumimoji="1" lang="ja-JP" altLang="en-US" sz="800" dirty="0">
                <a:ea typeface="ＭＳ Ｐゴシック" panose="020B0600070205080204" pitchFamily="50" charset="-128"/>
              </a:rPr>
              <a:t>　</a:t>
            </a:r>
            <a:endParaRPr kumimoji="1" lang="en-US" altLang="ja-JP" sz="800" dirty="0">
              <a:ea typeface="ＭＳ Ｐゴシック" panose="020B0600070205080204" pitchFamily="50" charset="-128"/>
            </a:endParaRPr>
          </a:p>
          <a:p>
            <a:r>
              <a:rPr kumimoji="1" lang="en-US" altLang="ja-JP" sz="800" dirty="0">
                <a:ea typeface="ＭＳ Ｐゴシック" panose="020B0600070205080204" pitchFamily="50" charset="-128"/>
              </a:rPr>
              <a:t>    </a:t>
            </a:r>
            <a:r>
              <a:rPr kumimoji="1" lang="ja-JP" altLang="en-US" sz="800" dirty="0">
                <a:ea typeface="ＭＳ Ｐゴシック" panose="020B0600070205080204" pitchFamily="50" charset="-128"/>
              </a:rPr>
              <a:t>　  </a:t>
            </a:r>
            <a:r>
              <a:rPr kumimoji="1" lang="en-US" altLang="ja-JP" sz="1000" b="1" dirty="0">
                <a:ea typeface="ＭＳ Ｐゴシック" panose="020B0600070205080204" pitchFamily="50" charset="-128"/>
              </a:rPr>
              <a:t>or </a:t>
            </a:r>
            <a:r>
              <a:rPr kumimoji="1" lang="en-US" altLang="ja-JP" sz="800" dirty="0">
                <a:ea typeface="ＭＳ Ｐゴシック" panose="020B0600070205080204" pitchFamily="50" charset="-128"/>
              </a:rPr>
              <a:t>  </a:t>
            </a:r>
          </a:p>
          <a:p>
            <a:r>
              <a:rPr kumimoji="1" lang="ja-JP" altLang="en-US" sz="800" dirty="0">
                <a:ea typeface="ＭＳ Ｐゴシック" panose="020B0600070205080204" pitchFamily="50" charset="-128"/>
              </a:rPr>
              <a:t>・</a:t>
            </a:r>
            <a:r>
              <a:rPr kumimoji="1" lang="en-US" altLang="ja-JP" sz="800" dirty="0" err="1">
                <a:ea typeface="ＭＳ Ｐゴシック" panose="020B0600070205080204" pitchFamily="50" charset="-128"/>
              </a:rPr>
              <a:t>Payslips</a:t>
            </a:r>
            <a:r>
              <a:rPr kumimoji="1" lang="en-US" altLang="ja-JP" sz="800" dirty="0">
                <a:ea typeface="ＭＳ Ｐゴシック" panose="020B0600070205080204" pitchFamily="50" charset="-128"/>
              </a:rPr>
              <a:t> for the most recent three(3) months(copy)</a:t>
            </a:r>
          </a:p>
          <a:p>
            <a:endParaRPr kumimoji="1" lang="ja-JP" altLang="en-US" sz="800" dirty="0">
              <a:latin typeface="ＭＳ Ｐゴシック" panose="020B0600070205080204" pitchFamily="50" charset="-128"/>
              <a:ea typeface="ＭＳ Ｐゴシック" panose="020B0600070205080204" pitchFamily="50" charset="-128"/>
            </a:endParaRPr>
          </a:p>
        </p:txBody>
      </p:sp>
      <p:cxnSp>
        <p:nvCxnSpPr>
          <p:cNvPr id="20" name="直線矢印コネクタ 19">
            <a:extLst>
              <a:ext uri="{FF2B5EF4-FFF2-40B4-BE49-F238E27FC236}">
                <a16:creationId xmlns:a16="http://schemas.microsoft.com/office/drawing/2014/main" id="{284DC7A1-736B-4B07-8976-112DA742F14A}"/>
              </a:ext>
            </a:extLst>
          </p:cNvPr>
          <p:cNvCxnSpPr>
            <a:cxnSpLocks/>
          </p:cNvCxnSpPr>
          <p:nvPr/>
        </p:nvCxnSpPr>
        <p:spPr>
          <a:xfrm>
            <a:off x="2978943" y="3461183"/>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E130A87-A51C-41F5-ADD0-50E561D2A2C7}"/>
              </a:ext>
            </a:extLst>
          </p:cNvPr>
          <p:cNvCxnSpPr>
            <a:cxnSpLocks/>
          </p:cNvCxnSpPr>
          <p:nvPr/>
        </p:nvCxnSpPr>
        <p:spPr>
          <a:xfrm>
            <a:off x="1513960" y="3443242"/>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1DEC445-D05D-49DA-90AD-C604AB39FD2D}"/>
              </a:ext>
            </a:extLst>
          </p:cNvPr>
          <p:cNvCxnSpPr>
            <a:cxnSpLocks/>
          </p:cNvCxnSpPr>
          <p:nvPr/>
        </p:nvCxnSpPr>
        <p:spPr>
          <a:xfrm>
            <a:off x="2244048" y="3930150"/>
            <a:ext cx="0" cy="76914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7B89AA2-0FF1-4A2A-8FFA-D4D764B46E0A}"/>
              </a:ext>
            </a:extLst>
          </p:cNvPr>
          <p:cNvCxnSpPr>
            <a:cxnSpLocks/>
          </p:cNvCxnSpPr>
          <p:nvPr/>
        </p:nvCxnSpPr>
        <p:spPr>
          <a:xfrm>
            <a:off x="2393244" y="4940039"/>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2C43535-246B-40AB-97B8-F73141AB23E2}"/>
              </a:ext>
            </a:extLst>
          </p:cNvPr>
          <p:cNvCxnSpPr>
            <a:cxnSpLocks/>
          </p:cNvCxnSpPr>
          <p:nvPr/>
        </p:nvCxnSpPr>
        <p:spPr>
          <a:xfrm>
            <a:off x="4313857" y="496273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5704BD9-48C2-4432-A0B4-69099D76156A}"/>
              </a:ext>
            </a:extLst>
          </p:cNvPr>
          <p:cNvCxnSpPr>
            <a:cxnSpLocks/>
          </p:cNvCxnSpPr>
          <p:nvPr/>
        </p:nvCxnSpPr>
        <p:spPr>
          <a:xfrm>
            <a:off x="3833437" y="5810250"/>
            <a:ext cx="0" cy="42015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CD68A51-1D41-4CCF-9020-897E67C7790D}"/>
              </a:ext>
            </a:extLst>
          </p:cNvPr>
          <p:cNvSpPr/>
          <p:nvPr/>
        </p:nvSpPr>
        <p:spPr>
          <a:xfrm>
            <a:off x="1479886" y="3226860"/>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83C76927-A420-466F-B215-B0E3894DADC2}"/>
              </a:ext>
            </a:extLst>
          </p:cNvPr>
          <p:cNvSpPr/>
          <p:nvPr/>
        </p:nvSpPr>
        <p:spPr>
          <a:xfrm>
            <a:off x="2339539" y="3895263"/>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6C2DF911-B6FB-4188-811A-33D58C98570F}"/>
              </a:ext>
            </a:extLst>
          </p:cNvPr>
          <p:cNvSpPr txBox="1"/>
          <p:nvPr/>
        </p:nvSpPr>
        <p:spPr>
          <a:xfrm>
            <a:off x="4635357" y="4730177"/>
            <a:ext cx="2058266" cy="954107"/>
          </a:xfrm>
          <a:prstGeom prst="rect">
            <a:avLst/>
          </a:prstGeom>
          <a:noFill/>
        </p:spPr>
        <p:txBody>
          <a:bodyPr wrap="square" rtlCol="0">
            <a:spAutoFit/>
          </a:bodyPr>
          <a:lstStyle/>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of (expected)salary payment</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regarding retirement</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en-US" altLang="ja-JP" sz="800" dirty="0">
                <a:ea typeface="ＭＳ Ｐゴシック" panose="020B0600070205080204" pitchFamily="50" charset="-128"/>
              </a:rPr>
              <a:t>※If you were previously employed </a:t>
            </a:r>
          </a:p>
          <a:p>
            <a:r>
              <a:rPr kumimoji="1" lang="en-US" altLang="ja-JP" sz="800" dirty="0">
                <a:ea typeface="ＭＳ Ｐゴシック" panose="020B0600070205080204" pitchFamily="50" charset="-128"/>
              </a:rPr>
              <a:t>regular and left after 2025.4.1</a:t>
            </a:r>
          </a:p>
        </p:txBody>
      </p:sp>
      <p:cxnSp>
        <p:nvCxnSpPr>
          <p:cNvPr id="31" name="直線矢印コネクタ 30">
            <a:extLst>
              <a:ext uri="{FF2B5EF4-FFF2-40B4-BE49-F238E27FC236}">
                <a16:creationId xmlns:a16="http://schemas.microsoft.com/office/drawing/2014/main" id="{E8A29712-99E2-4AC9-89C7-87815F0BDE1F}"/>
              </a:ext>
            </a:extLst>
          </p:cNvPr>
          <p:cNvCxnSpPr>
            <a:cxnSpLocks/>
          </p:cNvCxnSpPr>
          <p:nvPr/>
        </p:nvCxnSpPr>
        <p:spPr>
          <a:xfrm>
            <a:off x="4355553" y="6550085"/>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F9735AA-A039-41F4-848B-39E14070E8C9}"/>
              </a:ext>
            </a:extLst>
          </p:cNvPr>
          <p:cNvSpPr txBox="1"/>
          <p:nvPr/>
        </p:nvSpPr>
        <p:spPr>
          <a:xfrm>
            <a:off x="4668604" y="6290077"/>
            <a:ext cx="1892768" cy="1231106"/>
          </a:xfrm>
          <a:prstGeom prst="rect">
            <a:avLst/>
          </a:prstGeom>
          <a:noFill/>
        </p:spPr>
        <p:txBody>
          <a:bodyPr wrap="square" rtlCol="0">
            <a:spAutoFit/>
          </a:bodyPr>
          <a:lstStyle/>
          <a:p>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Proof of (expected)salary payment</a:t>
            </a:r>
            <a:r>
              <a:rPr kumimoji="1" lang="ja-JP" altLang="en-US" sz="800" dirty="0">
                <a:ea typeface="ＭＳ Ｐゴシック" panose="020B0600070205080204" pitchFamily="50" charset="-128"/>
              </a:rPr>
              <a:t>」（</a:t>
            </a:r>
            <a:r>
              <a:rPr kumimoji="1" lang="en-US" altLang="ja-JP" sz="800" dirty="0">
                <a:ea typeface="ＭＳ Ｐゴシック" panose="020B0600070205080204" pitchFamily="50" charset="-128"/>
              </a:rPr>
              <a:t>original</a:t>
            </a:r>
            <a:r>
              <a:rPr kumimoji="1" lang="ja-JP" altLang="en-US" sz="800" dirty="0">
                <a:ea typeface="ＭＳ Ｐゴシック" panose="020B0600070205080204" pitchFamily="50" charset="-128"/>
              </a:rPr>
              <a:t>）</a:t>
            </a:r>
            <a:endParaRPr kumimoji="1" lang="en-US" altLang="ja-JP" sz="800" dirty="0">
              <a:ea typeface="ＭＳ Ｐゴシック" panose="020B0600070205080204" pitchFamily="50" charset="-128"/>
            </a:endParaRPr>
          </a:p>
          <a:p>
            <a:r>
              <a:rPr kumimoji="1" lang="ja-JP" altLang="en-US" sz="800" dirty="0">
                <a:ea typeface="ＭＳ Ｐゴシック" panose="020B0600070205080204" pitchFamily="50" charset="-128"/>
              </a:rPr>
              <a:t>　　　　</a:t>
            </a:r>
            <a:r>
              <a:rPr kumimoji="1" lang="en-US" altLang="ja-JP" sz="1000" b="1" dirty="0">
                <a:ea typeface="ＭＳ Ｐゴシック" panose="020B0600070205080204" pitchFamily="50" charset="-128"/>
              </a:rPr>
              <a:t>or</a:t>
            </a:r>
          </a:p>
          <a:p>
            <a:r>
              <a:rPr kumimoji="1" lang="ja-JP" altLang="en-US" sz="800" dirty="0">
                <a:ea typeface="ＭＳ Ｐゴシック" panose="020B0600070205080204" pitchFamily="50" charset="-128"/>
              </a:rPr>
              <a:t>・</a:t>
            </a:r>
            <a:r>
              <a:rPr kumimoji="1" lang="en-US" altLang="ja-JP" sz="800" dirty="0" err="1">
                <a:ea typeface="ＭＳ Ｐゴシック" panose="020B0600070205080204" pitchFamily="50" charset="-128"/>
              </a:rPr>
              <a:t>Payslips</a:t>
            </a:r>
            <a:r>
              <a:rPr kumimoji="1" lang="en-US" altLang="ja-JP" sz="800" dirty="0">
                <a:ea typeface="ＭＳ Ｐゴシック" panose="020B0600070205080204" pitchFamily="50" charset="-128"/>
              </a:rPr>
              <a:t> for the most recent three(3) months(copy)</a:t>
            </a: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DEB4174F-989C-46FA-9889-4BA414BF7098}"/>
              </a:ext>
            </a:extLst>
          </p:cNvPr>
          <p:cNvSpPr/>
          <p:nvPr/>
        </p:nvSpPr>
        <p:spPr>
          <a:xfrm>
            <a:off x="2914175" y="325294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BBFA5A2E-0B37-40F6-A8C0-02F1A54B5479}"/>
              </a:ext>
            </a:extLst>
          </p:cNvPr>
          <p:cNvSpPr/>
          <p:nvPr/>
        </p:nvSpPr>
        <p:spPr>
          <a:xfrm>
            <a:off x="4229043" y="3098219"/>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D7BAA16F-DF5A-44D4-BC83-3DA92714B9AE}"/>
              </a:ext>
            </a:extLst>
          </p:cNvPr>
          <p:cNvSpPr/>
          <p:nvPr/>
        </p:nvSpPr>
        <p:spPr>
          <a:xfrm>
            <a:off x="2339539" y="474252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CB387FA7-231A-41CF-A681-011B5D8EAE3D}"/>
              </a:ext>
            </a:extLst>
          </p:cNvPr>
          <p:cNvSpPr/>
          <p:nvPr/>
        </p:nvSpPr>
        <p:spPr>
          <a:xfrm>
            <a:off x="4277869" y="476147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999FCC5A-51D9-4CD7-AD6A-9F645B9867EE}"/>
              </a:ext>
            </a:extLst>
          </p:cNvPr>
          <p:cNvSpPr/>
          <p:nvPr/>
        </p:nvSpPr>
        <p:spPr>
          <a:xfrm>
            <a:off x="3820846" y="5769044"/>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0A4A53CF-B49B-4A1A-96AE-9D083157BB99}"/>
              </a:ext>
            </a:extLst>
          </p:cNvPr>
          <p:cNvSpPr/>
          <p:nvPr/>
        </p:nvSpPr>
        <p:spPr>
          <a:xfrm>
            <a:off x="4277745" y="635895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31FADAF6-B9CB-4C78-8603-CFC3C1862BAD}"/>
              </a:ext>
            </a:extLst>
          </p:cNvPr>
          <p:cNvSpPr txBox="1"/>
          <p:nvPr/>
        </p:nvSpPr>
        <p:spPr>
          <a:xfrm>
            <a:off x="4728296" y="4591574"/>
            <a:ext cx="1109661" cy="215444"/>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　　　　</a:t>
            </a:r>
            <a:r>
              <a:rPr kumimoji="1" lang="ja-JP" altLang="en-US" sz="800" u="sng" dirty="0">
                <a:ea typeface="ＭＳ Ｐゴシック" panose="020B0600070205080204" pitchFamily="50" charset="-128"/>
              </a:rPr>
              <a:t>≪</a:t>
            </a:r>
            <a:r>
              <a:rPr kumimoji="1" lang="en-US" altLang="ja-JP" sz="800" u="sng" dirty="0">
                <a:ea typeface="ＭＳ Ｐゴシック" panose="020B0600070205080204" pitchFamily="50" charset="-128"/>
              </a:rPr>
              <a:t>Need both</a:t>
            </a:r>
            <a:r>
              <a:rPr kumimoji="1" lang="ja-JP" altLang="en-US" sz="800" u="sng" dirty="0">
                <a:ea typeface="ＭＳ Ｐゴシック" panose="020B0600070205080204" pitchFamily="50" charset="-128"/>
              </a:rPr>
              <a:t>≫</a:t>
            </a:r>
          </a:p>
        </p:txBody>
      </p:sp>
      <p:sp>
        <p:nvSpPr>
          <p:cNvPr id="45" name="矢印: 右 44">
            <a:extLst>
              <a:ext uri="{FF2B5EF4-FFF2-40B4-BE49-F238E27FC236}">
                <a16:creationId xmlns:a16="http://schemas.microsoft.com/office/drawing/2014/main" id="{C7EA48CC-079C-477D-BD0F-53DD880632F2}"/>
              </a:ext>
            </a:extLst>
          </p:cNvPr>
          <p:cNvSpPr/>
          <p:nvPr/>
        </p:nvSpPr>
        <p:spPr>
          <a:xfrm>
            <a:off x="5105899" y="7924681"/>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ＭＳ Ｐゴシック" panose="020B0600070205080204" pitchFamily="50" charset="-128"/>
                <a:ea typeface="ＭＳ Ｐゴシック" panose="020B0600070205080204" pitchFamily="50" charset="-128"/>
              </a:rPr>
              <a:t>NEXT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p>
        </p:txBody>
      </p:sp>
      <p:graphicFrame>
        <p:nvGraphicFramePr>
          <p:cNvPr id="2" name="表 2">
            <a:extLst>
              <a:ext uri="{FF2B5EF4-FFF2-40B4-BE49-F238E27FC236}">
                <a16:creationId xmlns:a16="http://schemas.microsoft.com/office/drawing/2014/main" id="{72F65541-E564-4CFB-B5AC-F68A2127D008}"/>
              </a:ext>
            </a:extLst>
          </p:cNvPr>
          <p:cNvGraphicFramePr>
            <a:graphicFrameLocks noGrp="1"/>
          </p:cNvGraphicFramePr>
          <p:nvPr>
            <p:extLst>
              <p:ext uri="{D42A27DB-BD31-4B8C-83A1-F6EECF244321}">
                <p14:modId xmlns:p14="http://schemas.microsoft.com/office/powerpoint/2010/main" val="960425438"/>
              </p:ext>
            </p:extLst>
          </p:nvPr>
        </p:nvGraphicFramePr>
        <p:xfrm>
          <a:off x="644077" y="2650429"/>
          <a:ext cx="5634298" cy="296425"/>
        </p:xfrm>
        <a:graphic>
          <a:graphicData uri="http://schemas.openxmlformats.org/drawingml/2006/table">
            <a:tbl>
              <a:tblPr firstRow="1" bandRow="1">
                <a:tableStyleId>{35758FB7-9AC5-4552-8A53-C91805E547FA}</a:tableStyleId>
              </a:tblPr>
              <a:tblGrid>
                <a:gridCol w="4394742">
                  <a:extLst>
                    <a:ext uri="{9D8B030D-6E8A-4147-A177-3AD203B41FA5}">
                      <a16:colId xmlns:a16="http://schemas.microsoft.com/office/drawing/2014/main" val="966482431"/>
                    </a:ext>
                  </a:extLst>
                </a:gridCol>
                <a:gridCol w="1239556">
                  <a:extLst>
                    <a:ext uri="{9D8B030D-6E8A-4147-A177-3AD203B41FA5}">
                      <a16:colId xmlns:a16="http://schemas.microsoft.com/office/drawing/2014/main" val="2907556122"/>
                    </a:ext>
                  </a:extLst>
                </a:gridCol>
              </a:tblGrid>
              <a:tr h="296425">
                <a:tc>
                  <a:txBody>
                    <a:bodyPr/>
                    <a:lstStyle/>
                    <a:p>
                      <a:r>
                        <a:rPr kumimoji="1" lang="ja-JP" altLang="en-US" sz="1050" dirty="0"/>
                        <a:t>　　　　～</a:t>
                      </a:r>
                      <a:r>
                        <a:rPr kumimoji="1" lang="en-US" altLang="ja-JP" sz="1050" dirty="0"/>
                        <a:t>Simplified Flowchart</a:t>
                      </a:r>
                      <a:r>
                        <a:rPr kumimoji="1" lang="ja-JP" altLang="en-US" sz="1050" dirty="0"/>
                        <a:t>～</a:t>
                      </a:r>
                    </a:p>
                  </a:txBody>
                  <a:tcPr/>
                </a:tc>
                <a:tc>
                  <a:txBody>
                    <a:bodyPr/>
                    <a:lstStyle/>
                    <a:p>
                      <a:r>
                        <a:rPr kumimoji="1" lang="ja-JP" altLang="en-US" sz="1050" dirty="0"/>
                        <a:t>～</a:t>
                      </a:r>
                      <a:r>
                        <a:rPr kumimoji="1" lang="en-US" altLang="ja-JP" sz="1050" dirty="0"/>
                        <a:t>Documents</a:t>
                      </a:r>
                      <a:r>
                        <a:rPr kumimoji="1" lang="ja-JP" altLang="en-US" sz="1050" dirty="0"/>
                        <a:t>～</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8399527"/>
                  </a:ext>
                </a:extLst>
              </a:tr>
            </a:tbl>
          </a:graphicData>
        </a:graphic>
      </p:graphicFrame>
      <p:sp>
        <p:nvSpPr>
          <p:cNvPr id="3" name="AutoShape 2" descr="Start Game Icon PNG Images With Transparent Background | Free Download ...">
            <a:extLst>
              <a:ext uri="{FF2B5EF4-FFF2-40B4-BE49-F238E27FC236}">
                <a16:creationId xmlns:a16="http://schemas.microsoft.com/office/drawing/2014/main" id="{B457FCAD-69E9-4E7B-97BD-FF0E1B6D4F2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楕円 4">
            <a:extLst>
              <a:ext uri="{FF2B5EF4-FFF2-40B4-BE49-F238E27FC236}">
                <a16:creationId xmlns:a16="http://schemas.microsoft.com/office/drawing/2014/main" id="{C5B36EF9-EABC-4A53-8F34-F24C946DB89D}"/>
              </a:ext>
            </a:extLst>
          </p:cNvPr>
          <p:cNvSpPr/>
          <p:nvPr/>
        </p:nvSpPr>
        <p:spPr>
          <a:xfrm>
            <a:off x="296694" y="2887662"/>
            <a:ext cx="754043" cy="264771"/>
          </a:xfrm>
          <a:prstGeom prst="ellipse">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800" b="1" dirty="0">
                <a:latin typeface="ＭＳ Ｐゴシック" panose="020B0600070205080204" pitchFamily="50" charset="-128"/>
                <a:ea typeface="ＭＳ Ｐゴシック" panose="020B0600070205080204" pitchFamily="50" charset="-128"/>
              </a:rPr>
              <a:t>START</a:t>
            </a:r>
            <a:endParaRPr kumimoji="1" lang="ja-JP" altLang="en-US" sz="800" b="1" dirty="0">
              <a:latin typeface="ＭＳ Ｐゴシック" panose="020B0600070205080204" pitchFamily="50" charset="-128"/>
              <a:ea typeface="ＭＳ Ｐゴシック" panose="020B0600070205080204" pitchFamily="50" charset="-128"/>
            </a:endParaRPr>
          </a:p>
        </p:txBody>
      </p:sp>
      <p:cxnSp>
        <p:nvCxnSpPr>
          <p:cNvPr id="47" name="直線矢印コネクタ 46">
            <a:extLst>
              <a:ext uri="{FF2B5EF4-FFF2-40B4-BE49-F238E27FC236}">
                <a16:creationId xmlns:a16="http://schemas.microsoft.com/office/drawing/2014/main" id="{1E9D0459-71A5-4A6A-9B71-2B2F1DCB2D41}"/>
              </a:ext>
            </a:extLst>
          </p:cNvPr>
          <p:cNvCxnSpPr>
            <a:cxnSpLocks/>
          </p:cNvCxnSpPr>
          <p:nvPr/>
        </p:nvCxnSpPr>
        <p:spPr>
          <a:xfrm>
            <a:off x="4301323" y="3657338"/>
            <a:ext cx="297657" cy="0"/>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6839A63D-AD74-454C-A46F-E3590A07381D}"/>
              </a:ext>
            </a:extLst>
          </p:cNvPr>
          <p:cNvSpPr/>
          <p:nvPr/>
        </p:nvSpPr>
        <p:spPr>
          <a:xfrm>
            <a:off x="4227747" y="3475191"/>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5721F244-3A89-453D-8A73-ACD06A303BB5}"/>
              </a:ext>
            </a:extLst>
          </p:cNvPr>
          <p:cNvSpPr txBox="1"/>
          <p:nvPr/>
        </p:nvSpPr>
        <p:spPr>
          <a:xfrm>
            <a:off x="4659739" y="3152433"/>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1" name="テキスト ボックス 50">
            <a:extLst>
              <a:ext uri="{FF2B5EF4-FFF2-40B4-BE49-F238E27FC236}">
                <a16:creationId xmlns:a16="http://schemas.microsoft.com/office/drawing/2014/main" id="{C2EFDDE4-11F6-476D-919D-8769F88150B0}"/>
              </a:ext>
            </a:extLst>
          </p:cNvPr>
          <p:cNvSpPr txBox="1"/>
          <p:nvPr/>
        </p:nvSpPr>
        <p:spPr>
          <a:xfrm>
            <a:off x="4643551" y="4618398"/>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2" name="テキスト ボックス 51">
            <a:extLst>
              <a:ext uri="{FF2B5EF4-FFF2-40B4-BE49-F238E27FC236}">
                <a16:creationId xmlns:a16="http://schemas.microsoft.com/office/drawing/2014/main" id="{8EACD010-7E8C-463B-AA6C-77FAA6648242}"/>
              </a:ext>
            </a:extLst>
          </p:cNvPr>
          <p:cNvSpPr txBox="1"/>
          <p:nvPr/>
        </p:nvSpPr>
        <p:spPr>
          <a:xfrm>
            <a:off x="4659739" y="6206946"/>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96121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250571" y="355362"/>
            <a:ext cx="5269832" cy="423193"/>
          </a:xfrm>
          <a:prstGeom prst="rect">
            <a:avLst/>
          </a:prstGeom>
          <a:noFill/>
        </p:spPr>
        <p:txBody>
          <a:bodyPr wrap="square" rtlCol="0">
            <a:spAutoFit/>
          </a:bodyPr>
          <a:lstStyle/>
          <a:p>
            <a:r>
              <a:rPr lang="ja-JP" altLang="en-US" sz="1100" b="1" u="sng" dirty="0">
                <a:ea typeface="ＭＳ Ｐゴシック" panose="020B0600070205080204" pitchFamily="50" charset="-128"/>
              </a:rPr>
              <a:t>６</a:t>
            </a:r>
            <a:r>
              <a:rPr lang="en-US" altLang="ja-JP" sz="1100" b="1" u="sng" dirty="0">
                <a:ea typeface="ＭＳ Ｐゴシック" panose="020B0600070205080204" pitchFamily="50" charset="-128"/>
              </a:rPr>
              <a:t>-</a:t>
            </a:r>
            <a:r>
              <a:rPr lang="ja-JP" altLang="en-US" sz="1100" b="1" u="sng" dirty="0">
                <a:ea typeface="ＭＳ Ｐゴシック" panose="020B0600070205080204" pitchFamily="50" charset="-128"/>
              </a:rPr>
              <a:t>（２）</a:t>
            </a:r>
            <a:r>
              <a:rPr lang="en-US" altLang="ja-JP" sz="1100" b="1" u="sng" dirty="0">
                <a:ea typeface="ＭＳ Ｐゴシック" panose="020B0600070205080204" pitchFamily="50" charset="-128"/>
              </a:rPr>
              <a:t>Documents related to income</a:t>
            </a:r>
          </a:p>
          <a:p>
            <a:r>
              <a:rPr kumimoji="1" lang="en-US" altLang="ja-JP" sz="1050" dirty="0">
                <a:ea typeface="ＭＳ Ｐゴシック" panose="020B0600070205080204" pitchFamily="50" charset="-128"/>
              </a:rPr>
              <a:t>.</a:t>
            </a:r>
            <a:r>
              <a:rPr kumimoji="1" lang="ja-JP" altLang="en-US" sz="1050" dirty="0">
                <a:ea typeface="ＭＳ Ｐゴシック" panose="020B0600070205080204" pitchFamily="50" charset="-128"/>
              </a:rPr>
              <a:t>・</a:t>
            </a:r>
            <a:r>
              <a:rPr kumimoji="1" lang="en-US" altLang="ja-JP" sz="1050" dirty="0">
                <a:ea typeface="ＭＳ Ｐゴシック" panose="020B0600070205080204" pitchFamily="50" charset="-128"/>
              </a:rPr>
              <a:t>Documents must be submitted for all family members of the same household.</a:t>
            </a: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graphicFrame>
        <p:nvGraphicFramePr>
          <p:cNvPr id="2" name="表 1">
            <a:extLst>
              <a:ext uri="{FF2B5EF4-FFF2-40B4-BE49-F238E27FC236}">
                <a16:creationId xmlns:a16="http://schemas.microsoft.com/office/drawing/2014/main" id="{3F754E98-47E6-4702-B456-C9A7CDCFF6E9}"/>
              </a:ext>
            </a:extLst>
          </p:cNvPr>
          <p:cNvGraphicFramePr>
            <a:graphicFrameLocks noGrp="1"/>
          </p:cNvGraphicFramePr>
          <p:nvPr>
            <p:extLst>
              <p:ext uri="{D42A27DB-BD31-4B8C-83A1-F6EECF244321}">
                <p14:modId xmlns:p14="http://schemas.microsoft.com/office/powerpoint/2010/main" val="3264256076"/>
              </p:ext>
            </p:extLst>
          </p:nvPr>
        </p:nvGraphicFramePr>
        <p:xfrm>
          <a:off x="250571" y="1046411"/>
          <a:ext cx="5915024" cy="6914761"/>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2011308">
                  <a:extLst>
                    <a:ext uri="{9D8B030D-6E8A-4147-A177-3AD203B41FA5}">
                      <a16:colId xmlns:a16="http://schemas.microsoft.com/office/drawing/2014/main" val="1465611989"/>
                    </a:ext>
                  </a:extLst>
                </a:gridCol>
                <a:gridCol w="2183502">
                  <a:extLst>
                    <a:ext uri="{9D8B030D-6E8A-4147-A177-3AD203B41FA5}">
                      <a16:colId xmlns:a16="http://schemas.microsoft.com/office/drawing/2014/main" val="1636504604"/>
                    </a:ext>
                  </a:extLst>
                </a:gridCol>
                <a:gridCol w="533378">
                  <a:extLst>
                    <a:ext uri="{9D8B030D-6E8A-4147-A177-3AD203B41FA5}">
                      <a16:colId xmlns:a16="http://schemas.microsoft.com/office/drawing/2014/main" val="2197291847"/>
                    </a:ext>
                  </a:extLst>
                </a:gridCol>
              </a:tblGrid>
              <a:tr h="464677">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385206">
                <a:tc>
                  <a:txBody>
                    <a:bodyPr/>
                    <a:lstStyle/>
                    <a:p>
                      <a:pPr algn="l" fontAlgn="ctr"/>
                      <a:r>
                        <a:rPr lang="en-US" altLang="ja-JP" sz="800" u="none" strike="noStrike" baseline="0" dirty="0">
                          <a:effectLst/>
                          <a:ea typeface="ＭＳ Ｐゴシック" panose="020B0600070205080204" pitchFamily="50" charset="-128"/>
                        </a:rPr>
                        <a:t>Recipients of  </a:t>
                      </a:r>
                    </a:p>
                    <a:p>
                      <a:pPr algn="l" fontAlgn="ctr"/>
                      <a:r>
                        <a:rPr lang="en-US" altLang="ja-JP" sz="800" u="none" strike="noStrike" baseline="0" dirty="0">
                          <a:effectLst/>
                          <a:ea typeface="ＭＳ Ｐゴシック" panose="020B0600070205080204" pitchFamily="50" charset="-128"/>
                        </a:rPr>
                        <a:t>employment insurance / </a:t>
                      </a:r>
                    </a:p>
                    <a:p>
                      <a:pPr algn="l" fontAlgn="ctr"/>
                      <a:r>
                        <a:rPr lang="en-US" altLang="ja-JP" sz="800" u="none" strike="noStrike" baseline="0" dirty="0">
                          <a:effectLst/>
                          <a:ea typeface="ＭＳ Ｐゴシック" panose="020B0600070205080204" pitchFamily="50" charset="-128"/>
                        </a:rPr>
                        <a:t>unemployment benefits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Employment insurance qualified recipient’s </a:t>
                      </a:r>
                      <a:r>
                        <a:rPr lang="en-US" altLang="ja-JP" sz="800" u="none" strike="noStrike" baseline="0" dirty="0" err="1">
                          <a:effectLst/>
                          <a:ea typeface="ＭＳ Ｐゴシック" panose="020B0600070205080204" pitchFamily="50" charset="-128"/>
                        </a:rPr>
                        <a:t>identificationcard</a:t>
                      </a:r>
                      <a:r>
                        <a:rPr lang="en-US" altLang="ja-JP" sz="800" u="none" strike="noStrike" baseline="0" dirty="0">
                          <a:effectLst/>
                          <a:ea typeface="ＭＳ Ｐゴシック" panose="020B0600070205080204" pitchFamily="50" charset="-128"/>
                        </a:rPr>
                        <a:t>(</a:t>
                      </a:r>
                      <a:r>
                        <a:rPr lang="en-US" altLang="ja-JP" sz="800" u="none" strike="noStrike" baseline="0">
                          <a:effectLst/>
                          <a:ea typeface="ＭＳ Ｐゴシック" panose="020B0600070205080204" pitchFamily="50" charset="-128"/>
                        </a:rPr>
                        <a:t>both sides)(</a:t>
                      </a:r>
                      <a:r>
                        <a:rPr lang="en-US" altLang="ja-JP" sz="800" u="none" strike="noStrike" baseline="0" dirty="0">
                          <a:effectLst/>
                          <a:ea typeface="ＭＳ Ｐゴシック" panose="020B0600070205080204" pitchFamily="50" charset="-128"/>
                        </a:rPr>
                        <a: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b="0" i="0" u="none" strike="noStrike" baseline="0" dirty="0">
                          <a:solidFill>
                            <a:srgbClr val="000000"/>
                          </a:solidFill>
                          <a:effectLst/>
                          <a:latin typeface="+mn-lt"/>
                          <a:ea typeface="ＭＳ Ｐゴシック" panose="020B0600070205080204" pitchFamily="50" charset="-128"/>
                        </a:rPr>
                        <a:t>Please submit the basic daily fee and the number of remaining days.</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Hello work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388400">
                <a:tc>
                  <a:txBody>
                    <a:bodyPr/>
                    <a:lstStyle/>
                    <a:p>
                      <a:pPr algn="l" fontAlgn="ctr"/>
                      <a:r>
                        <a:rPr lang="en-US" altLang="ja-JP" sz="800" u="none" strike="noStrike" baseline="0" dirty="0">
                          <a:effectLst/>
                          <a:ea typeface="ＭＳ Ｐゴシック" panose="020B0600070205080204" pitchFamily="50" charset="-128"/>
                        </a:rPr>
                        <a:t>Pension and Benefit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Withholding record for pensions for 2024</a:t>
                      </a:r>
                    </a:p>
                    <a:p>
                      <a:pPr algn="l" fontAlgn="ctr"/>
                      <a:r>
                        <a:rPr lang="en-US" altLang="ja-JP" sz="800" u="none" strike="noStrike" baseline="0" dirty="0">
                          <a:effectLst/>
                          <a:ea typeface="ＭＳ Ｐゴシック" panose="020B0600070205080204" pitchFamily="50" charset="-128"/>
                        </a:rPr>
                        <a: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385206">
                <a:tc>
                  <a:txBody>
                    <a:bodyPr/>
                    <a:lstStyle/>
                    <a:p>
                      <a:pPr algn="l" fontAlgn="ctr"/>
                      <a:r>
                        <a:rPr lang="en-US" altLang="ja-JP" sz="800" u="none" strike="noStrike" baseline="0" dirty="0">
                          <a:effectLst/>
                          <a:ea typeface="ＭＳ Ｐゴシック" panose="020B0600070205080204" pitchFamily="50" charset="-128"/>
                        </a:rPr>
                        <a:t>Disability pension recipients and survivors' pension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Pension payment (remittance) notice (copy) or pension amount revision notice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385206">
                <a:tc>
                  <a:txBody>
                    <a:bodyPr/>
                    <a:lstStyle/>
                    <a:p>
                      <a:pPr algn="l" fontAlgn="ctr"/>
                      <a:r>
                        <a:rPr lang="en-US" altLang="ja-JP" sz="800" u="none" strike="noStrike" baseline="0" dirty="0">
                          <a:effectLst/>
                          <a:ea typeface="ＭＳ Ｐゴシック" panose="020B0600070205080204" pitchFamily="50" charset="-128"/>
                        </a:rPr>
                        <a:t>Child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A notification regarding child allowance showing the amount(copy)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If the child allowance is included in the salary, a copy of the paycheck stub showing this fact (copy of pay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724414">
                <a:tc>
                  <a:txBody>
                    <a:bodyPr/>
                    <a:lstStyle/>
                    <a:p>
                      <a:pPr algn="l" fontAlgn="ctr"/>
                      <a:r>
                        <a:rPr lang="en-US" altLang="ja-JP" sz="800" u="none" strike="noStrike" baseline="0" dirty="0">
                          <a:effectLst/>
                          <a:ea typeface="ＭＳ Ｐゴシック" panose="020B0600070205080204" pitchFamily="50" charset="-128"/>
                        </a:rPr>
                        <a:t>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Child rearing</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allowance certificate(copy)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722811">
                <a:tc>
                  <a:txBody>
                    <a:bodyPr/>
                    <a:lstStyle/>
                    <a:p>
                      <a:pPr algn="l" fontAlgn="ctr"/>
                      <a:r>
                        <a:rPr lang="en-US" altLang="ja-JP" sz="800" u="none" strike="noStrike" baseline="0" dirty="0">
                          <a:effectLst/>
                          <a:ea typeface="ＭＳ Ｐゴシック" panose="020B0600070205080204" pitchFamily="50" charset="-128"/>
                        </a:rPr>
                        <a:t>Special 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Special child rearing</a:t>
                      </a:r>
                      <a:r>
                        <a:rPr lang="ja-JP" altLang="en-US" sz="800" u="none" strike="noStrike" baseline="0" dirty="0">
                          <a:effectLst/>
                          <a:ea typeface="ＭＳ Ｐゴシック" panose="020B0600070205080204" pitchFamily="50" charset="-128"/>
                        </a:rPr>
                        <a:t> </a:t>
                      </a:r>
                      <a:r>
                        <a:rPr lang="en-US" altLang="ja-JP" sz="800" u="none" strike="noStrike" baseline="0" dirty="0" err="1">
                          <a:effectLst/>
                          <a:ea typeface="ＭＳ Ｐゴシック" panose="020B0600070205080204" pitchFamily="50" charset="-128"/>
                        </a:rPr>
                        <a:t>allowancecertificate</a:t>
                      </a:r>
                      <a:r>
                        <a:rPr lang="en-US" altLang="ja-JP" sz="800" u="none" strike="noStrike" baseline="0" dirty="0">
                          <a:effectLst/>
                          <a:ea typeface="ＭＳ Ｐゴシック" panose="020B0600070205080204" pitchFamily="50" charset="-128"/>
                        </a:rPr>
                        <a: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special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special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361796">
                <a:tc>
                  <a:txBody>
                    <a:bodyPr/>
                    <a:lstStyle/>
                    <a:p>
                      <a:pPr algn="l" fontAlgn="ctr"/>
                      <a:r>
                        <a:rPr lang="en-US" altLang="zh-TW" sz="800" u="none" strike="noStrike" baseline="0" dirty="0">
                          <a:effectLst/>
                          <a:ea typeface="ＭＳ Ｐゴシック" panose="020B0600070205080204" pitchFamily="50" charset="-128"/>
                        </a:rPr>
                        <a:t>Recipients of sickness and injury benefits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Notification regarding decision with regard to sickness and injury allowance</a:t>
                      </a:r>
                      <a:r>
                        <a:rPr lang="en-US" altLang="ja-JP" sz="800" u="none" strike="noStrike" baseline="0" dirty="0">
                          <a:effectLst/>
                          <a:ea typeface="ＭＳ Ｐゴシック" panose="020B0600070205080204" pitchFamily="50" charset="-128"/>
                        </a:rPr>
                        <a:t>(copy)</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Insurer</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258578">
                <a:tc>
                  <a:txBody>
                    <a:bodyPr/>
                    <a:lstStyle/>
                    <a:p>
                      <a:pPr algn="l" fontAlgn="ctr"/>
                      <a:r>
                        <a:rPr lang="en-US" altLang="zh-TW" sz="800" u="none" strike="noStrike" baseline="0" dirty="0">
                          <a:effectLst/>
                          <a:ea typeface="ＭＳ Ｐゴシック" panose="020B0600070205080204" pitchFamily="50" charset="-128"/>
                        </a:rPr>
                        <a:t>Life Protection Recipients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Latest welfare decision (change) notification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1365181">
                <a:tc>
                  <a:txBody>
                    <a:bodyPr/>
                    <a:lstStyle/>
                    <a:p>
                      <a:pPr algn="l" fontAlgn="ctr"/>
                      <a:r>
                        <a:rPr lang="en-US" altLang="ja-JP" sz="800" u="none" strike="noStrike" baseline="0" dirty="0">
                          <a:effectLst/>
                          <a:ea typeface="ＭＳ Ｐゴシック" panose="020B0600070205080204" pitchFamily="50" charset="-128"/>
                        </a:rPr>
                        <a:t>Income other than from salary </a:t>
                      </a:r>
                    </a:p>
                    <a:p>
                      <a:pPr algn="l" fontAlgn="ctr"/>
                      <a:r>
                        <a:rPr lang="en-US" altLang="ja-JP" sz="800" u="none" strike="noStrike" baseline="0" dirty="0">
                          <a:effectLst/>
                          <a:ea typeface="ＭＳ Ｐゴシック" panose="020B0600070205080204" pitchFamily="50" charset="-128"/>
                        </a:rPr>
                        <a:t>(Income from business, agriculture, </a:t>
                      </a:r>
                    </a:p>
                    <a:p>
                      <a:pPr algn="l" fontAlgn="ctr"/>
                      <a:r>
                        <a:rPr lang="en-US" altLang="ja-JP" sz="800" u="none" strike="noStrike" baseline="0" dirty="0">
                          <a:effectLst/>
                          <a:ea typeface="ＭＳ Ｐゴシック" panose="020B0600070205080204" pitchFamily="50" charset="-128"/>
                        </a:rPr>
                        <a:t>real estate, interest and dividends, </a:t>
                      </a:r>
                    </a:p>
                    <a:p>
                      <a:pPr algn="l" fontAlgn="ctr"/>
                      <a:r>
                        <a:rPr lang="en-US" altLang="ja-JP" sz="800" u="none" strike="noStrike" baseline="0" dirty="0">
                          <a:effectLst/>
                          <a:ea typeface="ＭＳ Ｐゴシック" panose="020B0600070205080204" pitchFamily="50" charset="-128"/>
                        </a:rPr>
                        <a:t>and miscellaneous income)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【If you are filing a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form(2024)1,2,3(copy)</a:t>
                      </a:r>
                    </a:p>
                    <a:p>
                      <a:pPr algn="l" fontAlgn="t"/>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【If you are filing a citizen's or prefectural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 the fiscal year of 2025</a:t>
                      </a:r>
                    </a:p>
                    <a:p>
                      <a:pPr algn="l" fontAlgn="t"/>
                      <a:r>
                        <a:rPr lang="en-US" altLang="ja-JP" sz="800" u="none" strike="noStrike" baseline="0" dirty="0">
                          <a:effectLst/>
                          <a:ea typeface="ＭＳ Ｐゴシック" panose="020B0600070205080204" pitchFamily="50" charset="-128"/>
                        </a:rPr>
                        <a:t> and the municipal tax and the prefectural tax(copy)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en-US" altLang="ja-JP" sz="800" u="none" strike="noStrike" baseline="0" dirty="0">
                          <a:effectLst/>
                          <a:ea typeface="ＭＳ Ｐゴシック" panose="020B0600070205080204" pitchFamily="50" charset="-128"/>
                        </a:rPr>
                        <a:t>If you changed your business or started your business after January 2024, please submit “documents showing income and necessary expenses for the last 3 months (any form)” in addition to the documents listed on the left.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Tax office</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367027">
                <a:tc>
                  <a:txBody>
                    <a:bodyPr/>
                    <a:lstStyle/>
                    <a:p>
                      <a:pPr algn="l" fontAlgn="ctr"/>
                      <a:r>
                        <a:rPr lang="en-US" altLang="ja-JP" sz="800" u="none" strike="noStrike" baseline="0" dirty="0">
                          <a:effectLst/>
                          <a:ea typeface="ＭＳ Ｐゴシック" panose="020B0600070205080204" pitchFamily="50" charset="-128"/>
                        </a:rPr>
                        <a:t>If you have resigned from your job</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Proof regarding retirement</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(original)                  </a:t>
                      </a:r>
                      <a:r>
                        <a:rPr lang="ja-JP" altLang="en-US" sz="800" b="0" i="0" u="none" strike="noStrike" baseline="0" dirty="0">
                          <a:solidFill>
                            <a:srgbClr val="000000"/>
                          </a:solidFill>
                          <a:effectLst/>
                          <a:latin typeface="+mn-lt"/>
                          <a:ea typeface="ＭＳ Ｐゴシック" panose="020B0600070205080204" pitchFamily="50" charset="-128"/>
                        </a:rPr>
                        <a:t>　</a:t>
                      </a:r>
                      <a:endParaRPr lang="en-US" altLang="ja-JP"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altLang="ja-JP" sz="800" u="none" strike="noStrike" baseline="0" dirty="0">
                        <a:effectLst/>
                        <a:ea typeface="ＭＳ Ｐゴシック" panose="020B060007020508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en-US" altLang="ja-JP" sz="800" u="none" strike="noStrike" baseline="0" dirty="0">
                          <a:effectLst/>
                          <a:ea typeface="ＭＳ Ｐゴシック" panose="020B0600070205080204" pitchFamily="50" charset="-128"/>
                        </a:rPr>
                        <a:t>【form】14-15page</a:t>
                      </a:r>
                    </a:p>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latin typeface="+mn-lt"/>
                          <a:ea typeface="ＭＳ Ｐゴシック" panose="020B0600070205080204" pitchFamily="50" charset="-128"/>
                        </a:rPr>
                        <a:t>Former</a:t>
                      </a:r>
                    </a:p>
                    <a:p>
                      <a:pPr algn="l" fontAlgn="ctr"/>
                      <a:r>
                        <a:rPr lang="en-US" altLang="ja-JP" sz="800" b="0" i="0" u="none" strike="noStrike" baseline="0" dirty="0">
                          <a:solidFill>
                            <a:srgbClr val="000000"/>
                          </a:solidFill>
                          <a:effectLst/>
                          <a:latin typeface="+mn-lt"/>
                          <a:ea typeface="ＭＳ Ｐゴシック" panose="020B0600070205080204" pitchFamily="50" charset="-128"/>
                        </a:rPr>
                        <a:t>Employer</a:t>
                      </a:r>
                      <a:endParaRPr lang="ja-JP" altLang="en-US" sz="800" b="0" i="0" u="none" strike="noStrike" baseline="0" dirty="0">
                        <a:solidFill>
                          <a:srgbClr val="000000"/>
                        </a:solidFill>
                        <a:effectLst/>
                        <a:latin typeface="+mn-lt"/>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783270">
                <a:tc>
                  <a:txBody>
                    <a:bodyPr/>
                    <a:lstStyle/>
                    <a:p>
                      <a:pPr algn="l" fontAlgn="ctr"/>
                      <a:r>
                        <a:rPr lang="en-US" altLang="ja-JP" sz="800" u="none" strike="noStrike" baseline="0" dirty="0">
                          <a:effectLst/>
                          <a:ea typeface="ＭＳ Ｐゴシック" panose="020B0600070205080204" pitchFamily="50" charset="-128"/>
                        </a:rPr>
                        <a:t>In the event of the death of the person who bears the burden of school expenses, etc.(after April 1,2025)</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copy of a death certificate or other document that confirms death</a:t>
                      </a: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Proof regarding retirement</a:t>
                      </a: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 (original)</a:t>
                      </a: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certificate of payment of life insurance benefits </a:t>
                      </a:r>
                      <a:r>
                        <a:rPr lang="en-US" altLang="ja-JP" sz="800" u="none" strike="noStrike" baseline="0" dirty="0">
                          <a:effectLst/>
                          <a:latin typeface="+mn-lt"/>
                          <a:ea typeface="ＭＳ Ｐゴシック" panose="020B0600070205080204" pitchFamily="50" charset="-128"/>
                        </a:rPr>
                        <a:t>(copy)</a:t>
                      </a:r>
                      <a:endParaRPr lang="en-US" altLang="ja-JP" sz="800" b="0" i="0" u="none" strike="noStrike" baseline="0" dirty="0">
                        <a:solidFill>
                          <a:srgbClr val="000000"/>
                        </a:solidFill>
                        <a:effectLst/>
                        <a:latin typeface="+mn-lt"/>
                        <a:ea typeface="ＭＳ Ｐゴシック" panose="020B060007020508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certificate of survivor's pension</a:t>
                      </a:r>
                      <a:r>
                        <a:rPr lang="en-US" altLang="ja-JP" sz="800" u="none" strike="noStrike" baseline="0" dirty="0">
                          <a:effectLst/>
                          <a:latin typeface="+mn-lt"/>
                          <a:ea typeface="ＭＳ Ｐゴシック" panose="020B0600070205080204" pitchFamily="50" charset="-128"/>
                        </a:rPr>
                        <a:t>(copy)</a:t>
                      </a:r>
                      <a:endParaRPr lang="en-US" altLang="ja-JP" sz="800" b="0" i="0" u="none" strike="noStrike" baseline="0" dirty="0">
                        <a:solidFill>
                          <a:srgbClr val="000000"/>
                        </a:solidFill>
                        <a:effectLst/>
                        <a:latin typeface="+mn-lt"/>
                        <a:ea typeface="ＭＳ Ｐゴシック" panose="020B0600070205080204" pitchFamily="50" charset="-128"/>
                      </a:endParaRPr>
                    </a:p>
                    <a:p>
                      <a:pPr algn="l" fontAlgn="ctr"/>
                      <a:r>
                        <a:rPr lang="ja-JP" altLang="en-US" sz="800" b="0" i="0" u="none" strike="noStrike" baseline="0" dirty="0">
                          <a:solidFill>
                            <a:srgbClr val="000000"/>
                          </a:solidFill>
                          <a:effectLst/>
                          <a:latin typeface="+mn-lt"/>
                          <a:ea typeface="ＭＳ Ｐゴシック" panose="020B0600070205080204" pitchFamily="50" charset="-128"/>
                        </a:rPr>
                        <a:t>・</a:t>
                      </a:r>
                      <a:r>
                        <a:rPr lang="en-US" altLang="ja-JP" sz="800" b="0" i="0" u="none" strike="noStrike" baseline="0" dirty="0">
                          <a:solidFill>
                            <a:srgbClr val="000000"/>
                          </a:solidFill>
                          <a:effectLst/>
                          <a:latin typeface="+mn-lt"/>
                          <a:ea typeface="ＭＳ Ｐゴシック" panose="020B0600070205080204" pitchFamily="50" charset="-128"/>
                        </a:rPr>
                        <a:t>A notice of pension payment (transfer) , or a notice of pension revision</a:t>
                      </a:r>
                      <a:r>
                        <a:rPr lang="en-US" altLang="ja-JP" sz="800" u="none" strike="noStrike" baseline="0" dirty="0">
                          <a:effectLst/>
                          <a:latin typeface="+mn-lt"/>
                          <a:ea typeface="ＭＳ Ｐゴシック" panose="020B0600070205080204" pitchFamily="50" charset="-128"/>
                        </a:rPr>
                        <a:t>(copy)</a:t>
                      </a:r>
                    </a:p>
                    <a:p>
                      <a:pPr algn="l" fontAlgn="ctr"/>
                      <a:endParaRPr lang="en-US" altLang="ja-JP" sz="800" u="none" strike="noStrike" baseline="0" dirty="0">
                        <a:effectLst/>
                        <a:latin typeface="+mn-lt"/>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lang="en-US" altLang="zh-TW" sz="800" u="none" strike="noStrike" baseline="0" dirty="0">
                          <a:effectLst/>
                          <a:ea typeface="ＭＳ Ｐゴシック" panose="020B0600070205080204" pitchFamily="50" charset="-128"/>
                        </a:rPr>
                        <a:t>Medical institution</a:t>
                      </a:r>
                      <a:br>
                        <a:rPr lang="zh-TW" altLang="en-US" sz="800" u="none" strike="noStrike" baseline="0" dirty="0">
                          <a:effectLst/>
                          <a:ea typeface="ＭＳ Ｐゴシック" panose="020B0600070205080204" pitchFamily="50" charset="-128"/>
                        </a:rPr>
                      </a:br>
                      <a:r>
                        <a:rPr lang="en-US" altLang="zh-TW" sz="800" u="none" strike="noStrike" baseline="0" dirty="0">
                          <a:effectLst/>
                          <a:ea typeface="ＭＳ Ｐゴシック" panose="020B0600070205080204" pitchFamily="50" charset="-128"/>
                        </a:rPr>
                        <a:t>Former Employer</a:t>
                      </a:r>
                      <a:br>
                        <a:rPr lang="zh-TW" altLang="en-US" sz="800" u="none" strike="noStrike" baseline="0" dirty="0">
                          <a:effectLst/>
                          <a:ea typeface="ＭＳ Ｐゴシック" panose="020B0600070205080204" pitchFamily="50" charset="-128"/>
                        </a:rPr>
                      </a:br>
                      <a:r>
                        <a:rPr lang="en-US" altLang="zh-TW" sz="800" u="none" strike="noStrike" baseline="0" dirty="0">
                          <a:effectLst/>
                          <a:ea typeface="ＭＳ Ｐゴシック" panose="020B0600070205080204" pitchFamily="50" charset="-128"/>
                        </a:rPr>
                        <a:t>insurance companies,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Tree>
    <p:extLst>
      <p:ext uri="{BB962C8B-B14F-4D97-AF65-F5344CB8AC3E}">
        <p14:creationId xmlns:p14="http://schemas.microsoft.com/office/powerpoint/2010/main" val="9165758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1796</TotalTime>
  <Words>3101</Words>
  <Application>Microsoft Office PowerPoint</Application>
  <PresentationFormat>画面に合わせる (4:3)</PresentationFormat>
  <Paragraphs>406</Paragraphs>
  <Slides>19</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8" baseType="lpstr">
      <vt:lpstr>Meiryo UI</vt:lpstr>
      <vt:lpstr>ＭＳ Ｐゴシック</vt:lpstr>
      <vt:lpstr>游ゴシック</vt:lpstr>
      <vt:lpstr>Arial</vt:lpstr>
      <vt:lpstr>Calibri</vt:lpstr>
      <vt:lpstr>Calibri Light</vt:lpstr>
      <vt:lpstr>Century</vt:lpstr>
      <vt:lpstr>Office テーマ</vt:lpstr>
      <vt:lpstr>DocuWorks</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✔Please submit the original.   ✔The fields for the employer in the red box are to be filled in by the employer.</vt:lpstr>
      <vt:lpstr>PowerPoint プレゼンテーション</vt:lpstr>
      <vt:lpstr>PowerPoint プレゼンテーション</vt:lpstr>
      <vt:lpstr>PowerPoint プレゼンテーション</vt:lpstr>
      <vt:lpstr> 　 　If the applicant‘s siblings are enrolled in a university (junior college), college of technology, or  　special training school (vocational or advanced course), they are eligible for the deduction.  ✔「貴学在学者」・・・ Provide information about  your siblings　  ✔「山口大学在学者」・・・ Provide information about The applicant himself/herself  </vt:lpstr>
      <vt:lpstr>PowerPoint プレゼンテーション</vt:lpstr>
      <vt:lpstr> Deductible is available for long-term medical treatment of six months or more. However, the deductible is limited to medical expenses covered by health insurance and related to the name of the illness listed on the medical certificate.  ✔Receipts must be organized by month and affixed to the affixing ledger. Unorganized or unclear receipts are not deductible.  ✔Items for which it is unclear whether or not they are covered by health insurance are not deductible.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333</cp:revision>
  <cp:lastPrinted>2025-07-07T02:32:07Z</cp:lastPrinted>
  <dcterms:created xsi:type="dcterms:W3CDTF">2024-11-27T23:25:46Z</dcterms:created>
  <dcterms:modified xsi:type="dcterms:W3CDTF">2025-07-17T04:37:09Z</dcterms:modified>
</cp:coreProperties>
</file>