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95" r:id="rId2"/>
    <p:sldId id="258" r:id="rId3"/>
    <p:sldId id="274" r:id="rId4"/>
    <p:sldId id="259" r:id="rId5"/>
    <p:sldId id="294" r:id="rId6"/>
    <p:sldId id="260" r:id="rId7"/>
    <p:sldId id="284" r:id="rId8"/>
    <p:sldId id="261" r:id="rId9"/>
    <p:sldId id="292" r:id="rId10"/>
    <p:sldId id="262" r:id="rId11"/>
    <p:sldId id="263" r:id="rId12"/>
    <p:sldId id="285" r:id="rId13"/>
    <p:sldId id="291" r:id="rId14"/>
    <p:sldId id="276" r:id="rId15"/>
    <p:sldId id="288" r:id="rId16"/>
    <p:sldId id="286" r:id="rId17"/>
    <p:sldId id="289" r:id="rId18"/>
    <p:sldId id="278" r:id="rId19"/>
    <p:sldId id="290" r:id="rId20"/>
  </p:sldIdLst>
  <p:sldSz cx="6858000" cy="9144000" type="screen4x3"/>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3" autoAdjust="0"/>
    <p:restoredTop sz="90499" autoAdjust="0"/>
  </p:normalViewPr>
  <p:slideViewPr>
    <p:cSldViewPr snapToGrid="0">
      <p:cViewPr varScale="1">
        <p:scale>
          <a:sx n="74" d="100"/>
          <a:sy n="74" d="100"/>
        </p:scale>
        <p:origin x="34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7739" cy="513428"/>
          </a:xfrm>
          <a:prstGeom prst="rect">
            <a:avLst/>
          </a:prstGeom>
        </p:spPr>
        <p:txBody>
          <a:bodyPr vert="horz" lIns="94645" tIns="47323" rIns="94645" bIns="47323"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3" y="2"/>
            <a:ext cx="3077739" cy="513428"/>
          </a:xfrm>
          <a:prstGeom prst="rect">
            <a:avLst/>
          </a:prstGeom>
        </p:spPr>
        <p:txBody>
          <a:bodyPr vert="horz" lIns="94645" tIns="47323" rIns="94645" bIns="47323" rtlCol="0"/>
          <a:lstStyle>
            <a:lvl1pPr algn="r">
              <a:defRPr sz="1200"/>
            </a:lvl1pPr>
          </a:lstStyle>
          <a:p>
            <a:fld id="{5320FC27-E7F2-40D2-8D8E-122CE1863F34}" type="datetimeFigureOut">
              <a:rPr kumimoji="1" lang="ja-JP" altLang="en-US" smtClean="0"/>
              <a:t>2025/7/14</a:t>
            </a:fld>
            <a:endParaRPr kumimoji="1" lang="ja-JP" altLang="en-US"/>
          </a:p>
        </p:txBody>
      </p:sp>
      <p:sp>
        <p:nvSpPr>
          <p:cNvPr id="4" name="スライド イメージ プレースホルダー 3"/>
          <p:cNvSpPr>
            <a:spLocks noGrp="1" noRot="1" noChangeAspect="1"/>
          </p:cNvSpPr>
          <p:nvPr>
            <p:ph type="sldImg" idx="2"/>
          </p:nvPr>
        </p:nvSpPr>
        <p:spPr>
          <a:xfrm>
            <a:off x="2255838" y="1279525"/>
            <a:ext cx="2590800" cy="3454400"/>
          </a:xfrm>
          <a:prstGeom prst="rect">
            <a:avLst/>
          </a:prstGeom>
          <a:noFill/>
          <a:ln w="12700">
            <a:solidFill>
              <a:prstClr val="black"/>
            </a:solidFill>
          </a:ln>
        </p:spPr>
        <p:txBody>
          <a:bodyPr vert="horz" lIns="94645" tIns="47323" rIns="94645" bIns="47323"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3"/>
          </a:xfrm>
          <a:prstGeom prst="rect">
            <a:avLst/>
          </a:prstGeom>
        </p:spPr>
        <p:txBody>
          <a:bodyPr vert="horz" lIns="94645" tIns="47323" rIns="94645" bIns="473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19599"/>
            <a:ext cx="3077739" cy="513427"/>
          </a:xfrm>
          <a:prstGeom prst="rect">
            <a:avLst/>
          </a:prstGeom>
        </p:spPr>
        <p:txBody>
          <a:bodyPr vert="horz" lIns="94645" tIns="47323" rIns="94645" bIns="473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3" y="9719599"/>
            <a:ext cx="3077739" cy="513427"/>
          </a:xfrm>
          <a:prstGeom prst="rect">
            <a:avLst/>
          </a:prstGeom>
        </p:spPr>
        <p:txBody>
          <a:bodyPr vert="horz" lIns="94645" tIns="47323" rIns="94645" bIns="47323" rtlCol="0" anchor="b"/>
          <a:lstStyle>
            <a:lvl1pPr algn="r">
              <a:defRPr sz="1200"/>
            </a:lvl1pPr>
          </a:lstStyle>
          <a:p>
            <a:fld id="{8EE307E8-12AC-42A6-A5BC-9C18B6D63300}" type="slidenum">
              <a:rPr kumimoji="1" lang="ja-JP" altLang="en-US" smtClean="0"/>
              <a:t>‹#›</a:t>
            </a:fld>
            <a:endParaRPr kumimoji="1" lang="ja-JP" altLang="en-US"/>
          </a:p>
        </p:txBody>
      </p:sp>
    </p:spTree>
    <p:extLst>
      <p:ext uri="{BB962C8B-B14F-4D97-AF65-F5344CB8AC3E}">
        <p14:creationId xmlns:p14="http://schemas.microsoft.com/office/powerpoint/2010/main" val="11019854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AD204C5-790D-4765-9982-DFA9FFEA765F}"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79641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E4F3E0-2244-4F68-A310-181BFCB46FEF}"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36002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EC2E36-80D5-4799-A77D-C4D1D287BB58}"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9337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9EBAD66-5D21-4FFD-982B-68C94AD847C9}"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4743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3F241A-EDAD-4117-959E-5396F4C8ACE4}" type="datetime1">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45939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C4E2E13-4CA0-44AE-9232-C13F1D4F098D}" type="datetime1">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30197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4123DE7-6764-4DD5-92FB-FBAB0D8B2732}" type="datetime1">
              <a:rPr kumimoji="1" lang="ja-JP" altLang="en-US" smtClean="0"/>
              <a:t>2025/7/14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68426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FA5FBCE-4890-4F64-97E4-AA1BA80D1F17}" type="datetime1">
              <a:rPr kumimoji="1" lang="ja-JP" altLang="en-US" smtClean="0"/>
              <a:t>2025/7/14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68746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8DED0-4A97-4E90-AAB3-603B9AFC7D00}" type="datetime1">
              <a:rPr kumimoji="1" lang="ja-JP" altLang="en-US" smtClean="0"/>
              <a:t>2025/7/14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60945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14CDD9-8514-4F30-A497-259263F58636}" type="datetime1">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249917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155053A-5D38-43C2-8BC7-78F2A838F9DA}" type="datetime1">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145674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BAD0714-5783-46AB-82E7-79753AE5DFE7}" type="datetime1">
              <a:rPr kumimoji="1" lang="ja-JP" altLang="en-US" smtClean="0"/>
              <a:t>2025/7/14</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65D48DA-D47E-4019-8538-7D727723164C}" type="slidenum">
              <a:rPr kumimoji="1" lang="ja-JP" altLang="en-US" smtClean="0"/>
              <a:t>‹#›</a:t>
            </a:fld>
            <a:endParaRPr kumimoji="1" lang="ja-JP" altLang="en-US"/>
          </a:p>
        </p:txBody>
      </p:sp>
    </p:spTree>
    <p:extLst>
      <p:ext uri="{BB962C8B-B14F-4D97-AF65-F5344CB8AC3E}">
        <p14:creationId xmlns:p14="http://schemas.microsoft.com/office/powerpoint/2010/main" val="3121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sv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exemption.jimu.yamaguchi-u.ac.jp/exemption-request-system-for-student/login.js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7A0C4F-9F78-4DF2-ACA5-A25FA73375D6}"/>
              </a:ext>
            </a:extLst>
          </p:cNvPr>
          <p:cNvSpPr>
            <a:spLocks noGrp="1"/>
          </p:cNvSpPr>
          <p:nvPr>
            <p:ph type="title"/>
          </p:nvPr>
        </p:nvSpPr>
        <p:spPr>
          <a:xfrm>
            <a:off x="422232" y="1093335"/>
            <a:ext cx="5915025" cy="1346204"/>
          </a:xfrm>
        </p:spPr>
        <p:txBody>
          <a:bodyPr>
            <a:normAutofit fontScale="90000"/>
          </a:bodyPr>
          <a:lstStyle/>
          <a:p>
            <a:br>
              <a:rPr lang="en-US" altLang="ja-JP" sz="2000" kern="10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cs typeface="Times New Roman" panose="02020603050405020304" pitchFamily="18" charset="0"/>
              </a:rPr>
            </a:br>
            <a:br>
              <a:rPr lang="ja-JP" altLang="ja-JP" sz="12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br>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br>
              <a:rPr lang="en-US" altLang="ja-JP" sz="2000"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br>
            <a:r>
              <a:rPr lang="ja-JP" altLang="en-US" sz="2200" b="1" kern="100" dirty="0">
                <a:solidFill>
                  <a:srgbClr val="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令和７年度後期山口大学授業料免除申請のしおり</a:t>
            </a:r>
            <a:br>
              <a:rPr lang="ja-JP" altLang="ja-JP" sz="3600" kern="100" dirty="0">
                <a:effectLst/>
                <a:latin typeface="Century" panose="02040604050505020304" pitchFamily="18" charset="0"/>
                <a:ea typeface="ＭＳ 明朝" panose="02020609040205080304" pitchFamily="17" charset="-128"/>
                <a:cs typeface="Times New Roman" panose="02020603050405020304" pitchFamily="18" charset="0"/>
              </a:rPr>
            </a:br>
            <a:r>
              <a:rPr lang="ja-JP" altLang="en-US" sz="3600" kern="100" dirty="0">
                <a:effectLst/>
                <a:latin typeface="Century" panose="02040604050505020304" pitchFamily="18" charset="0"/>
                <a:ea typeface="ＭＳ 明朝" panose="02020609040205080304" pitchFamily="17" charset="-128"/>
                <a:cs typeface="Times New Roman" panose="02020603050405020304" pitchFamily="18" charset="0"/>
              </a:rPr>
              <a:t>　</a:t>
            </a:r>
            <a:br>
              <a:rPr lang="en-US" altLang="ja-JP" sz="3600" kern="100" dirty="0">
                <a:latin typeface="Century" panose="02040604050505020304" pitchFamily="18" charset="0"/>
                <a:ea typeface="ＭＳ 明朝" panose="02020609040205080304" pitchFamily="17" charset="-128"/>
                <a:cs typeface="Times New Roman" panose="02020603050405020304" pitchFamily="18" charset="0"/>
              </a:rPr>
            </a:br>
            <a:r>
              <a:rPr lang="ja-JP" altLang="en-US" sz="3600" kern="100" dirty="0">
                <a:latin typeface="Century" panose="02040604050505020304" pitchFamily="18" charset="0"/>
                <a:ea typeface="ＭＳ 明朝" panose="02020609040205080304" pitchFamily="17" charset="-128"/>
                <a:cs typeface="Times New Roman" panose="02020603050405020304" pitchFamily="18" charset="0"/>
              </a:rPr>
              <a:t>　　　</a:t>
            </a:r>
            <a:endParaRPr kumimoji="1" lang="ja-JP" altLang="en-US" sz="12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855F5B01-7221-4F04-BCC9-155E83B7FE34}"/>
              </a:ext>
            </a:extLst>
          </p:cNvPr>
          <p:cNvSpPr>
            <a:spLocks noGrp="1"/>
          </p:cNvSpPr>
          <p:nvPr>
            <p:ph idx="1"/>
          </p:nvPr>
        </p:nvSpPr>
        <p:spPr/>
        <p:txBody>
          <a:bodyPr>
            <a:normAutofit/>
          </a:bodyPr>
          <a:lstStyle/>
          <a:p>
            <a:pPr marL="4848225" indent="-4848225">
              <a:buNone/>
            </a:pPr>
            <a:r>
              <a:rPr lang="ja-JP" altLang="en-US" sz="1600" dirty="0">
                <a:latin typeface="ＭＳ Ｐゴシック" panose="020B0600070205080204" pitchFamily="50" charset="-128"/>
                <a:ea typeface="ＭＳ Ｐゴシック" panose="020B0600070205080204" pitchFamily="50" charset="-128"/>
              </a:rPr>
              <a:t>目次</a:t>
            </a:r>
            <a:endParaRPr kumimoji="1" lang="en-US" altLang="ja-JP" sz="1600" dirty="0">
              <a:latin typeface="ＭＳ Ｐゴシック" panose="020B0600070205080204" pitchFamily="50" charset="-128"/>
              <a:ea typeface="ＭＳ Ｐゴシック" panose="020B0600070205080204" pitchFamily="50" charset="-128"/>
            </a:endParaRPr>
          </a:p>
          <a:p>
            <a:pPr marL="5378450" indent="-5378450">
              <a:buNone/>
            </a:pPr>
            <a:r>
              <a:rPr lang="ja-JP" altLang="en-US" sz="1100" dirty="0">
                <a:latin typeface="ＭＳ Ｐゴシック" panose="020B0600070205080204" pitchFamily="50" charset="-128"/>
                <a:ea typeface="ＭＳ Ｐゴシック" panose="020B0600070205080204" pitchFamily="50" charset="-128"/>
              </a:rPr>
              <a:t>授業料免除制度について</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2	</a:t>
            </a: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提出書類 </a:t>
            </a: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（１）申請者全員が提出する書類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7   </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（２）所得に関する書類</a:t>
            </a:r>
            <a:r>
              <a:rPr kumimoji="1" lang="en-US" altLang="ja-JP" sz="1100" u="dotted"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8</a:t>
            </a:r>
          </a:p>
          <a:p>
            <a:pPr marL="5378450" indent="-5378450">
              <a:buNone/>
            </a:pPr>
            <a:r>
              <a:rPr kumimoji="1" lang="ja-JP" altLang="en-US" sz="1100" dirty="0">
                <a:latin typeface="ＭＳ Ｐゴシック" panose="020B0600070205080204" pitchFamily="50" charset="-128"/>
                <a:ea typeface="ＭＳ Ｐゴシック" panose="020B0600070205080204" pitchFamily="50" charset="-128"/>
              </a:rPr>
              <a:t>（３）特別控除に関する</a:t>
            </a:r>
            <a:r>
              <a:rPr lang="ja-JP" altLang="en-US" sz="1100" dirty="0">
                <a:latin typeface="ＭＳ Ｐゴシック" panose="020B0600070205080204" pitchFamily="50" charset="-128"/>
                <a:ea typeface="ＭＳ Ｐゴシック" panose="020B0600070205080204" pitchFamily="50" charset="-128"/>
              </a:rPr>
              <a:t>書類</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10</a:t>
            </a: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a:buNone/>
            </a:pPr>
            <a:r>
              <a:rPr lang="ja-JP" altLang="en-US" sz="1100" dirty="0">
                <a:latin typeface="ＭＳ Ｐゴシック" panose="020B0600070205080204" pitchFamily="50" charset="-128"/>
                <a:ea typeface="ＭＳ Ｐゴシック" panose="020B0600070205080204" pitchFamily="50" charset="-128"/>
              </a:rPr>
              <a:t>（４）その他の書類</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10   </a:t>
            </a:r>
          </a:p>
          <a:p>
            <a:pPr marL="5378450" indent="-5378450">
              <a:buNone/>
            </a:pPr>
            <a:endParaRPr kumimoji="1" lang="en-US" altLang="ja-JP" sz="1100" dirty="0">
              <a:latin typeface="ＭＳ Ｐゴシック" panose="020B0600070205080204" pitchFamily="50" charset="-128"/>
              <a:ea typeface="ＭＳ Ｐゴシック" panose="020B0600070205080204" pitchFamily="50" charset="-128"/>
            </a:endParaRPr>
          </a:p>
          <a:p>
            <a:pPr marL="5378450" indent="-5378450">
              <a:buNone/>
            </a:pP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様式集</a:t>
            </a:r>
            <a:r>
              <a:rPr lang="en-US" altLang="ja-JP" sz="1100" dirty="0">
                <a:latin typeface="ＭＳ Ｐゴシック" panose="020B0600070205080204" pitchFamily="50" charset="-128"/>
                <a:ea typeface="ＭＳ Ｐゴシック" panose="020B0600070205080204" pitchFamily="50" charset="-128"/>
              </a:rPr>
              <a:t>】</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給与等支給（見込）証明書</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12</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退職に関する証明書</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14</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在学証明書及び授業料免除状況証明書</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16</a:t>
            </a:r>
          </a:p>
          <a:p>
            <a:pPr marL="5378450" indent="-5378450">
              <a:buNone/>
            </a:pPr>
            <a:r>
              <a:rPr lang="ja-JP" altLang="en-US" sz="1100" dirty="0">
                <a:latin typeface="ＭＳ Ｐゴシック" panose="020B0600070205080204" pitchFamily="50" charset="-128"/>
                <a:ea typeface="ＭＳ Ｐゴシック" panose="020B0600070205080204" pitchFamily="50" charset="-128"/>
              </a:rPr>
              <a:t>長期療養申立書</a:t>
            </a:r>
            <a:r>
              <a:rPr lang="en-US" altLang="ja-JP" sz="1100" u="dottedHeavy" baseline="400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18</a:t>
            </a:r>
          </a:p>
          <a:p>
            <a:pPr marL="5378450" indent="-5378450">
              <a:buNone/>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058B4D3F-7CE0-4334-B6F4-CD014BD5DF3B}"/>
              </a:ext>
            </a:extLst>
          </p:cNvPr>
          <p:cNvSpPr>
            <a:spLocks noGrp="1"/>
          </p:cNvSpPr>
          <p:nvPr>
            <p:ph type="sldNum" sz="quarter" idx="12"/>
          </p:nvPr>
        </p:nvSpPr>
        <p:spPr/>
        <p:txBody>
          <a:bodyPr/>
          <a:lstStyle/>
          <a:p>
            <a:fld id="{F65D48DA-D47E-4019-8538-7D727723164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39F52BC5-60FA-4A7C-89C8-47118174E357}"/>
              </a:ext>
            </a:extLst>
          </p:cNvPr>
          <p:cNvSpPr txBox="1"/>
          <p:nvPr/>
        </p:nvSpPr>
        <p:spPr>
          <a:xfrm>
            <a:off x="471487" y="7718445"/>
            <a:ext cx="5496176" cy="1277273"/>
          </a:xfrm>
          <a:prstGeom prst="rect">
            <a:avLst/>
          </a:prstGeom>
          <a:noFill/>
        </p:spPr>
        <p:txBody>
          <a:bodyPr wrap="square">
            <a:spAutoFit/>
          </a:bodyPr>
          <a:lstStyle/>
          <a:p>
            <a:r>
              <a:rPr lang="ja-JP" altLang="en-US" sz="1100" dirty="0">
                <a:latin typeface="ＭＳ Ｐゴシック" panose="020B0600070205080204" pitchFamily="50" charset="-128"/>
                <a:ea typeface="ＭＳ Ｐゴシック" panose="020B0600070205080204" pitchFamily="50" charset="-128"/>
              </a:rPr>
              <a:t>本しおりに関する問い合せ先</a:t>
            </a:r>
          </a:p>
          <a:p>
            <a:r>
              <a:rPr lang="ja-JP" altLang="en-US" sz="1100" dirty="0">
                <a:latin typeface="ＭＳ Ｐゴシック" panose="020B0600070205080204" pitchFamily="50" charset="-128"/>
                <a:ea typeface="ＭＳ Ｐゴシック" panose="020B0600070205080204" pitchFamily="50" charset="-128"/>
              </a:rPr>
              <a:t>山口大学学生支援課経済支援係（旧学生サービス係）（共通教育棟本館１階９番窓口）</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solidFill>
                  <a:srgbClr val="FF0000"/>
                </a:solidFill>
                <a:latin typeface="ＭＳ Ｐゴシック" panose="020B0600070205080204" pitchFamily="50" charset="-128"/>
                <a:ea typeface="ＭＳ Ｐゴシック" panose="020B0600070205080204" pitchFamily="50" charset="-128"/>
              </a:rPr>
              <a:t>※</a:t>
            </a:r>
            <a:r>
              <a:rPr lang="ja-JP" altLang="en-US" sz="1100" dirty="0">
                <a:solidFill>
                  <a:srgbClr val="FF0000"/>
                </a:solidFill>
                <a:latin typeface="ＭＳ Ｐゴシック" panose="020B0600070205080204" pitchFamily="50" charset="-128"/>
                <a:ea typeface="ＭＳ Ｐゴシック" panose="020B0600070205080204" pitchFamily="50" charset="-128"/>
              </a:rPr>
              <a:t>学生サービス係は、</a:t>
            </a:r>
            <a:r>
              <a:rPr lang="en-US" altLang="ja-JP" sz="1100" dirty="0">
                <a:solidFill>
                  <a:srgbClr val="FF0000"/>
                </a:solidFill>
                <a:latin typeface="ＭＳ Ｐゴシック" panose="020B0600070205080204" pitchFamily="50" charset="-128"/>
                <a:ea typeface="ＭＳ Ｐゴシック" panose="020B0600070205080204" pitchFamily="50" charset="-128"/>
              </a:rPr>
              <a:t>R</a:t>
            </a:r>
            <a:r>
              <a:rPr lang="ja-JP" altLang="en-US" sz="1100" dirty="0">
                <a:solidFill>
                  <a:srgbClr val="FF0000"/>
                </a:solidFill>
                <a:latin typeface="ＭＳ Ｐゴシック" panose="020B0600070205080204" pitchFamily="50" charset="-128"/>
                <a:ea typeface="ＭＳ Ｐゴシック" panose="020B0600070205080204" pitchFamily="50" charset="-128"/>
              </a:rPr>
              <a:t>７年７月より、経済支援係に名称変更しました</a:t>
            </a:r>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（電話）０８３－９３３－５６１１</a:t>
            </a:r>
          </a:p>
          <a:p>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E-mail</a:t>
            </a:r>
            <a:r>
              <a:rPr lang="ja-JP" altLang="en-US" sz="1100" dirty="0">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ga113@yamaguchi-u.ac.jp</a:t>
            </a:r>
          </a:p>
        </p:txBody>
      </p:sp>
      <p:sp>
        <p:nvSpPr>
          <p:cNvPr id="7" name="正方形/長方形 6">
            <a:extLst>
              <a:ext uri="{FF2B5EF4-FFF2-40B4-BE49-F238E27FC236}">
                <a16:creationId xmlns:a16="http://schemas.microsoft.com/office/drawing/2014/main" id="{98011AFE-5FA8-4DA6-B353-333F00B32B9C}"/>
              </a:ext>
            </a:extLst>
          </p:cNvPr>
          <p:cNvSpPr/>
          <p:nvPr/>
        </p:nvSpPr>
        <p:spPr>
          <a:xfrm>
            <a:off x="372979" y="2254253"/>
            <a:ext cx="6013533" cy="52842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3379E38-95E7-46D5-9CC4-7F227569597D}"/>
              </a:ext>
            </a:extLst>
          </p:cNvPr>
          <p:cNvSpPr/>
          <p:nvPr/>
        </p:nvSpPr>
        <p:spPr>
          <a:xfrm>
            <a:off x="56251" y="131916"/>
            <a:ext cx="6646985" cy="112953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ＭＳ Ｐゴシック" panose="020B0600070205080204" pitchFamily="50" charset="-128"/>
                <a:ea typeface="ＭＳ Ｐゴシック" panose="020B0600070205080204" pitchFamily="50" charset="-128"/>
              </a:rPr>
              <a:t>≪旧制度≫</a:t>
            </a:r>
            <a:endParaRPr kumimoji="1" lang="en-US" altLang="ja-JP" sz="1400" b="1" dirty="0">
              <a:latin typeface="ＭＳ Ｐゴシック" panose="020B0600070205080204" pitchFamily="50" charset="-128"/>
              <a:ea typeface="ＭＳ Ｐゴシック" panose="020B0600070205080204" pitchFamily="50" charset="-128"/>
            </a:endParaRPr>
          </a:p>
          <a:p>
            <a:pPr algn="ctr"/>
            <a:r>
              <a:rPr kumimoji="1" lang="ja-JP" altLang="en-US" sz="1400" b="1" dirty="0">
                <a:latin typeface="ＭＳ Ｐゴシック" panose="020B0600070205080204" pitchFamily="50" charset="-128"/>
                <a:ea typeface="ＭＳ Ｐゴシック" panose="020B0600070205080204" pitchFamily="50" charset="-128"/>
              </a:rPr>
              <a:t>令和７年度在学生（大学院生・</a:t>
            </a:r>
            <a:r>
              <a:rPr kumimoji="1" lang="en-US" altLang="ja-JP" sz="1400" b="1" u="sng" dirty="0">
                <a:latin typeface="ＭＳ Ｐゴシック" panose="020B0600070205080204" pitchFamily="50" charset="-128"/>
                <a:ea typeface="ＭＳ Ｐゴシック" panose="020B0600070205080204" pitchFamily="50" charset="-128"/>
              </a:rPr>
              <a:t>2020</a:t>
            </a:r>
            <a:r>
              <a:rPr kumimoji="1" lang="ja-JP" altLang="en-US" sz="1400" b="1" u="sng" dirty="0">
                <a:latin typeface="ＭＳ Ｐゴシック" panose="020B0600070205080204" pitchFamily="50" charset="-128"/>
                <a:ea typeface="ＭＳ Ｐゴシック" panose="020B0600070205080204" pitchFamily="50" charset="-128"/>
              </a:rPr>
              <a:t>年４月より前に入学した学部学生</a:t>
            </a:r>
            <a:r>
              <a:rPr kumimoji="1" lang="ja-JP" altLang="en-US" sz="1400" b="1" dirty="0">
                <a:latin typeface="ＭＳ Ｐゴシック" panose="020B0600070205080204" pitchFamily="50" charset="-128"/>
                <a:ea typeface="ＭＳ Ｐゴシック" panose="020B0600070205080204" pitchFamily="50" charset="-128"/>
              </a:rPr>
              <a:t>）用</a:t>
            </a:r>
            <a:endParaRPr kumimoji="1" lang="en-US" altLang="ja-JP" sz="1400" b="1" dirty="0">
              <a:latin typeface="ＭＳ Ｐゴシック" panose="020B0600070205080204" pitchFamily="50" charset="-128"/>
              <a:ea typeface="ＭＳ Ｐゴシック" panose="020B0600070205080204" pitchFamily="50" charset="-128"/>
            </a:endParaRPr>
          </a:p>
          <a:p>
            <a:pPr algn="ctr"/>
            <a:r>
              <a:rPr kumimoji="1" lang="ja-JP" altLang="en-US" sz="1400" b="1" dirty="0">
                <a:latin typeface="ＭＳ Ｐゴシック" panose="020B0600070205080204" pitchFamily="50" charset="-128"/>
                <a:ea typeface="ＭＳ Ｐゴシック" panose="020B0600070205080204" pitchFamily="50" charset="-128"/>
              </a:rPr>
              <a:t>　　　　　　　</a:t>
            </a:r>
            <a:endParaRPr kumimoji="1" lang="en-US" altLang="ja-JP" sz="1400"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76912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EB468F5-2868-49B7-A01B-332973EA484F}"/>
              </a:ext>
            </a:extLst>
          </p:cNvPr>
          <p:cNvSpPr txBox="1"/>
          <p:nvPr/>
        </p:nvSpPr>
        <p:spPr>
          <a:xfrm>
            <a:off x="182227" y="249589"/>
            <a:ext cx="6675773" cy="769441"/>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（３）特別控除に関する書類</a:t>
            </a:r>
            <a:endParaRPr lang="en-US" altLang="ja-JP" sz="1100" b="1" u="sng" dirty="0">
              <a:latin typeface="ＭＳ Ｐゴシック" panose="020B0600070205080204" pitchFamily="50" charset="-128"/>
              <a:ea typeface="ＭＳ Ｐゴシック" panose="020B0600070205080204" pitchFamily="50" charset="-128"/>
            </a:endParaRPr>
          </a:p>
          <a:p>
            <a:r>
              <a:rPr lang="en-US" altLang="ja-JP" sz="1050" b="1"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・以下の控除を希望する場合は、該当の書類を提出してください。</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a:t>
            </a:r>
            <a:r>
              <a:rPr lang="ja-JP" altLang="en-US" sz="1050" dirty="0">
                <a:highlight>
                  <a:srgbClr val="FFFF00"/>
                </a:highlight>
                <a:latin typeface="ＭＳ Ｐゴシック" panose="020B0600070205080204" pitchFamily="50" charset="-128"/>
                <a:ea typeface="ＭＳ Ｐゴシック" panose="020B0600070205080204" pitchFamily="50" charset="-128"/>
              </a:rPr>
              <a:t>本学が指定する期日までに書類の提出がない場合は、控除の対象としません。</a:t>
            </a:r>
            <a:endParaRPr lang="en-US" altLang="ja-JP" sz="1050" dirty="0">
              <a:highlight>
                <a:srgbClr val="FFFF00"/>
              </a:highlight>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　  ・「在学証明書及び授業料免除状況証明書」については、２０２５年１０月１０日（金）までに提出してください。</a:t>
            </a:r>
          </a:p>
        </p:txBody>
      </p:sp>
      <p:graphicFrame>
        <p:nvGraphicFramePr>
          <p:cNvPr id="3" name="表 2">
            <a:extLst>
              <a:ext uri="{FF2B5EF4-FFF2-40B4-BE49-F238E27FC236}">
                <a16:creationId xmlns:a16="http://schemas.microsoft.com/office/drawing/2014/main" id="{29F757F8-D0FB-4E9E-86DF-1FD355F0C54C}"/>
              </a:ext>
            </a:extLst>
          </p:cNvPr>
          <p:cNvGraphicFramePr>
            <a:graphicFrameLocks noGrp="1"/>
          </p:cNvGraphicFramePr>
          <p:nvPr>
            <p:extLst>
              <p:ext uri="{D42A27DB-BD31-4B8C-83A1-F6EECF244321}">
                <p14:modId xmlns:p14="http://schemas.microsoft.com/office/powerpoint/2010/main" val="2168693779"/>
              </p:ext>
            </p:extLst>
          </p:nvPr>
        </p:nvGraphicFramePr>
        <p:xfrm>
          <a:off x="182227" y="1102834"/>
          <a:ext cx="6521451" cy="3901577"/>
        </p:xfrm>
        <a:graphic>
          <a:graphicData uri="http://schemas.openxmlformats.org/drawingml/2006/table">
            <a:tbl>
              <a:tblPr>
                <a:tableStyleId>{5C22544A-7EE6-4342-B048-85BDC9FD1C3A}</a:tableStyleId>
              </a:tblPr>
              <a:tblGrid>
                <a:gridCol w="1561860">
                  <a:extLst>
                    <a:ext uri="{9D8B030D-6E8A-4147-A177-3AD203B41FA5}">
                      <a16:colId xmlns:a16="http://schemas.microsoft.com/office/drawing/2014/main" val="2060002602"/>
                    </a:ext>
                  </a:extLst>
                </a:gridCol>
                <a:gridCol w="2264735">
                  <a:extLst>
                    <a:ext uri="{9D8B030D-6E8A-4147-A177-3AD203B41FA5}">
                      <a16:colId xmlns:a16="http://schemas.microsoft.com/office/drawing/2014/main" val="1267799518"/>
                    </a:ext>
                  </a:extLst>
                </a:gridCol>
                <a:gridCol w="2102169">
                  <a:extLst>
                    <a:ext uri="{9D8B030D-6E8A-4147-A177-3AD203B41FA5}">
                      <a16:colId xmlns:a16="http://schemas.microsoft.com/office/drawing/2014/main" val="817106930"/>
                    </a:ext>
                  </a:extLst>
                </a:gridCol>
                <a:gridCol w="592687">
                  <a:extLst>
                    <a:ext uri="{9D8B030D-6E8A-4147-A177-3AD203B41FA5}">
                      <a16:colId xmlns:a16="http://schemas.microsoft.com/office/drawing/2014/main" val="3736778241"/>
                    </a:ext>
                  </a:extLst>
                </a:gridCol>
              </a:tblGrid>
              <a:tr h="215694">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留意事項</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発行機関等</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2122270850"/>
                  </a:ext>
                </a:extLst>
              </a:tr>
              <a:tr h="937434">
                <a:tc>
                  <a:txBody>
                    <a:bodyPr/>
                    <a:lstStyle/>
                    <a:p>
                      <a:pPr algn="l" fontAlgn="ctr"/>
                      <a:r>
                        <a:rPr lang="ja-JP" altLang="en-US" sz="800" u="none" strike="noStrike" baseline="0" dirty="0">
                          <a:effectLst/>
                          <a:ea typeface="ＭＳ Ｐゴシック" panose="020B0600070205080204" pitchFamily="50" charset="-128"/>
                        </a:rPr>
                        <a:t>申請者本人の兄弟姉妹が大学（短期大学）、高等専門学校、専修学校（専門・高等課程）に在学している場合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「在学証明書及び授業料免除状況証明書」（原本）</a:t>
                      </a:r>
                      <a:endParaRPr lang="en-US" altLang="ja-JP" sz="800" u="none" strike="noStrike" baseline="0" dirty="0">
                        <a:effectLst/>
                        <a:ea typeface="ＭＳ Ｐゴシック" panose="020B0600070205080204" pitchFamily="50" charset="-128"/>
                      </a:endParaRPr>
                    </a:p>
                    <a:p>
                      <a:pPr algn="l" fontAlgn="ctr"/>
                      <a:endParaRPr lang="en-US" altLang="ja-JP"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800" b="0" i="0" u="none" strike="noStrike" baseline="0" dirty="0">
                          <a:solidFill>
                            <a:srgbClr val="000000"/>
                          </a:solidFill>
                          <a:effectLst/>
                          <a:highlight>
                            <a:srgbClr val="FFFF00"/>
                          </a:highlight>
                          <a:latin typeface="ＭＳ Ｐゴシック" panose="020B0600070205080204" pitchFamily="50" charset="-128"/>
                          <a:ea typeface="ＭＳ Ｐゴシック" panose="020B0600070205080204" pitchFamily="50" charset="-128"/>
                        </a:rPr>
                        <a:t>在学証明書の提出締切日：２０２５年１０月１０日（金）</a:t>
                      </a: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・様式は</a:t>
                      </a:r>
                      <a:r>
                        <a:rPr lang="en-US" altLang="ja-JP" sz="800" u="none" strike="noStrike" baseline="0" dirty="0">
                          <a:effectLst/>
                          <a:ea typeface="ＭＳ Ｐゴシック" panose="020B0600070205080204" pitchFamily="50" charset="-128"/>
                        </a:rPr>
                        <a:t>16-17</a:t>
                      </a:r>
                      <a:r>
                        <a:rPr lang="ja-JP" altLang="en-US" sz="800" u="none" strike="noStrike" baseline="0" dirty="0">
                          <a:effectLst/>
                          <a:ea typeface="ＭＳ Ｐゴシック" panose="020B0600070205080204" pitchFamily="50" charset="-128"/>
                        </a:rPr>
                        <a:t>頁参照。</a:t>
                      </a: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・指定様式以外の在学証明書等で代用することはできません。</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・兄弟姉妹が山口大学に在学の場合、証明書の提出は不要です。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・高校生は不要です。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a:effectLst/>
                          <a:ea typeface="ＭＳ Ｐゴシック" panose="020B0600070205080204" pitchFamily="50" charset="-128"/>
                        </a:rPr>
                        <a:t>在学校</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670048939"/>
                  </a:ext>
                </a:extLst>
              </a:tr>
              <a:tr h="740549">
                <a:tc>
                  <a:txBody>
                    <a:bodyPr/>
                    <a:lstStyle/>
                    <a:p>
                      <a:pPr algn="l" fontAlgn="ctr"/>
                      <a:r>
                        <a:rPr lang="ja-JP" altLang="en-US" sz="800" u="none" strike="noStrike" baseline="0">
                          <a:effectLst/>
                          <a:ea typeface="ＭＳ Ｐゴシック" panose="020B0600070205080204" pitchFamily="50" charset="-128"/>
                        </a:rPr>
                        <a:t>身体または精神障がい者がいる場合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・障がい者手帳</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（身体障がい者手帳、療育手帳、精神障がい者保健福祉手帳）（写）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1121456210"/>
                  </a:ext>
                </a:extLst>
              </a:tr>
              <a:tr h="1070466">
                <a:tc>
                  <a:txBody>
                    <a:bodyPr/>
                    <a:lstStyle/>
                    <a:p>
                      <a:pPr algn="l" fontAlgn="ctr"/>
                      <a:r>
                        <a:rPr lang="en-US" altLang="ja-JP" sz="800" u="none" strike="noStrike" baseline="0">
                          <a:effectLst/>
                          <a:ea typeface="ＭＳ Ｐゴシック" panose="020B0600070205080204" pitchFamily="50" charset="-128"/>
                        </a:rPr>
                        <a:t>6</a:t>
                      </a:r>
                      <a:r>
                        <a:rPr lang="ja-JP" altLang="en-US" sz="800" u="none" strike="noStrike" baseline="0">
                          <a:effectLst/>
                          <a:ea typeface="ＭＳ Ｐゴシック" panose="020B0600070205080204" pitchFamily="50" charset="-128"/>
                        </a:rPr>
                        <a:t>ヵ月以上の長期療養者がいる場合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・「長期療養申立書」（原本）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a:t>
                      </a:r>
                      <a:r>
                        <a:rPr lang="en-US" altLang="ja-JP" sz="800" u="none" strike="noStrike" baseline="0" dirty="0">
                          <a:effectLst/>
                          <a:ea typeface="ＭＳ Ｐゴシック" panose="020B0600070205080204" pitchFamily="50" charset="-128"/>
                        </a:rPr>
                        <a:t>6</a:t>
                      </a:r>
                      <a:r>
                        <a:rPr lang="ja-JP" altLang="en-US" sz="800" u="none" strike="noStrike" baseline="0" dirty="0">
                          <a:effectLst/>
                          <a:ea typeface="ＭＳ Ｐゴシック" panose="020B0600070205080204" pitchFamily="50" charset="-128"/>
                        </a:rPr>
                        <a:t>ヵ月以上の療養が確認でき、且つ現在も加療中であることが確認できる医師の診断書（原本）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・直近</a:t>
                      </a:r>
                      <a:r>
                        <a:rPr lang="en-US" altLang="ja-JP" sz="800" u="none" strike="noStrike" baseline="0" dirty="0">
                          <a:effectLst/>
                          <a:ea typeface="ＭＳ Ｐゴシック" panose="020B0600070205080204" pitchFamily="50" charset="-128"/>
                        </a:rPr>
                        <a:t>1</a:t>
                      </a:r>
                      <a:r>
                        <a:rPr lang="ja-JP" altLang="en-US" sz="800" u="none" strike="noStrike" baseline="0" dirty="0">
                          <a:effectLst/>
                          <a:ea typeface="ＭＳ Ｐゴシック" panose="020B0600070205080204" pitchFamily="50" charset="-128"/>
                        </a:rPr>
                        <a:t>年分の領収書（写）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・高額療養費等、補填を受けた場合はその金額が分かるもの（写）</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・様式は</a:t>
                      </a:r>
                      <a:r>
                        <a:rPr lang="en-US" altLang="ja-JP" sz="800" u="none" strike="noStrike" baseline="0" dirty="0">
                          <a:effectLst/>
                          <a:ea typeface="ＭＳ Ｐゴシック" panose="020B0600070205080204" pitchFamily="50" charset="-128"/>
                        </a:rPr>
                        <a:t>18-19</a:t>
                      </a:r>
                      <a:r>
                        <a:rPr lang="ja-JP" altLang="en-US" sz="800" u="none" strike="noStrike" baseline="0" dirty="0">
                          <a:effectLst/>
                          <a:ea typeface="ＭＳ Ｐゴシック" panose="020B0600070205080204" pitchFamily="50" charset="-128"/>
                        </a:rPr>
                        <a:t>頁参照。</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医療機関</a:t>
                      </a:r>
                      <a:endParaRPr lang="en-US" altLang="ja-JP" sz="800" u="none" strike="noStrike" baseline="0" dirty="0">
                        <a:effectLst/>
                        <a:ea typeface="ＭＳ Ｐゴシック" panose="020B0600070205080204" pitchFamily="50" charset="-128"/>
                      </a:endParaRPr>
                    </a:p>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保険組合</a:t>
                      </a:r>
                    </a:p>
                  </a:txBody>
                  <a:tcPr marL="5694" marR="5694" marT="5694" marB="0" anchor="ctr"/>
                </a:tc>
                <a:extLst>
                  <a:ext uri="{0D108BD9-81ED-4DB2-BD59-A6C34878D82A}">
                    <a16:rowId xmlns:a16="http://schemas.microsoft.com/office/drawing/2014/main" val="2969159040"/>
                  </a:ext>
                </a:extLst>
              </a:tr>
              <a:tr h="937434">
                <a:tc>
                  <a:txBody>
                    <a:bodyPr/>
                    <a:lstStyle/>
                    <a:p>
                      <a:pPr algn="l" fontAlgn="ctr"/>
                      <a:r>
                        <a:rPr lang="ja-JP" altLang="en-US" sz="800" u="none" strike="noStrike" baseline="0" dirty="0">
                          <a:effectLst/>
                          <a:ea typeface="ＭＳ Ｐゴシック" panose="020B0600070205080204" pitchFamily="50" charset="-128"/>
                        </a:rPr>
                        <a:t>申請者本人又は学資負担者が日本で災害を受けた場合</a:t>
                      </a:r>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令和７（</a:t>
                      </a:r>
                      <a:r>
                        <a:rPr lang="en-US" altLang="ja-JP" sz="800" u="none" strike="noStrike" baseline="0" dirty="0">
                          <a:effectLst/>
                          <a:ea typeface="ＭＳ Ｐゴシック" panose="020B0600070205080204" pitchFamily="50" charset="-128"/>
                        </a:rPr>
                        <a:t>2025</a:t>
                      </a:r>
                      <a:r>
                        <a:rPr lang="ja-JP" altLang="en-US" sz="800" u="none" strike="noStrike" baseline="0">
                          <a:effectLst/>
                          <a:ea typeface="ＭＳ Ｐゴシック" panose="020B0600070205080204" pitchFamily="50" charset="-128"/>
                        </a:rPr>
                        <a:t>年）年４月</a:t>
                      </a:r>
                      <a:r>
                        <a:rPr lang="ja-JP" altLang="en-US" sz="800" u="none" strike="noStrike" baseline="0" dirty="0">
                          <a:effectLst/>
                          <a:ea typeface="ＭＳ Ｐゴシック" panose="020B0600070205080204" pitchFamily="50" charset="-128"/>
                        </a:rPr>
                        <a:t>１日以降</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t"/>
                      <a:br>
                        <a:rPr lang="ja-JP" altLang="en-US" sz="800" u="none" strike="noStrike" baseline="0" dirty="0">
                          <a:effectLst/>
                          <a:ea typeface="ＭＳ Ｐゴシック" panose="020B0600070205080204" pitchFamily="50" charset="-128"/>
                        </a:rPr>
                      </a:br>
                      <a:endParaRPr lang="en-US" altLang="ja-JP" sz="800" u="none" strike="noStrike" baseline="0" dirty="0">
                        <a:effectLst/>
                        <a:ea typeface="ＭＳ Ｐゴシック" panose="020B0600070205080204" pitchFamily="50" charset="-128"/>
                      </a:endParaRPr>
                    </a:p>
                    <a:p>
                      <a:pPr algn="l" fontAlgn="t"/>
                      <a:r>
                        <a:rPr lang="ja-JP" altLang="en-US" sz="800" u="none" strike="noStrike" baseline="0" dirty="0">
                          <a:effectLst/>
                          <a:ea typeface="ＭＳ Ｐゴシック" panose="020B0600070205080204" pitchFamily="50" charset="-128"/>
                        </a:rPr>
                        <a:t>・罹災証明書（原本）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・公課証明書または評価証明書（原本）</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tc>
                  <a:txBody>
                    <a:bodyPr/>
                    <a:lstStyle/>
                    <a:p>
                      <a:pPr algn="l" fontAlgn="ctr"/>
                      <a:r>
                        <a:rPr lang="ja-JP" altLang="en-US" sz="800" u="none" strike="noStrike" baseline="0" dirty="0">
                          <a:effectLst/>
                          <a:ea typeface="ＭＳ Ｐゴシック" panose="020B0600070205080204" pitchFamily="50" charset="-128"/>
                        </a:rPr>
                        <a:t>市区町村役場</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94" marR="5694" marT="5694" marB="0" anchor="ctr"/>
                </a:tc>
                <a:extLst>
                  <a:ext uri="{0D108BD9-81ED-4DB2-BD59-A6C34878D82A}">
                    <a16:rowId xmlns:a16="http://schemas.microsoft.com/office/drawing/2014/main" val="3160853517"/>
                  </a:ext>
                </a:extLst>
              </a:tr>
            </a:tbl>
          </a:graphicData>
        </a:graphic>
      </p:graphicFrame>
      <p:sp>
        <p:nvSpPr>
          <p:cNvPr id="4" name="テキスト ボックス 3">
            <a:extLst>
              <a:ext uri="{FF2B5EF4-FFF2-40B4-BE49-F238E27FC236}">
                <a16:creationId xmlns:a16="http://schemas.microsoft.com/office/drawing/2014/main" id="{E5FEC778-AFAE-4D4F-8FCE-BF44488B0466}"/>
              </a:ext>
            </a:extLst>
          </p:cNvPr>
          <p:cNvSpPr txBox="1"/>
          <p:nvPr/>
        </p:nvSpPr>
        <p:spPr>
          <a:xfrm>
            <a:off x="182226" y="5257043"/>
            <a:ext cx="6675773" cy="261610"/>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（４）その他の書類</a:t>
            </a:r>
            <a:endParaRPr lang="en-US" altLang="ja-JP" sz="1100" b="1" u="sng" dirty="0">
              <a:latin typeface="ＭＳ Ｐゴシック" panose="020B0600070205080204" pitchFamily="50" charset="-128"/>
              <a:ea typeface="ＭＳ Ｐゴシック" panose="020B0600070205080204" pitchFamily="50" charset="-128"/>
            </a:endParaRPr>
          </a:p>
        </p:txBody>
      </p:sp>
      <p:graphicFrame>
        <p:nvGraphicFramePr>
          <p:cNvPr id="5" name="表 4">
            <a:extLst>
              <a:ext uri="{FF2B5EF4-FFF2-40B4-BE49-F238E27FC236}">
                <a16:creationId xmlns:a16="http://schemas.microsoft.com/office/drawing/2014/main" id="{EF6704BA-A00D-418B-BCA1-66BDFD1737CA}"/>
              </a:ext>
            </a:extLst>
          </p:cNvPr>
          <p:cNvGraphicFramePr>
            <a:graphicFrameLocks noGrp="1"/>
          </p:cNvGraphicFramePr>
          <p:nvPr>
            <p:extLst>
              <p:ext uri="{D42A27DB-BD31-4B8C-83A1-F6EECF244321}">
                <p14:modId xmlns:p14="http://schemas.microsoft.com/office/powerpoint/2010/main" val="841136431"/>
              </p:ext>
            </p:extLst>
          </p:nvPr>
        </p:nvGraphicFramePr>
        <p:xfrm>
          <a:off x="182228" y="5568320"/>
          <a:ext cx="6521450" cy="2595539"/>
        </p:xfrm>
        <a:graphic>
          <a:graphicData uri="http://schemas.openxmlformats.org/drawingml/2006/table">
            <a:tbl>
              <a:tblPr>
                <a:tableStyleId>{5C22544A-7EE6-4342-B048-85BDC9FD1C3A}</a:tableStyleId>
              </a:tblPr>
              <a:tblGrid>
                <a:gridCol w="1551227">
                  <a:extLst>
                    <a:ext uri="{9D8B030D-6E8A-4147-A177-3AD203B41FA5}">
                      <a16:colId xmlns:a16="http://schemas.microsoft.com/office/drawing/2014/main" val="3780192511"/>
                    </a:ext>
                  </a:extLst>
                </a:gridCol>
                <a:gridCol w="2286000">
                  <a:extLst>
                    <a:ext uri="{9D8B030D-6E8A-4147-A177-3AD203B41FA5}">
                      <a16:colId xmlns:a16="http://schemas.microsoft.com/office/drawing/2014/main" val="2436438035"/>
                    </a:ext>
                  </a:extLst>
                </a:gridCol>
                <a:gridCol w="2684223">
                  <a:extLst>
                    <a:ext uri="{9D8B030D-6E8A-4147-A177-3AD203B41FA5}">
                      <a16:colId xmlns:a16="http://schemas.microsoft.com/office/drawing/2014/main" val="350279389"/>
                    </a:ext>
                  </a:extLst>
                </a:gridCol>
              </a:tblGrid>
              <a:tr h="316396">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2649100674"/>
                  </a:ext>
                </a:extLst>
              </a:tr>
              <a:tr h="1023014">
                <a:tc>
                  <a:txBody>
                    <a:bodyPr/>
                    <a:lstStyle/>
                    <a:p>
                      <a:pPr algn="ctr"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a:t>
                      </a:r>
                      <a:r>
                        <a:rPr lang="ja-JP" altLang="en-US" sz="800" u="none" strike="noStrike" baseline="0" dirty="0">
                          <a:effectLst/>
                          <a:ea typeface="ＭＳ Ｐゴシック" panose="020B0600070205080204" pitchFamily="50" charset="-128"/>
                        </a:rPr>
                        <a:t>４年）度</a:t>
                      </a:r>
                      <a:r>
                        <a:rPr lang="ja-JP" altLang="en-US" sz="800" u="sng" strike="noStrike" baseline="0" dirty="0">
                          <a:effectLst/>
                          <a:ea typeface="ＭＳ Ｐゴシック" panose="020B0600070205080204" pitchFamily="50" charset="-128"/>
                        </a:rPr>
                        <a:t>給付型</a:t>
                      </a:r>
                      <a:r>
                        <a:rPr lang="ja-JP" altLang="en-US" sz="800" u="none" strike="noStrike" baseline="0" dirty="0">
                          <a:effectLst/>
                          <a:ea typeface="ＭＳ Ｐゴシック" panose="020B0600070205080204" pitchFamily="50" charset="-128"/>
                        </a:rPr>
                        <a:t>奨学金受給者</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zh-CN" altLang="en-US" sz="800" u="none" strike="noStrike" baseline="0" dirty="0">
                          <a:effectLst/>
                          <a:ea typeface="ＭＳ Ｐゴシック" panose="020B0600070205080204" pitchFamily="50" charset="-128"/>
                        </a:rPr>
                        <a:t>奨学金採用通知（写）</a:t>
                      </a:r>
                      <a:endParaRPr lang="zh-CN"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dirty="0">
                          <a:effectLst/>
                          <a:ea typeface="ＭＳ Ｐゴシック" panose="020B0600070205080204" pitchFamily="50" charset="-128"/>
                        </a:rPr>
                        <a:t>・受給額が分かるものを提出してください。</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・貸与型奨学金（日本学生支援機構等）については、提出不要です。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4272795652"/>
                  </a:ext>
                </a:extLst>
              </a:tr>
              <a:tr h="706618">
                <a:tc>
                  <a:txBody>
                    <a:bodyPr/>
                    <a:lstStyle/>
                    <a:p>
                      <a:pPr algn="l" fontAlgn="ctr"/>
                      <a:r>
                        <a:rPr lang="ja-JP" altLang="en-US" sz="800" u="none" strike="noStrike" baseline="0">
                          <a:effectLst/>
                          <a:ea typeface="ＭＳ Ｐゴシック" panose="020B0600070205080204" pitchFamily="50" charset="-128"/>
                        </a:rPr>
                        <a:t>外国人留学生で仕送りがある場合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dirty="0">
                          <a:effectLst/>
                          <a:ea typeface="ＭＳ Ｐゴシック" panose="020B0600070205080204" pitchFamily="50" charset="-128"/>
                        </a:rPr>
                        <a:t>仕送り額を証明できる書類（通帳写し等）</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067263591"/>
                  </a:ext>
                </a:extLst>
              </a:tr>
              <a:tr h="549511">
                <a:tc>
                  <a:txBody>
                    <a:bodyPr/>
                    <a:lstStyle/>
                    <a:p>
                      <a:pPr algn="l" fontAlgn="ctr"/>
                      <a:r>
                        <a:rPr lang="ja-JP" altLang="en-US" sz="800" u="none" strike="noStrike" baseline="0">
                          <a:effectLst/>
                          <a:ea typeface="ＭＳ Ｐゴシック" panose="020B0600070205080204" pitchFamily="50" charset="-128"/>
                        </a:rPr>
                        <a:t>外国人留学生で自国から奨学金を受給している場合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l" fontAlgn="ctr"/>
                      <a:r>
                        <a:rPr lang="ja-JP" altLang="en-US" sz="800" u="none" strike="noStrike" baseline="0">
                          <a:effectLst/>
                          <a:ea typeface="ＭＳ Ｐゴシック" panose="020B0600070205080204" pitchFamily="50" charset="-128"/>
                        </a:rPr>
                        <a:t>自国での奨学金採用通知の写し</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6263" marR="6263" marT="6263" marB="0" anchor="ctr"/>
                </a:tc>
                <a:extLst>
                  <a:ext uri="{0D108BD9-81ED-4DB2-BD59-A6C34878D82A}">
                    <a16:rowId xmlns:a16="http://schemas.microsoft.com/office/drawing/2014/main" val="3394157751"/>
                  </a:ext>
                </a:extLst>
              </a:tr>
            </a:tbl>
          </a:graphicData>
        </a:graphic>
      </p:graphicFrame>
      <p:sp>
        <p:nvSpPr>
          <p:cNvPr id="6" name="スライド番号プレースホルダー 5">
            <a:extLst>
              <a:ext uri="{FF2B5EF4-FFF2-40B4-BE49-F238E27FC236}">
                <a16:creationId xmlns:a16="http://schemas.microsoft.com/office/drawing/2014/main" id="{74BB9E6D-B88E-4492-829C-58CEB4BD3B71}"/>
              </a:ext>
            </a:extLst>
          </p:cNvPr>
          <p:cNvSpPr>
            <a:spLocks noGrp="1"/>
          </p:cNvSpPr>
          <p:nvPr>
            <p:ph type="sldNum" sz="quarter" idx="12"/>
          </p:nvPr>
        </p:nvSpPr>
        <p:spPr/>
        <p:txBody>
          <a:bodyPr/>
          <a:lstStyle/>
          <a:p>
            <a:fld id="{F65D48DA-D47E-4019-8538-7D727723164C}" type="slidenum">
              <a:rPr kumimoji="1" lang="ja-JP" altLang="en-US" smtClean="0"/>
              <a:t>10</a:t>
            </a:fld>
            <a:endParaRPr kumimoji="1" lang="ja-JP" altLang="en-US"/>
          </a:p>
        </p:txBody>
      </p:sp>
    </p:spTree>
    <p:extLst>
      <p:ext uri="{BB962C8B-B14F-4D97-AF65-F5344CB8AC3E}">
        <p14:creationId xmlns:p14="http://schemas.microsoft.com/office/powerpoint/2010/main" val="1275930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4976DA2-A6C1-4244-BE7C-303A8370B305}"/>
              </a:ext>
            </a:extLst>
          </p:cNvPr>
          <p:cNvSpPr txBox="1"/>
          <p:nvPr/>
        </p:nvSpPr>
        <p:spPr>
          <a:xfrm>
            <a:off x="610476" y="3240520"/>
            <a:ext cx="6001837" cy="3462486"/>
          </a:xfrm>
          <a:prstGeom prst="rect">
            <a:avLst/>
          </a:prstGeom>
          <a:noFill/>
        </p:spPr>
        <p:txBody>
          <a:bodyPr wrap="square" rtlCol="0">
            <a:spAutoFit/>
          </a:bodyPr>
          <a:lstStyle/>
          <a:p>
            <a:endParaRPr kumimoji="1" lang="en-US" altLang="ja-JP" sz="1400" dirty="0"/>
          </a:p>
          <a:p>
            <a:r>
              <a:rPr lang="ja-JP" altLang="en-US" sz="3200" dirty="0">
                <a:latin typeface="ＭＳ Ｐゴシック" panose="020B0600070205080204" pitchFamily="50" charset="-128"/>
                <a:ea typeface="ＭＳ Ｐゴシック" panose="020B0600070205080204" pitchFamily="50" charset="-128"/>
              </a:rPr>
              <a:t>　　次頁以降は、様式集です。</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必要な方は、「</a:t>
            </a:r>
            <a:r>
              <a:rPr lang="en-US" altLang="ja-JP" sz="3200" dirty="0">
                <a:latin typeface="ＭＳ Ｐゴシック" panose="020B0600070205080204" pitchFamily="50" charset="-128"/>
                <a:ea typeface="ＭＳ Ｐゴシック" panose="020B0600070205080204" pitchFamily="50" charset="-128"/>
              </a:rPr>
              <a:t>sample</a:t>
            </a:r>
            <a:r>
              <a:rPr lang="ja-JP" altLang="en-US" sz="3200" dirty="0">
                <a:latin typeface="ＭＳ Ｐゴシック" panose="020B0600070205080204" pitchFamily="50" charset="-128"/>
                <a:ea typeface="ＭＳ Ｐゴシック" panose="020B0600070205080204" pitchFamily="50" charset="-128"/>
              </a:rPr>
              <a:t>」と記載</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されていない方の様式を</a:t>
            </a:r>
            <a:endParaRPr lang="en-US" altLang="ja-JP" sz="3200" dirty="0">
              <a:latin typeface="ＭＳ Ｐゴシック" panose="020B0600070205080204" pitchFamily="50" charset="-128"/>
              <a:ea typeface="ＭＳ Ｐゴシック" panose="020B0600070205080204" pitchFamily="50" charset="-128"/>
            </a:endParaRPr>
          </a:p>
          <a:p>
            <a:r>
              <a:rPr lang="ja-JP" altLang="en-US" sz="3200" dirty="0">
                <a:latin typeface="ＭＳ Ｐゴシック" panose="020B0600070205080204" pitchFamily="50" charset="-128"/>
                <a:ea typeface="ＭＳ Ｐゴシック" panose="020B0600070205080204" pitchFamily="50" charset="-128"/>
              </a:rPr>
              <a:t>　印刷してご利用ください。</a:t>
            </a:r>
            <a:endParaRPr lang="en-US" altLang="ja-JP" sz="32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B264B999-94C4-431D-92E7-9E6FAE574089}"/>
              </a:ext>
            </a:extLst>
          </p:cNvPr>
          <p:cNvSpPr>
            <a:spLocks noGrp="1"/>
          </p:cNvSpPr>
          <p:nvPr>
            <p:ph type="sldNum" sz="quarter" idx="12"/>
          </p:nvPr>
        </p:nvSpPr>
        <p:spPr/>
        <p:txBody>
          <a:bodyPr/>
          <a:lstStyle/>
          <a:p>
            <a:fld id="{F65D48DA-D47E-4019-8538-7D727723164C}" type="slidenum">
              <a:rPr kumimoji="1" lang="ja-JP" altLang="en-US" smtClean="0"/>
              <a:t>11</a:t>
            </a:fld>
            <a:endParaRPr kumimoji="1" lang="ja-JP" altLang="en-US"/>
          </a:p>
        </p:txBody>
      </p:sp>
    </p:spTree>
    <p:extLst>
      <p:ext uri="{BB962C8B-B14F-4D97-AF65-F5344CB8AC3E}">
        <p14:creationId xmlns:p14="http://schemas.microsoft.com/office/powerpoint/2010/main" val="214983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3438B-E033-4D23-BA24-34F3DA3E6BC1}"/>
              </a:ext>
            </a:extLst>
          </p:cNvPr>
          <p:cNvSpPr>
            <a:spLocks noGrp="1"/>
          </p:cNvSpPr>
          <p:nvPr>
            <p:ph type="title"/>
          </p:nvPr>
        </p:nvSpPr>
        <p:spPr>
          <a:xfrm>
            <a:off x="1073608" y="854808"/>
            <a:ext cx="5116177" cy="848319"/>
          </a:xfrm>
          <a:ln>
            <a:noFill/>
          </a:ln>
        </p:spPr>
        <p:txBody>
          <a:bodyPr>
            <a:normAutofit/>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✔８頁のフローチャートを必ず確認して、原本を提出してください。</a:t>
            </a: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✔赤枠で囲んだ事業所記入欄は、雇用先に記載してもらう項目となります。</a:t>
            </a: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effectLst/>
                <a:latin typeface="ＭＳ Ｐゴシック" panose="020B0600070205080204" pitchFamily="50" charset="-128"/>
                <a:ea typeface="ＭＳ Ｐゴシック" panose="020B0600070205080204" pitchFamily="50" charset="-128"/>
                <a:cs typeface="ＭＳ ゴシック" panose="020B0609070205080204" pitchFamily="49" charset="-128"/>
              </a:rPr>
            </a:br>
            <a:endParaRPr kumimoji="1" lang="ja-JP" altLang="en-US" sz="1100" u="sng"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9A8AABDA-3141-4629-A767-9067F019841F}"/>
              </a:ext>
            </a:extLst>
          </p:cNvPr>
          <p:cNvSpPr>
            <a:spLocks noGrp="1"/>
          </p:cNvSpPr>
          <p:nvPr>
            <p:ph type="sldNum" sz="quarter" idx="12"/>
          </p:nvPr>
        </p:nvSpPr>
        <p:spPr/>
        <p:txBody>
          <a:bodyPr/>
          <a:lstStyle/>
          <a:p>
            <a:fld id="{F65D48DA-D47E-4019-8538-7D727723164C}" type="slidenum">
              <a:rPr kumimoji="1" lang="ja-JP" altLang="en-US" smtClean="0"/>
              <a:t>12</a:t>
            </a:fld>
            <a:endParaRPr kumimoji="1" lang="ja-JP" altLang="en-US"/>
          </a:p>
        </p:txBody>
      </p:sp>
      <p:pic>
        <p:nvPicPr>
          <p:cNvPr id="8" name="コンテンツ プレースホルダー 7">
            <a:extLst>
              <a:ext uri="{FF2B5EF4-FFF2-40B4-BE49-F238E27FC236}">
                <a16:creationId xmlns:a16="http://schemas.microsoft.com/office/drawing/2014/main" id="{D589454E-6E37-4889-BFD0-8C25133298E5}"/>
              </a:ext>
            </a:extLst>
          </p:cNvPr>
          <p:cNvPicPr>
            <a:picLocks noGrp="1" noChangeAspect="1"/>
          </p:cNvPicPr>
          <p:nvPr>
            <p:ph idx="1"/>
          </p:nvPr>
        </p:nvPicPr>
        <p:blipFill>
          <a:blip r:embed="rId2"/>
          <a:stretch>
            <a:fillRect/>
          </a:stretch>
        </p:blipFill>
        <p:spPr>
          <a:xfrm>
            <a:off x="1470821" y="2433638"/>
            <a:ext cx="3916359" cy="5802312"/>
          </a:xfrm>
          <a:prstGeom prst="rect">
            <a:avLst/>
          </a:prstGeom>
          <a:ln>
            <a:solidFill>
              <a:schemeClr val="bg1">
                <a:lumMod val="50000"/>
              </a:schemeClr>
            </a:solidFill>
          </a:ln>
        </p:spPr>
      </p:pic>
      <p:pic>
        <p:nvPicPr>
          <p:cNvPr id="9" name="Picture 2" descr="イラストや　記入例 に対する画像結果">
            <a:extLst>
              <a:ext uri="{FF2B5EF4-FFF2-40B4-BE49-F238E27FC236}">
                <a16:creationId xmlns:a16="http://schemas.microsoft.com/office/drawing/2014/main" id="{BF108BCC-D756-457C-B299-4A9E3A674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6855B0F3-44EA-47F7-855D-756DC9D9569E}"/>
              </a:ext>
            </a:extLst>
          </p:cNvPr>
          <p:cNvSpPr/>
          <p:nvPr/>
        </p:nvSpPr>
        <p:spPr>
          <a:xfrm>
            <a:off x="1470820" y="4233797"/>
            <a:ext cx="3916359" cy="4002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79">
            <a:extLst>
              <a:ext uri="{FF2B5EF4-FFF2-40B4-BE49-F238E27FC236}">
                <a16:creationId xmlns:a16="http://schemas.microsoft.com/office/drawing/2014/main" id="{4CBAF526-8078-4BD4-80DE-D1E693B348D9}"/>
              </a:ext>
            </a:extLst>
          </p:cNvPr>
          <p:cNvSpPr txBox="1"/>
          <p:nvPr/>
        </p:nvSpPr>
        <p:spPr>
          <a:xfrm>
            <a:off x="2867069" y="5118314"/>
            <a:ext cx="1017270" cy="24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事業所記入欄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698FAB0A-4EA1-4C2C-A197-605DCC4EA0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568" y="486836"/>
            <a:ext cx="515755" cy="584775"/>
          </a:xfrm>
          <a:prstGeom prst="rect">
            <a:avLst/>
          </a:prstGeom>
        </p:spPr>
      </p:pic>
    </p:spTree>
    <p:extLst>
      <p:ext uri="{BB962C8B-B14F-4D97-AF65-F5344CB8AC3E}">
        <p14:creationId xmlns:p14="http://schemas.microsoft.com/office/powerpoint/2010/main" val="10573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82D55ED-14D5-4852-9FDA-B67F706FE590}"/>
              </a:ext>
            </a:extLst>
          </p:cNvPr>
          <p:cNvSpPr>
            <a:spLocks noGrp="1"/>
          </p:cNvSpPr>
          <p:nvPr>
            <p:ph type="sldNum" sz="quarter" idx="12"/>
          </p:nvPr>
        </p:nvSpPr>
        <p:spPr/>
        <p:txBody>
          <a:bodyPr/>
          <a:lstStyle/>
          <a:p>
            <a:fld id="{F65D48DA-D47E-4019-8538-7D727723164C}" type="slidenum">
              <a:rPr kumimoji="1" lang="ja-JP" altLang="en-US" smtClean="0"/>
              <a:t>13</a:t>
            </a:fld>
            <a:endParaRPr kumimoji="1" lang="ja-JP" altLang="en-US"/>
          </a:p>
        </p:txBody>
      </p:sp>
      <p:pic>
        <p:nvPicPr>
          <p:cNvPr id="4" name="図 3">
            <a:extLst>
              <a:ext uri="{FF2B5EF4-FFF2-40B4-BE49-F238E27FC236}">
                <a16:creationId xmlns:a16="http://schemas.microsoft.com/office/drawing/2014/main" id="{E1BB598B-32EF-4D48-87B2-21E094FDB1C5}"/>
              </a:ext>
            </a:extLst>
          </p:cNvPr>
          <p:cNvPicPr>
            <a:picLocks noChangeAspect="1"/>
          </p:cNvPicPr>
          <p:nvPr/>
        </p:nvPicPr>
        <p:blipFill>
          <a:blip r:embed="rId2"/>
          <a:stretch>
            <a:fillRect/>
          </a:stretch>
        </p:blipFill>
        <p:spPr>
          <a:xfrm>
            <a:off x="273584" y="99969"/>
            <a:ext cx="6112929" cy="8568873"/>
          </a:xfrm>
          <a:prstGeom prst="rect">
            <a:avLst/>
          </a:prstGeom>
        </p:spPr>
      </p:pic>
    </p:spTree>
    <p:extLst>
      <p:ext uri="{BB962C8B-B14F-4D97-AF65-F5344CB8AC3E}">
        <p14:creationId xmlns:p14="http://schemas.microsoft.com/office/powerpoint/2010/main" val="245784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9B2727B-DCF8-4F0B-98D1-0F27272EF7A0}"/>
              </a:ext>
            </a:extLst>
          </p:cNvPr>
          <p:cNvSpPr>
            <a:spLocks noGrp="1"/>
          </p:cNvSpPr>
          <p:nvPr>
            <p:ph type="sldNum" sz="quarter" idx="12"/>
          </p:nvPr>
        </p:nvSpPr>
        <p:spPr/>
        <p:txBody>
          <a:bodyPr/>
          <a:lstStyle/>
          <a:p>
            <a:fld id="{F65D48DA-D47E-4019-8538-7D727723164C}" type="slidenum">
              <a:rPr kumimoji="1" lang="ja-JP" altLang="en-US" smtClean="0"/>
              <a:t>14</a:t>
            </a:fld>
            <a:endParaRPr kumimoji="1" lang="ja-JP" altLang="en-US"/>
          </a:p>
        </p:txBody>
      </p:sp>
      <p:pic>
        <p:nvPicPr>
          <p:cNvPr id="8" name="Picture 2" descr="イラストや　記入例 に対する画像結果">
            <a:extLst>
              <a:ext uri="{FF2B5EF4-FFF2-40B4-BE49-F238E27FC236}">
                <a16:creationId xmlns:a16="http://schemas.microsoft.com/office/drawing/2014/main" id="{2DE79873-784E-4C94-B520-42C3C030D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pic>
        <p:nvPicPr>
          <p:cNvPr id="10" name="グラフィックス 9" descr="教師 単色塗りつぶし">
            <a:extLst>
              <a:ext uri="{FF2B5EF4-FFF2-40B4-BE49-F238E27FC236}">
                <a16:creationId xmlns:a16="http://schemas.microsoft.com/office/drawing/2014/main" id="{9B22C1D8-C498-40AD-AC74-A3DF62EB22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478" y="486836"/>
            <a:ext cx="515755" cy="584775"/>
          </a:xfrm>
          <a:prstGeom prst="rect">
            <a:avLst/>
          </a:prstGeom>
        </p:spPr>
      </p:pic>
      <p:pic>
        <p:nvPicPr>
          <p:cNvPr id="15" name="図 14">
            <a:extLst>
              <a:ext uri="{FF2B5EF4-FFF2-40B4-BE49-F238E27FC236}">
                <a16:creationId xmlns:a16="http://schemas.microsoft.com/office/drawing/2014/main" id="{ECB22E96-8B1B-45AF-B1D1-2D5DC88FFF0A}"/>
              </a:ext>
            </a:extLst>
          </p:cNvPr>
          <p:cNvPicPr>
            <a:picLocks noChangeAspect="1"/>
          </p:cNvPicPr>
          <p:nvPr/>
        </p:nvPicPr>
        <p:blipFill>
          <a:blip r:embed="rId5"/>
          <a:stretch>
            <a:fillRect/>
          </a:stretch>
        </p:blipFill>
        <p:spPr>
          <a:xfrm>
            <a:off x="1377000" y="2524127"/>
            <a:ext cx="3916800" cy="5457272"/>
          </a:xfrm>
          <a:prstGeom prst="rect">
            <a:avLst/>
          </a:prstGeom>
          <a:ln>
            <a:solidFill>
              <a:schemeClr val="bg1">
                <a:lumMod val="65000"/>
              </a:schemeClr>
            </a:solidFill>
          </a:ln>
        </p:spPr>
      </p:pic>
      <p:sp>
        <p:nvSpPr>
          <p:cNvPr id="16" name="正方形/長方形 15">
            <a:extLst>
              <a:ext uri="{FF2B5EF4-FFF2-40B4-BE49-F238E27FC236}">
                <a16:creationId xmlns:a16="http://schemas.microsoft.com/office/drawing/2014/main" id="{7319DD48-72FF-4C2C-BF7F-62658FB3AFAE}"/>
              </a:ext>
            </a:extLst>
          </p:cNvPr>
          <p:cNvSpPr/>
          <p:nvPr/>
        </p:nvSpPr>
        <p:spPr>
          <a:xfrm>
            <a:off x="1377000" y="4197246"/>
            <a:ext cx="3916800" cy="37032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79">
            <a:extLst>
              <a:ext uri="{FF2B5EF4-FFF2-40B4-BE49-F238E27FC236}">
                <a16:creationId xmlns:a16="http://schemas.microsoft.com/office/drawing/2014/main" id="{CBCC1E42-0104-4EF8-9CD1-DD651A49CC9F}"/>
              </a:ext>
            </a:extLst>
          </p:cNvPr>
          <p:cNvSpPr txBox="1"/>
          <p:nvPr/>
        </p:nvSpPr>
        <p:spPr>
          <a:xfrm>
            <a:off x="2826765" y="4325620"/>
            <a:ext cx="1017270" cy="246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事業所記入欄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タイトル 1">
            <a:extLst>
              <a:ext uri="{FF2B5EF4-FFF2-40B4-BE49-F238E27FC236}">
                <a16:creationId xmlns:a16="http://schemas.microsoft.com/office/drawing/2014/main" id="{DAAE91C7-05B2-485F-A843-D488C98568C9}"/>
              </a:ext>
            </a:extLst>
          </p:cNvPr>
          <p:cNvSpPr txBox="1">
            <a:spLocks/>
          </p:cNvSpPr>
          <p:nvPr/>
        </p:nvSpPr>
        <p:spPr>
          <a:xfrm>
            <a:off x="1073608" y="854808"/>
            <a:ext cx="5116177" cy="848319"/>
          </a:xfrm>
          <a:prstGeom prst="rect">
            <a:avLst/>
          </a:prstGeom>
          <a:ln>
            <a:noFill/>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622800" algn="l"/>
                <a:tab pos="4978400" algn="l"/>
                <a:tab pos="5334000" algn="l"/>
                <a:tab pos="5689600" algn="l"/>
                <a:tab pos="6045200" algn="l"/>
                <a:tab pos="6400800" algn="l"/>
                <a:tab pos="6756400" algn="l"/>
                <a:tab pos="7112000" algn="l"/>
                <a:tab pos="7467600" algn="l"/>
                <a:tab pos="7823200" algn="l"/>
                <a:tab pos="8178800" algn="l"/>
                <a:tab pos="8534400" algn="l"/>
                <a:tab pos="8890000" algn="l"/>
                <a:tab pos="9245600" algn="l"/>
                <a:tab pos="9601200" algn="l"/>
                <a:tab pos="9956800" algn="l"/>
                <a:tab pos="10312400" algn="l"/>
                <a:tab pos="10668000" algn="l"/>
                <a:tab pos="11023600" algn="l"/>
                <a:tab pos="11379200" algn="l"/>
              </a:tabLst>
            </a:pP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✔８頁のフローチャートを必ず確認して、原本を提出してください。</a:t>
            </a: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r>
              <a:rPr lang="ja-JP" altLang="en-US"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t>✔赤枠で囲んだ事業所記入欄は、雇用先に記載してもらう項目となります。</a:t>
            </a: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br>
              <a:rPr lang="en-US" altLang="ja-JP" sz="1100" kern="0" dirty="0">
                <a:latin typeface="ＭＳ Ｐゴシック" panose="020B0600070205080204" pitchFamily="50" charset="-128"/>
                <a:ea typeface="ＭＳ Ｐゴシック" panose="020B0600070205080204" pitchFamily="50" charset="-128"/>
                <a:cs typeface="ＭＳ ゴシック" panose="020B0609070205080204" pitchFamily="49" charset="-128"/>
              </a:rPr>
            </a:br>
            <a:endParaRPr lang="ja-JP" altLang="en-US" sz="1100" u="sng"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5846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FB8157-1C52-4783-B540-A83D91F80D5D}"/>
              </a:ext>
            </a:extLst>
          </p:cNvPr>
          <p:cNvSpPr>
            <a:spLocks noGrp="1"/>
          </p:cNvSpPr>
          <p:nvPr>
            <p:ph type="sldNum" sz="quarter" idx="12"/>
          </p:nvPr>
        </p:nvSpPr>
        <p:spPr/>
        <p:txBody>
          <a:bodyPr/>
          <a:lstStyle/>
          <a:p>
            <a:fld id="{F65D48DA-D47E-4019-8538-7D727723164C}" type="slidenum">
              <a:rPr kumimoji="1" lang="ja-JP" altLang="en-US" smtClean="0"/>
              <a:t>15</a:t>
            </a:fld>
            <a:endParaRPr kumimoji="1" lang="ja-JP" altLang="en-US"/>
          </a:p>
        </p:txBody>
      </p:sp>
      <p:pic>
        <p:nvPicPr>
          <p:cNvPr id="4" name="図 3">
            <a:extLst>
              <a:ext uri="{FF2B5EF4-FFF2-40B4-BE49-F238E27FC236}">
                <a16:creationId xmlns:a16="http://schemas.microsoft.com/office/drawing/2014/main" id="{480BC8D2-FDAE-43C4-B342-589F1DC2213D}"/>
              </a:ext>
            </a:extLst>
          </p:cNvPr>
          <p:cNvPicPr>
            <a:picLocks noChangeAspect="1"/>
          </p:cNvPicPr>
          <p:nvPr/>
        </p:nvPicPr>
        <p:blipFill>
          <a:blip r:embed="rId2"/>
          <a:stretch>
            <a:fillRect/>
          </a:stretch>
        </p:blipFill>
        <p:spPr>
          <a:xfrm>
            <a:off x="119854" y="0"/>
            <a:ext cx="6266659" cy="8658175"/>
          </a:xfrm>
          <a:prstGeom prst="rect">
            <a:avLst/>
          </a:prstGeom>
        </p:spPr>
      </p:pic>
    </p:spTree>
    <p:extLst>
      <p:ext uri="{BB962C8B-B14F-4D97-AF65-F5344CB8AC3E}">
        <p14:creationId xmlns:p14="http://schemas.microsoft.com/office/powerpoint/2010/main" val="1911736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31BDF-81BD-4C62-AC1A-943F223C84D4}"/>
              </a:ext>
            </a:extLst>
          </p:cNvPr>
          <p:cNvSpPr>
            <a:spLocks noGrp="1"/>
          </p:cNvSpPr>
          <p:nvPr>
            <p:ph type="title"/>
          </p:nvPr>
        </p:nvSpPr>
        <p:spPr>
          <a:xfrm>
            <a:off x="471487" y="182031"/>
            <a:ext cx="5915025" cy="1767417"/>
          </a:xfrm>
        </p:spPr>
        <p:txBody>
          <a:bodyPr>
            <a:normAutofit/>
          </a:bodyPr>
          <a:lstStyle/>
          <a:p>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申請者本人の兄弟姉妹が、大学（短期大学）、高等専門学校、専修学校（専門・高等課程）に</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在学している場合は、控除の対象となります。（詳細は、</a:t>
            </a:r>
            <a:r>
              <a:rPr lang="ja-JP" altLang="en-US" sz="1100" dirty="0">
                <a:latin typeface="ＭＳ Ｐゴシック" panose="020B0600070205080204" pitchFamily="50" charset="-128"/>
                <a:ea typeface="ＭＳ Ｐゴシック" panose="020B0600070205080204" pitchFamily="50" charset="-128"/>
              </a:rPr>
              <a:t>１０頁</a:t>
            </a:r>
            <a:r>
              <a:rPr kumimoji="1" lang="ja-JP" altLang="en-US" sz="1100" dirty="0">
                <a:latin typeface="ＭＳ Ｐゴシック" panose="020B0600070205080204" pitchFamily="50" charset="-128"/>
                <a:ea typeface="ＭＳ Ｐゴシック" panose="020B0600070205080204" pitchFamily="50" charset="-128"/>
              </a:rPr>
              <a:t>参照）</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highlight>
                  <a:srgbClr val="FFFF00"/>
                </a:highlight>
                <a:latin typeface="ＭＳ Ｐゴシック" panose="020B0600070205080204" pitchFamily="50" charset="-128"/>
                <a:ea typeface="ＭＳ Ｐゴシック" panose="020B0600070205080204" pitchFamily="50" charset="-128"/>
              </a:rPr>
              <a:t>貴学在学者</a:t>
            </a:r>
            <a:r>
              <a:rPr kumimoji="1" lang="ja-JP" altLang="en-US" sz="1100" dirty="0">
                <a:latin typeface="ＭＳ Ｐゴシック" panose="020B0600070205080204" pitchFamily="50" charset="-128"/>
                <a:ea typeface="ＭＳ Ｐゴシック" panose="020B0600070205080204" pitchFamily="50" charset="-128"/>
              </a:rPr>
              <a:t>」は、</a:t>
            </a:r>
            <a:r>
              <a:rPr kumimoji="1" lang="ja-JP" altLang="en-US" sz="1100" u="sng" dirty="0">
                <a:latin typeface="ＭＳ Ｐゴシック" panose="020B0600070205080204" pitchFamily="50" charset="-128"/>
                <a:ea typeface="ＭＳ Ｐゴシック" panose="020B0600070205080204" pitchFamily="50" charset="-128"/>
              </a:rPr>
              <a:t>申請者の兄弟姉妹</a:t>
            </a:r>
            <a:r>
              <a:rPr kumimoji="1" lang="ja-JP" altLang="en-US" sz="1100" dirty="0">
                <a:latin typeface="ＭＳ Ｐゴシック" panose="020B0600070205080204" pitchFamily="50" charset="-128"/>
                <a:ea typeface="ＭＳ Ｐゴシック" panose="020B0600070205080204" pitchFamily="50" charset="-128"/>
              </a:rPr>
              <a:t>について記入してください。</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highlight>
                  <a:srgbClr val="00FF00"/>
                </a:highlight>
                <a:latin typeface="ＭＳ Ｐゴシック" panose="020B0600070205080204" pitchFamily="50" charset="-128"/>
                <a:ea typeface="ＭＳ Ｐゴシック" panose="020B0600070205080204" pitchFamily="50" charset="-128"/>
              </a:rPr>
              <a:t>山口大学在学者</a:t>
            </a:r>
            <a:r>
              <a:rPr kumimoji="1" lang="ja-JP" altLang="en-US" sz="1100" dirty="0">
                <a:latin typeface="ＭＳ Ｐゴシック" panose="020B0600070205080204" pitchFamily="50" charset="-128"/>
                <a:ea typeface="ＭＳ Ｐゴシック" panose="020B0600070205080204" pitchFamily="50" charset="-128"/>
              </a:rPr>
              <a:t>」は、</a:t>
            </a:r>
            <a:r>
              <a:rPr kumimoji="1" lang="ja-JP" altLang="en-US" sz="1100" u="sng" dirty="0">
                <a:latin typeface="ＭＳ Ｐゴシック" panose="020B0600070205080204" pitchFamily="50" charset="-128"/>
                <a:ea typeface="ＭＳ Ｐゴシック" panose="020B0600070205080204" pitchFamily="50" charset="-128"/>
              </a:rPr>
              <a:t>申請者本人</a:t>
            </a:r>
            <a:r>
              <a:rPr kumimoji="1" lang="ja-JP" altLang="en-US" sz="1100" dirty="0">
                <a:latin typeface="ＭＳ Ｐゴシック" panose="020B0600070205080204" pitchFamily="50" charset="-128"/>
                <a:ea typeface="ＭＳ Ｐゴシック" panose="020B0600070205080204" pitchFamily="50" charset="-128"/>
              </a:rPr>
              <a:t>について記入してください。</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D23A13EF-358D-4CB4-9E0F-5338A1D8252B}"/>
              </a:ext>
            </a:extLst>
          </p:cNvPr>
          <p:cNvSpPr>
            <a:spLocks noGrp="1"/>
          </p:cNvSpPr>
          <p:nvPr>
            <p:ph type="sldNum" sz="quarter" idx="12"/>
          </p:nvPr>
        </p:nvSpPr>
        <p:spPr/>
        <p:txBody>
          <a:bodyPr/>
          <a:lstStyle/>
          <a:p>
            <a:fld id="{F65D48DA-D47E-4019-8538-7D727723164C}" type="slidenum">
              <a:rPr kumimoji="1" lang="ja-JP" altLang="en-US" smtClean="0"/>
              <a:t>16</a:t>
            </a:fld>
            <a:endParaRPr kumimoji="1" lang="ja-JP" altLang="en-US"/>
          </a:p>
        </p:txBody>
      </p:sp>
      <p:pic>
        <p:nvPicPr>
          <p:cNvPr id="5" name="コンテンツ プレースホルダー 4">
            <a:extLst>
              <a:ext uri="{FF2B5EF4-FFF2-40B4-BE49-F238E27FC236}">
                <a16:creationId xmlns:a16="http://schemas.microsoft.com/office/drawing/2014/main" id="{F892112D-FB72-4C2D-8230-AD492D236535}"/>
              </a:ext>
            </a:extLst>
          </p:cNvPr>
          <p:cNvPicPr>
            <a:picLocks noGrp="1" noChangeAspect="1"/>
          </p:cNvPicPr>
          <p:nvPr>
            <p:ph idx="1"/>
          </p:nvPr>
        </p:nvPicPr>
        <p:blipFill>
          <a:blip r:embed="rId2"/>
          <a:stretch>
            <a:fillRect/>
          </a:stretch>
        </p:blipFill>
        <p:spPr>
          <a:xfrm>
            <a:off x="1466558" y="2433638"/>
            <a:ext cx="3924885" cy="5802312"/>
          </a:xfrm>
          <a:prstGeom prst="rect">
            <a:avLst/>
          </a:prstGeom>
          <a:ln>
            <a:solidFill>
              <a:schemeClr val="bg1">
                <a:lumMod val="50000"/>
              </a:schemeClr>
            </a:solidFill>
          </a:ln>
        </p:spPr>
      </p:pic>
      <p:sp>
        <p:nvSpPr>
          <p:cNvPr id="6" name="正方形/長方形 5">
            <a:extLst>
              <a:ext uri="{FF2B5EF4-FFF2-40B4-BE49-F238E27FC236}">
                <a16:creationId xmlns:a16="http://schemas.microsoft.com/office/drawing/2014/main" id="{4CC0BB09-FBE7-450B-B0C5-0161C2AEFD93}"/>
              </a:ext>
            </a:extLst>
          </p:cNvPr>
          <p:cNvSpPr/>
          <p:nvPr/>
        </p:nvSpPr>
        <p:spPr>
          <a:xfrm>
            <a:off x="1615858" y="4096011"/>
            <a:ext cx="3469709" cy="3206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イラストや　記入例 に対する画像結果">
            <a:extLst>
              <a:ext uri="{FF2B5EF4-FFF2-40B4-BE49-F238E27FC236}">
                <a16:creationId xmlns:a16="http://schemas.microsoft.com/office/drawing/2014/main" id="{6738743D-C961-432C-87DE-4AAD9C772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0"/>
            <a:ext cx="1039660" cy="4868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4A610E45-A6CC-4E83-B238-A1BF7EE89B54}"/>
              </a:ext>
            </a:extLst>
          </p:cNvPr>
          <p:cNvSpPr txBox="1"/>
          <p:nvPr/>
        </p:nvSpPr>
        <p:spPr>
          <a:xfrm>
            <a:off x="1661406" y="6301734"/>
            <a:ext cx="1996194" cy="230832"/>
          </a:xfrm>
          <a:prstGeom prst="rect">
            <a:avLst/>
          </a:prstGeom>
          <a:noFill/>
        </p:spPr>
        <p:txBody>
          <a:bodyPr wrap="square" rtlCol="0">
            <a:spAutoFit/>
          </a:bodyPr>
          <a:lstStyle/>
          <a:p>
            <a:r>
              <a:rPr kumimoji="1" lang="ja-JP" altLang="en-US" sz="900" dirty="0">
                <a:solidFill>
                  <a:srgbClr val="FF0000"/>
                </a:solidFill>
                <a:latin typeface="ＭＳ Ｐゴシック" panose="020B0600070205080204" pitchFamily="50" charset="-128"/>
                <a:ea typeface="ＭＳ Ｐゴシック" panose="020B0600070205080204" pitchFamily="50" charset="-128"/>
              </a:rPr>
              <a:t>２０２５年１０月１日以降の日付を記入</a:t>
            </a:r>
          </a:p>
        </p:txBody>
      </p:sp>
      <p:sp>
        <p:nvSpPr>
          <p:cNvPr id="14" name="テキスト ボックス 79">
            <a:extLst>
              <a:ext uri="{FF2B5EF4-FFF2-40B4-BE49-F238E27FC236}">
                <a16:creationId xmlns:a16="http://schemas.microsoft.com/office/drawing/2014/main" id="{B8B3873A-A3C6-46D1-8B0E-A52A14BB9FF0}"/>
              </a:ext>
            </a:extLst>
          </p:cNvPr>
          <p:cNvSpPr txBox="1"/>
          <p:nvPr/>
        </p:nvSpPr>
        <p:spPr>
          <a:xfrm>
            <a:off x="2510361" y="5275006"/>
            <a:ext cx="1837278" cy="3133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altLang="en-US"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各学校事務担当者</a:t>
            </a:r>
            <a:r>
              <a:rPr lang="ja-JP" sz="1050" b="1" kern="100" dirty="0">
                <a:solidFill>
                  <a:srgbClr val="FF0000"/>
                </a:solidFill>
                <a:effectLst/>
                <a:latin typeface="Century" panose="02040604050505020304" pitchFamily="18" charset="0"/>
                <a:ea typeface="ＭＳ ゴシック" panose="020B0609070205080204" pitchFamily="49" charset="-128"/>
                <a:cs typeface="Times New Roman" panose="02020603050405020304" pitchFamily="18" charset="0"/>
              </a:rPr>
              <a:t>記入欄</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6" name="グラフィックス 15" descr="教師 単色塗りつぶし">
            <a:extLst>
              <a:ext uri="{FF2B5EF4-FFF2-40B4-BE49-F238E27FC236}">
                <a16:creationId xmlns:a16="http://schemas.microsoft.com/office/drawing/2014/main" id="{7721C50B-A06B-4235-A79E-7FE1C0B34D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606" y="375656"/>
            <a:ext cx="515755" cy="584775"/>
          </a:xfrm>
          <a:prstGeom prst="rect">
            <a:avLst/>
          </a:prstGeom>
        </p:spPr>
      </p:pic>
      <p:cxnSp>
        <p:nvCxnSpPr>
          <p:cNvPr id="8" name="直線矢印コネクタ 7">
            <a:extLst>
              <a:ext uri="{FF2B5EF4-FFF2-40B4-BE49-F238E27FC236}">
                <a16:creationId xmlns:a16="http://schemas.microsoft.com/office/drawing/2014/main" id="{31EB1B71-B5D0-48B3-8787-4ED65BA26DFD}"/>
              </a:ext>
            </a:extLst>
          </p:cNvPr>
          <p:cNvCxnSpPr>
            <a:cxnSpLocks/>
          </p:cNvCxnSpPr>
          <p:nvPr/>
        </p:nvCxnSpPr>
        <p:spPr>
          <a:xfrm>
            <a:off x="914400" y="1058779"/>
            <a:ext cx="841682" cy="2622884"/>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A275AC6D-930D-4C9F-BAF2-B4FEA4282F26}"/>
              </a:ext>
            </a:extLst>
          </p:cNvPr>
          <p:cNvCxnSpPr>
            <a:cxnSpLocks/>
          </p:cNvCxnSpPr>
          <p:nvPr/>
        </p:nvCxnSpPr>
        <p:spPr>
          <a:xfrm>
            <a:off x="1299411" y="1383632"/>
            <a:ext cx="2440539" cy="2355707"/>
          </a:xfrm>
          <a:prstGeom prst="straightConnector1">
            <a:avLst/>
          </a:prstGeom>
          <a:ln w="127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045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65C5E7-8926-467E-88C1-AE2049B42750}"/>
              </a:ext>
            </a:extLst>
          </p:cNvPr>
          <p:cNvSpPr>
            <a:spLocks noGrp="1"/>
          </p:cNvSpPr>
          <p:nvPr>
            <p:ph type="sldNum" sz="quarter" idx="12"/>
          </p:nvPr>
        </p:nvSpPr>
        <p:spPr/>
        <p:txBody>
          <a:bodyPr/>
          <a:lstStyle/>
          <a:p>
            <a:fld id="{F65D48DA-D47E-4019-8538-7D727723164C}" type="slidenum">
              <a:rPr kumimoji="1" lang="ja-JP" altLang="en-US" smtClean="0"/>
              <a:t>17</a:t>
            </a:fld>
            <a:endParaRPr kumimoji="1" lang="ja-JP" altLang="en-US"/>
          </a:p>
        </p:txBody>
      </p:sp>
      <p:pic>
        <p:nvPicPr>
          <p:cNvPr id="5" name="図 4">
            <a:extLst>
              <a:ext uri="{FF2B5EF4-FFF2-40B4-BE49-F238E27FC236}">
                <a16:creationId xmlns:a16="http://schemas.microsoft.com/office/drawing/2014/main" id="{B059E730-DBD4-4EE7-A727-A54DBE0D2F6A}"/>
              </a:ext>
            </a:extLst>
          </p:cNvPr>
          <p:cNvPicPr>
            <a:picLocks noChangeAspect="1"/>
          </p:cNvPicPr>
          <p:nvPr/>
        </p:nvPicPr>
        <p:blipFill>
          <a:blip r:embed="rId2"/>
          <a:stretch>
            <a:fillRect/>
          </a:stretch>
        </p:blipFill>
        <p:spPr>
          <a:xfrm>
            <a:off x="247099" y="-82062"/>
            <a:ext cx="6363801" cy="8650705"/>
          </a:xfrm>
          <a:prstGeom prst="rect">
            <a:avLst/>
          </a:prstGeom>
        </p:spPr>
      </p:pic>
      <p:sp>
        <p:nvSpPr>
          <p:cNvPr id="3" name="正方形/長方形 2">
            <a:extLst>
              <a:ext uri="{FF2B5EF4-FFF2-40B4-BE49-F238E27FC236}">
                <a16:creationId xmlns:a16="http://schemas.microsoft.com/office/drawing/2014/main" id="{F206950A-A6FD-4F98-887B-A04939E780BE}"/>
              </a:ext>
            </a:extLst>
          </p:cNvPr>
          <p:cNvSpPr/>
          <p:nvPr/>
        </p:nvSpPr>
        <p:spPr>
          <a:xfrm>
            <a:off x="656492" y="7385538"/>
            <a:ext cx="5509846" cy="316524"/>
          </a:xfrm>
          <a:prstGeom prst="rect">
            <a:avLst/>
          </a:prstGeom>
          <a:no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37CD3795-0E46-4B5F-8227-E38B1CE818A8}"/>
              </a:ext>
            </a:extLst>
          </p:cNvPr>
          <p:cNvCxnSpPr/>
          <p:nvPr/>
        </p:nvCxnSpPr>
        <p:spPr>
          <a:xfrm flipV="1">
            <a:off x="656492" y="6189785"/>
            <a:ext cx="515816" cy="105507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48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13693-436D-4538-84C6-7FEBB402A5CA}"/>
              </a:ext>
            </a:extLst>
          </p:cNvPr>
          <p:cNvSpPr>
            <a:spLocks noGrp="1"/>
          </p:cNvSpPr>
          <p:nvPr>
            <p:ph type="title"/>
          </p:nvPr>
        </p:nvSpPr>
        <p:spPr/>
        <p:txBody>
          <a:bodyPr>
            <a:normAutofit/>
          </a:bodyPr>
          <a:lstStyle/>
          <a:p>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６ヵ月以上の長期療養者がいる場合は、控除の対象となります。ただし、控除の対象となるのは、</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健康保険適用の医療費でかつ診断書に記載されている病名と関連のあるものに限ります。</a:t>
            </a: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（詳細は、１０頁参照）</a:t>
            </a:r>
            <a:br>
              <a:rPr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領収書は月毎に整理し、貼付台帳に貼付してください。未整理・不鮮明のものは控除の対象と</a:t>
            </a:r>
            <a:br>
              <a:rPr kumimoji="1" lang="en-US" altLang="ja-JP" sz="1100" dirty="0">
                <a:latin typeface="ＭＳ Ｐゴシック" panose="020B0600070205080204" pitchFamily="50" charset="-128"/>
                <a:ea typeface="ＭＳ Ｐゴシック" panose="020B0600070205080204" pitchFamily="50" charset="-128"/>
              </a:rPr>
            </a:br>
            <a:r>
              <a:rPr kumimoji="1" lang="ja-JP" altLang="en-US" sz="1100" dirty="0">
                <a:latin typeface="ＭＳ Ｐゴシック" panose="020B0600070205080204" pitchFamily="50" charset="-128"/>
                <a:ea typeface="ＭＳ Ｐゴシック" panose="020B0600070205080204" pitchFamily="50" charset="-128"/>
              </a:rPr>
              <a:t>　しません。</a:t>
            </a:r>
            <a:br>
              <a:rPr kumimoji="1" lang="en-US" altLang="ja-JP" sz="1100" dirty="0">
                <a:latin typeface="ＭＳ Ｐゴシック" panose="020B0600070205080204" pitchFamily="50" charset="-128"/>
                <a:ea typeface="ＭＳ Ｐゴシック" panose="020B0600070205080204" pitchFamily="50" charset="-128"/>
              </a:rPr>
            </a:br>
            <a:br>
              <a:rPr kumimoji="1"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健康保険適用かどうか不明なものは、控除の対象</a:t>
            </a:r>
            <a:r>
              <a:rPr lang="ja-JP" altLang="en-US" sz="1100" dirty="0">
                <a:latin typeface="ＭＳ Ｐゴシック" panose="020B0600070205080204" pitchFamily="50" charset="-128"/>
                <a:ea typeface="ＭＳ Ｐゴシック" panose="020B0600070205080204" pitchFamily="50" charset="-128"/>
              </a:rPr>
              <a:t>としません。</a:t>
            </a:r>
            <a:br>
              <a:rPr lang="en-US" altLang="ja-JP" sz="1100" dirty="0">
                <a:latin typeface="ＭＳ Ｐゴシック" panose="020B0600070205080204" pitchFamily="50" charset="-128"/>
                <a:ea typeface="ＭＳ Ｐゴシック" panose="020B0600070205080204" pitchFamily="50" charset="-128"/>
              </a:rPr>
            </a:br>
            <a:br>
              <a:rPr lang="en-US" altLang="ja-JP" sz="1100" dirty="0">
                <a:latin typeface="ＭＳ Ｐゴシック" panose="020B0600070205080204" pitchFamily="50" charset="-128"/>
                <a:ea typeface="ＭＳ Ｐゴシック" panose="020B0600070205080204" pitchFamily="50" charset="-128"/>
              </a:rPr>
            </a:br>
            <a:r>
              <a:rPr lang="ja-JP" altLang="en-US" sz="1100" dirty="0">
                <a:latin typeface="ＭＳ Ｐゴシック" panose="020B0600070205080204" pitchFamily="50" charset="-128"/>
                <a:ea typeface="ＭＳ Ｐゴシック" panose="020B0600070205080204" pitchFamily="50" charset="-128"/>
              </a:rPr>
              <a:t>　</a:t>
            </a:r>
            <a:endParaRPr kumimoji="1" lang="ja-JP" altLang="en-US" sz="11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745AA12D-AB0F-4557-A64B-088BE1A9EE04}"/>
              </a:ext>
            </a:extLst>
          </p:cNvPr>
          <p:cNvSpPr>
            <a:spLocks noGrp="1"/>
          </p:cNvSpPr>
          <p:nvPr>
            <p:ph type="sldNum" sz="quarter" idx="12"/>
          </p:nvPr>
        </p:nvSpPr>
        <p:spPr/>
        <p:txBody>
          <a:bodyPr/>
          <a:lstStyle/>
          <a:p>
            <a:fld id="{F65D48DA-D47E-4019-8538-7D727723164C}" type="slidenum">
              <a:rPr kumimoji="1" lang="ja-JP" altLang="en-US" smtClean="0"/>
              <a:t>18</a:t>
            </a:fld>
            <a:endParaRPr kumimoji="1" lang="ja-JP" altLang="en-US"/>
          </a:p>
        </p:txBody>
      </p:sp>
      <p:pic>
        <p:nvPicPr>
          <p:cNvPr id="6" name="Picture 2" descr="イラストや　記入例 に対する画像結果">
            <a:extLst>
              <a:ext uri="{FF2B5EF4-FFF2-40B4-BE49-F238E27FC236}">
                <a16:creationId xmlns:a16="http://schemas.microsoft.com/office/drawing/2014/main" id="{786654F1-92F8-4265-BCD8-D809A74C0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4556" y="121975"/>
            <a:ext cx="1039660" cy="538620"/>
          </a:xfrm>
          <a:prstGeom prst="rect">
            <a:avLst/>
          </a:prstGeom>
          <a:noFill/>
          <a:extLst>
            <a:ext uri="{909E8E84-426E-40DD-AFC4-6F175D3DCCD1}">
              <a14:hiddenFill xmlns:a14="http://schemas.microsoft.com/office/drawing/2010/main">
                <a:solidFill>
                  <a:srgbClr val="FFFFFF"/>
                </a:solidFill>
              </a14:hiddenFill>
            </a:ext>
          </a:extLst>
        </p:spPr>
      </p:pic>
      <p:pic>
        <p:nvPicPr>
          <p:cNvPr id="8" name="グラフィックス 7" descr="教師 単色塗りつぶし">
            <a:extLst>
              <a:ext uri="{FF2B5EF4-FFF2-40B4-BE49-F238E27FC236}">
                <a16:creationId xmlns:a16="http://schemas.microsoft.com/office/drawing/2014/main" id="{FDB977BA-6607-4B30-BF41-1410C7C89B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229" y="575233"/>
            <a:ext cx="515755" cy="584775"/>
          </a:xfrm>
          <a:prstGeom prst="rect">
            <a:avLst/>
          </a:prstGeom>
        </p:spPr>
      </p:pic>
      <p:sp>
        <p:nvSpPr>
          <p:cNvPr id="7" name="コンテンツ プレースホルダー 6">
            <a:extLst>
              <a:ext uri="{FF2B5EF4-FFF2-40B4-BE49-F238E27FC236}">
                <a16:creationId xmlns:a16="http://schemas.microsoft.com/office/drawing/2014/main" id="{C55C1B6E-5C6F-406A-A522-243FADB80045}"/>
              </a:ext>
            </a:extLst>
          </p:cNvPr>
          <p:cNvSpPr>
            <a:spLocks noGrp="1"/>
          </p:cNvSpPr>
          <p:nvPr>
            <p:ph idx="1"/>
          </p:nvPr>
        </p:nvSpPr>
        <p:spPr/>
        <p:txBody>
          <a:bodyPr/>
          <a:lstStyle/>
          <a:p>
            <a:endParaRPr lang="ja-JP" altLang="en-US"/>
          </a:p>
        </p:txBody>
      </p:sp>
      <p:graphicFrame>
        <p:nvGraphicFramePr>
          <p:cNvPr id="9" name="オブジェクト 8">
            <a:extLst>
              <a:ext uri="{FF2B5EF4-FFF2-40B4-BE49-F238E27FC236}">
                <a16:creationId xmlns:a16="http://schemas.microsoft.com/office/drawing/2014/main" id="{5B942535-D2E9-414F-9928-8BEBCEDA455B}"/>
              </a:ext>
            </a:extLst>
          </p:cNvPr>
          <p:cNvGraphicFramePr>
            <a:graphicFrameLocks noChangeAspect="1"/>
          </p:cNvGraphicFramePr>
          <p:nvPr>
            <p:extLst>
              <p:ext uri="{D42A27DB-BD31-4B8C-83A1-F6EECF244321}">
                <p14:modId xmlns:p14="http://schemas.microsoft.com/office/powerpoint/2010/main" val="3250631625"/>
              </p:ext>
            </p:extLst>
          </p:nvPr>
        </p:nvGraphicFramePr>
        <p:xfrm>
          <a:off x="1105630" y="2493438"/>
          <a:ext cx="4402075" cy="5803200"/>
        </p:xfrm>
        <a:graphic>
          <a:graphicData uri="http://schemas.openxmlformats.org/presentationml/2006/ole">
            <mc:AlternateContent xmlns:mc="http://schemas.openxmlformats.org/markup-compatibility/2006">
              <mc:Choice xmlns:v="urn:schemas-microsoft-com:vml" Requires="v">
                <p:oleObj spid="_x0000_s1050" name="DocuWorks" r:id="rId6" imgW="6422207" imgH="9092973" progId="xdw.Document">
                  <p:embed/>
                </p:oleObj>
              </mc:Choice>
              <mc:Fallback>
                <p:oleObj name="DocuWorks" r:id="rId6" imgW="6422207" imgH="9092973" progId="xdw.Document">
                  <p:embed/>
                  <p:pic>
                    <p:nvPicPr>
                      <p:cNvPr id="0" name=""/>
                      <p:cNvPicPr/>
                      <p:nvPr/>
                    </p:nvPicPr>
                    <p:blipFill>
                      <a:blip r:embed="rId7"/>
                      <a:stretch>
                        <a:fillRect/>
                      </a:stretch>
                    </p:blipFill>
                    <p:spPr>
                      <a:xfrm>
                        <a:off x="1105630" y="2493438"/>
                        <a:ext cx="4402075" cy="5803200"/>
                      </a:xfrm>
                      <a:prstGeom prst="rect">
                        <a:avLst/>
                      </a:prstGeom>
                      <a:ln>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364344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1D9A1D-B329-4DA5-8B97-CAC4FAD1CA77}"/>
              </a:ext>
            </a:extLst>
          </p:cNvPr>
          <p:cNvSpPr>
            <a:spLocks noGrp="1"/>
          </p:cNvSpPr>
          <p:nvPr>
            <p:ph type="sldNum" sz="quarter" idx="12"/>
          </p:nvPr>
        </p:nvSpPr>
        <p:spPr/>
        <p:txBody>
          <a:bodyPr/>
          <a:lstStyle/>
          <a:p>
            <a:fld id="{F65D48DA-D47E-4019-8538-7D727723164C}" type="slidenum">
              <a:rPr kumimoji="1" lang="ja-JP" altLang="en-US" smtClean="0"/>
              <a:t>19</a:t>
            </a:fld>
            <a:endParaRPr kumimoji="1" lang="ja-JP" altLang="en-US"/>
          </a:p>
        </p:txBody>
      </p:sp>
      <p:graphicFrame>
        <p:nvGraphicFramePr>
          <p:cNvPr id="4" name="オブジェクト 3">
            <a:extLst>
              <a:ext uri="{FF2B5EF4-FFF2-40B4-BE49-F238E27FC236}">
                <a16:creationId xmlns:a16="http://schemas.microsoft.com/office/drawing/2014/main" id="{CFFCF47F-BD59-4E4E-A244-028F7F4E036B}"/>
              </a:ext>
            </a:extLst>
          </p:cNvPr>
          <p:cNvGraphicFramePr>
            <a:graphicFrameLocks noChangeAspect="1"/>
          </p:cNvGraphicFramePr>
          <p:nvPr>
            <p:extLst>
              <p:ext uri="{D42A27DB-BD31-4B8C-83A1-F6EECF244321}">
                <p14:modId xmlns:p14="http://schemas.microsoft.com/office/powerpoint/2010/main" val="3925315745"/>
              </p:ext>
            </p:extLst>
          </p:nvPr>
        </p:nvGraphicFramePr>
        <p:xfrm>
          <a:off x="1" y="-334851"/>
          <a:ext cx="6858000" cy="8977893"/>
        </p:xfrm>
        <a:graphic>
          <a:graphicData uri="http://schemas.openxmlformats.org/presentationml/2006/ole">
            <mc:AlternateContent xmlns:mc="http://schemas.openxmlformats.org/markup-compatibility/2006">
              <mc:Choice xmlns:v="urn:schemas-microsoft-com:vml" Requires="v">
                <p:oleObj spid="_x0000_s2074" name="DocuWorks" r:id="rId3" imgW="6422207" imgH="9092973" progId="xdw.Document">
                  <p:embed/>
                </p:oleObj>
              </mc:Choice>
              <mc:Fallback>
                <p:oleObj name="DocuWorks" r:id="rId3" imgW="6422207" imgH="9092973" progId="xdw.Document">
                  <p:embed/>
                  <p:pic>
                    <p:nvPicPr>
                      <p:cNvPr id="0" name=""/>
                      <p:cNvPicPr/>
                      <p:nvPr/>
                    </p:nvPicPr>
                    <p:blipFill>
                      <a:blip r:embed="rId4"/>
                      <a:stretch>
                        <a:fillRect/>
                      </a:stretch>
                    </p:blipFill>
                    <p:spPr>
                      <a:xfrm>
                        <a:off x="1" y="-334851"/>
                        <a:ext cx="6858000" cy="8977893"/>
                      </a:xfrm>
                      <a:prstGeom prst="rect">
                        <a:avLst/>
                      </a:prstGeom>
                    </p:spPr>
                  </p:pic>
                </p:oleObj>
              </mc:Fallback>
            </mc:AlternateContent>
          </a:graphicData>
        </a:graphic>
      </p:graphicFrame>
    </p:spTree>
    <p:extLst>
      <p:ext uri="{BB962C8B-B14F-4D97-AF65-F5344CB8AC3E}">
        <p14:creationId xmlns:p14="http://schemas.microsoft.com/office/powerpoint/2010/main" val="198745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FB8D1D-2379-4DCA-85A1-1B03A134B119}"/>
              </a:ext>
            </a:extLst>
          </p:cNvPr>
          <p:cNvSpPr txBox="1"/>
          <p:nvPr/>
        </p:nvSpPr>
        <p:spPr>
          <a:xfrm>
            <a:off x="428077" y="182031"/>
            <a:ext cx="6001837" cy="10295126"/>
          </a:xfrm>
          <a:prstGeom prst="rect">
            <a:avLst/>
          </a:prstGeom>
          <a:no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授業料免除制度について</a:t>
            </a:r>
            <a:endParaRPr kumimoji="1" lang="en-US" altLang="ja-JP" sz="1400" dirty="0">
              <a:latin typeface="ＭＳ Ｐゴシック" panose="020B0600070205080204" pitchFamily="50" charset="-128"/>
              <a:ea typeface="ＭＳ Ｐゴシック" panose="020B0600070205080204" pitchFamily="50" charset="-128"/>
            </a:endParaRPr>
          </a:p>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１．申請対象者</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大学院生及び</a:t>
            </a:r>
            <a:r>
              <a:rPr kumimoji="1" lang="ja-JP" altLang="en-US" sz="1100" u="sng" dirty="0">
                <a:latin typeface="ＭＳ Ｐゴシック" panose="020B0600070205080204" pitchFamily="50" charset="-128"/>
                <a:ea typeface="ＭＳ Ｐゴシック" panose="020B0600070205080204" pitchFamily="50" charset="-128"/>
              </a:rPr>
              <a:t>２０２０年４月より前に入学した学部学生</a:t>
            </a:r>
            <a:r>
              <a:rPr kumimoji="1" lang="ja-JP" altLang="en-US" sz="1100" dirty="0">
                <a:latin typeface="ＭＳ Ｐゴシック" panose="020B0600070205080204" pitchFamily="50" charset="-128"/>
                <a:ea typeface="ＭＳ Ｐゴシック" panose="020B0600070205080204" pitchFamily="50" charset="-128"/>
              </a:rPr>
              <a:t>のうち、以下のいずれかに該当する人を</a:t>
            </a:r>
          </a:p>
          <a:p>
            <a:r>
              <a:rPr kumimoji="1" lang="ja-JP" altLang="en-US" sz="1100" dirty="0">
                <a:latin typeface="ＭＳ Ｐゴシック" panose="020B0600070205080204" pitchFamily="50" charset="-128"/>
                <a:ea typeface="ＭＳ Ｐゴシック" panose="020B0600070205080204" pitchFamily="50" charset="-128"/>
              </a:rPr>
              <a:t>申請対象者とします。</a:t>
            </a:r>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（１）経済的理由により授業料の納付が困難であり、かつ、学業優秀と認められる学生</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（２）各学期開始６ヵ月前に、学資負担者が死亡し、</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又は学生もしくは学資負担者が日本国内で風水害等の災害を受けたことにより授業料の納付が</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著しく困難と認められる学生</a:t>
            </a:r>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「各学期」とは、前期及び後期を指します。</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各学期開始時点で、留年中または修業年限超過の方は原則申請できません。</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ただし、留年又は修業年限超過が特別な事情による場合は、学生支援課経済支援係</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（共通教育棟本館１階９番窓口）までお問い合わせください。</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学業優秀と認められるかどうかの基準は、以下に掲載しています。</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r>
              <a:rPr kumimoji="1" lang="ja-JP" altLang="en-US" sz="800" dirty="0">
                <a:latin typeface="ＭＳ Ｐゴシック" panose="020B0600070205080204" pitchFamily="50" charset="-128"/>
                <a:ea typeface="ＭＳ Ｐゴシック" panose="020B0600070205080204" pitchFamily="50" charset="-128"/>
              </a:rPr>
              <a:t>　山口大学ＨＰ＞在学生の方＞学生生活の手引き＞各種手続き（入学料、授業料、奨学金、証明書等）＞入学料・授業料</a:t>
            </a:r>
            <a:endParaRPr kumimoji="1" lang="en-US" altLang="ja-JP" sz="800" dirty="0">
              <a:latin typeface="ＭＳ Ｐゴシック" panose="020B0600070205080204" pitchFamily="50" charset="-128"/>
              <a:ea typeface="ＭＳ Ｐゴシック" panose="020B0600070205080204" pitchFamily="50" charset="-128"/>
            </a:endParaRPr>
          </a:p>
          <a:p>
            <a:r>
              <a:rPr lang="ja-JP" altLang="en-US" sz="800" dirty="0">
                <a:latin typeface="ＭＳ Ｐゴシック" panose="020B0600070205080204" pitchFamily="50" charset="-128"/>
                <a:ea typeface="ＭＳ Ｐゴシック" panose="020B0600070205080204" pitchFamily="50" charset="-128"/>
              </a:rPr>
              <a:t>　　　　　</a:t>
            </a:r>
            <a:r>
              <a:rPr kumimoji="1" lang="ja-JP" altLang="en-US" sz="800" dirty="0">
                <a:latin typeface="ＭＳ Ｐゴシック" panose="020B0600070205080204" pitchFamily="50" charset="-128"/>
                <a:ea typeface="ＭＳ Ｐゴシック" panose="020B0600070205080204" pitchFamily="50" charset="-128"/>
              </a:rPr>
              <a:t>＞授業料の免除＞授業料免除（旧制度）の学力基準</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en-US" altLang="ja-JP" sz="1100" dirty="0">
                <a:latin typeface="ＭＳ Ｐゴシック" panose="020B0600070205080204" pitchFamily="50" charset="-128"/>
                <a:ea typeface="ＭＳ Ｐゴシック" panose="020B0600070205080204" pitchFamily="50" charset="-128"/>
              </a:rPr>
              <a:t>================================================================================</a:t>
            </a:r>
          </a:p>
          <a:p>
            <a:r>
              <a:rPr lang="ja-JP" altLang="en-US" sz="1100" b="1" u="sng" dirty="0">
                <a:latin typeface="ＭＳ Ｐゴシック" panose="020B0600070205080204" pitchFamily="50" charset="-128"/>
                <a:ea typeface="ＭＳ Ｐゴシック" panose="020B0600070205080204" pitchFamily="50" charset="-128"/>
              </a:rPr>
              <a:t>　～注意事項：日本人学部学生について～</a:t>
            </a:r>
            <a:endParaRPr lang="en-US" altLang="ja-JP" sz="1100" b="1" u="sng"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日本人学部学生については、高等教育修学支援新制度（以下、新制度。）に申請することができます。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新制度開始に伴い、新制度で従来の授業料免除（旧制度）の基準よりも免除額が減少してしまう事を防ぐための救済措置として旧制度を行うこととなりました。</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そのため、旧制度のみに申し込む事は原則できません。（旧制度のみに申請した場合は、旧制度は無効となります。）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なお、新制度については秋に支援区分の見直しがあるため、後期も前期と同じ区分の支援を</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受けられるわけではありません。また、４月に新制度に申請し不採用となった場合でも、収入状況</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によっては１０月に申請すると要件を満たすことがあるため、再度新制度に申し込む必要があります。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en-US" altLang="ja-JP" sz="1100" dirty="0">
                <a:latin typeface="ＭＳ Ｐゴシック" panose="020B0600070205080204" pitchFamily="50" charset="-128"/>
                <a:ea typeface="ＭＳ Ｐゴシック" panose="020B0600070205080204" pitchFamily="50" charset="-128"/>
              </a:rPr>
              <a:t>================================================================================</a:t>
            </a: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F85198-74C3-454A-BD38-8AC732D081AA}"/>
              </a:ext>
            </a:extLst>
          </p:cNvPr>
          <p:cNvSpPr>
            <a:spLocks noGrp="1"/>
          </p:cNvSpPr>
          <p:nvPr>
            <p:ph type="sldNum" sz="quarter" idx="12"/>
          </p:nvPr>
        </p:nvSpPr>
        <p:spPr/>
        <p:txBody>
          <a:bodyPr/>
          <a:lstStyle/>
          <a:p>
            <a:fld id="{F65D48DA-D47E-4019-8538-7D727723164C}" type="slidenum">
              <a:rPr kumimoji="1" lang="ja-JP" altLang="en-US" smtClean="0"/>
              <a:t>2</a:t>
            </a:fld>
            <a:endParaRPr kumimoji="1" lang="ja-JP" altLang="en-US"/>
          </a:p>
        </p:txBody>
      </p:sp>
      <p:pic>
        <p:nvPicPr>
          <p:cNvPr id="18" name="図 17">
            <a:extLst>
              <a:ext uri="{FF2B5EF4-FFF2-40B4-BE49-F238E27FC236}">
                <a16:creationId xmlns:a16="http://schemas.microsoft.com/office/drawing/2014/main" id="{87EF08AF-D167-4023-8D94-5FEC2BE53318}"/>
              </a:ext>
            </a:extLst>
          </p:cNvPr>
          <p:cNvPicPr>
            <a:picLocks noChangeAspect="1"/>
          </p:cNvPicPr>
          <p:nvPr/>
        </p:nvPicPr>
        <p:blipFill>
          <a:blip r:embed="rId2"/>
          <a:stretch>
            <a:fillRect/>
          </a:stretch>
        </p:blipFill>
        <p:spPr>
          <a:xfrm>
            <a:off x="563854" y="6100997"/>
            <a:ext cx="5507162" cy="2698230"/>
          </a:xfrm>
          <a:prstGeom prst="rect">
            <a:avLst/>
          </a:prstGeom>
        </p:spPr>
      </p:pic>
    </p:spTree>
    <p:extLst>
      <p:ext uri="{BB962C8B-B14F-4D97-AF65-F5344CB8AC3E}">
        <p14:creationId xmlns:p14="http://schemas.microsoft.com/office/powerpoint/2010/main" val="1031934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FB8D1D-2379-4DCA-85A1-1B03A134B119}"/>
              </a:ext>
            </a:extLst>
          </p:cNvPr>
          <p:cNvSpPr txBox="1"/>
          <p:nvPr/>
        </p:nvSpPr>
        <p:spPr>
          <a:xfrm>
            <a:off x="428075" y="182031"/>
            <a:ext cx="6001837" cy="6017032"/>
          </a:xfrm>
          <a:prstGeom prst="rect">
            <a:avLst/>
          </a:prstGeom>
          <a:noFill/>
        </p:spPr>
        <p:txBody>
          <a:bodyPr wrap="square" rtlCol="0">
            <a:spAutoFit/>
          </a:bodyPr>
          <a:lstStyle/>
          <a:p>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２．</a:t>
            </a:r>
            <a:r>
              <a:rPr lang="ja-JP" altLang="en-US" sz="1100" b="1" dirty="0">
                <a:latin typeface="ＭＳ Ｐゴシック" panose="020B0600070205080204" pitchFamily="50" charset="-128"/>
                <a:ea typeface="ＭＳ Ｐゴシック" panose="020B0600070205080204" pitchFamily="50" charset="-128"/>
              </a:rPr>
              <a:t>申請について</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（１）申請方法</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①必要書類を準備する（必要書類の詳細は７頁以降を参照）。</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②授業料免除学生申込システム操作マニュアルを参照しながら、</a:t>
            </a:r>
            <a:r>
              <a:rPr kumimoji="1" lang="ja-JP" altLang="en-US"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rPr>
              <a:t>授業料免除学生システム</a:t>
            </a:r>
            <a:endParaRPr kumimoji="1" lang="en-US" altLang="ja-JP"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endParaRPr>
          </a:p>
          <a:p>
            <a:r>
              <a:rPr kumimoji="1" lang="ja-JP" altLang="en-US" sz="1100"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1100" b="0" i="0" u="none" strike="noStrike" kern="1200" cap="none" spc="0" normalizeH="0" baseline="0" noProof="0" dirty="0">
                <a:ln>
                  <a:noFill/>
                </a:ln>
                <a:solidFill>
                  <a:prstClr val="black"/>
                </a:solidFill>
                <a:effectLst/>
                <a:highlight>
                  <a:srgbClr val="FFFF00"/>
                </a:highlight>
                <a:uLnTx/>
                <a:uFillTx/>
                <a:latin typeface="ＭＳ Ｐゴシック" panose="020B0600070205080204" pitchFamily="50" charset="-128"/>
                <a:ea typeface="ＭＳ Ｐゴシック" panose="020B0600070205080204" pitchFamily="50" charset="-128"/>
                <a:cs typeface="+mn-cs"/>
              </a:rPr>
              <a:t>よりログイン</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ja-JP" altLang="en-US" sz="1100" dirty="0">
                <a:latin typeface="ＭＳ Ｐゴシック" panose="020B0600070205080204" pitchFamily="50" charset="-128"/>
                <a:ea typeface="ＭＳ Ｐゴシック" panose="020B0600070205080204" pitchFamily="50" charset="-128"/>
              </a:rPr>
              <a:t>必要事項を入力し、「授業料免除申請書」「家庭状況調書」</a:t>
            </a:r>
            <a:r>
              <a:rPr lang="ja-JP" altLang="en-US" sz="1100" dirty="0">
                <a:solidFill>
                  <a:srgbClr val="0070C0"/>
                </a:solidFill>
                <a:latin typeface="ＭＳ Ｐゴシック" panose="020B0600070205080204" pitchFamily="50" charset="-128"/>
                <a:ea typeface="ＭＳ Ｐゴシック" panose="020B0600070205080204" pitchFamily="50" charset="-128"/>
              </a:rPr>
              <a:t> 「</a:t>
            </a:r>
            <a:r>
              <a:rPr lang="en-US" altLang="ja-JP" sz="1100" dirty="0">
                <a:solidFill>
                  <a:srgbClr val="0070C0"/>
                </a:solidFill>
                <a:latin typeface="ＭＳ Ｐゴシック" panose="020B0600070205080204" pitchFamily="50" charset="-128"/>
                <a:ea typeface="ＭＳ Ｐゴシック" panose="020B0600070205080204" pitchFamily="50" charset="-128"/>
              </a:rPr>
              <a:t>※</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a:t>
            </a:r>
            <a:endParaRPr lang="en-US" altLang="ja-JP" sz="1100" dirty="0">
              <a:solidFill>
                <a:srgbClr val="0070C0"/>
              </a:solidFill>
              <a:latin typeface="ＭＳ Ｐゴシック" panose="020B0600070205080204" pitchFamily="50" charset="-128"/>
              <a:ea typeface="ＭＳ Ｐゴシック" panose="020B0600070205080204" pitchFamily="50" charset="-128"/>
            </a:endParaRPr>
          </a:p>
          <a:p>
            <a:r>
              <a:rPr lang="ja-JP" altLang="en-US" sz="1100" dirty="0">
                <a:solidFill>
                  <a:srgbClr val="0070C0"/>
                </a:solidFill>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をプリントアウトする。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0" lang="en-US" altLang="ja-JP" sz="1100" b="0" i="0" u="none"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hlinkClick r:id="rId2"/>
              </a:rPr>
              <a:t>h</a:t>
            </a:r>
            <a:r>
              <a:rPr kumimoji="0" lang="en-US" altLang="ja-JP" sz="1100" b="0" i="0" u="sng"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hlinkClick r:id="rId2"/>
              </a:rPr>
              <a:t>ttps://exemption.jimu.yamaguchi-u.ac.jp/exemption-request-system-for-student/login.jsf</a:t>
            </a:r>
            <a:endParaRPr kumimoji="0" lang="en-US" altLang="ja-JP" sz="1100" b="0" i="0" u="sng" strike="noStrike" kern="100" cap="none" spc="0" normalizeH="0" baseline="0" noProof="0" dirty="0">
              <a:ln>
                <a:noFill/>
              </a:ln>
              <a:solidFill>
                <a:srgbClr val="0563C1"/>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③「①で準備した必要書類」と②でプリントアウトした「授業料免除申請書」「家庭状況調書」</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solidFill>
                  <a:srgbClr val="0070C0"/>
                </a:solidFill>
                <a:latin typeface="ＭＳ Ｐゴシック" panose="020B0600070205080204" pitchFamily="50" charset="-128"/>
                <a:ea typeface="ＭＳ Ｐゴシック" panose="020B0600070205080204" pitchFamily="50" charset="-128"/>
              </a:rPr>
              <a:t>　　　　　「</a:t>
            </a:r>
            <a:r>
              <a:rPr lang="en-US" altLang="ja-JP" sz="1100" dirty="0">
                <a:solidFill>
                  <a:srgbClr val="0070C0"/>
                </a:solidFill>
                <a:latin typeface="ＭＳ Ｐゴシック" panose="020B0600070205080204" pitchFamily="50" charset="-128"/>
                <a:ea typeface="ＭＳ Ｐゴシック" panose="020B0600070205080204" pitchFamily="50" charset="-128"/>
              </a:rPr>
              <a:t>※</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a:t>
            </a:r>
            <a:r>
              <a:rPr lang="ja-JP" altLang="en-US" sz="1100" dirty="0">
                <a:latin typeface="ＭＳ Ｐゴシック" panose="020B0600070205080204" pitchFamily="50" charset="-128"/>
                <a:ea typeface="ＭＳ Ｐゴシック" panose="020B0600070205080204" pitchFamily="50" charset="-128"/>
              </a:rPr>
              <a:t>を上記の提出場所へ提出する。</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提出方法は「持参」のみとし、郵送や申請者本人以外からの提出は受理することが</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できません。</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lang="en-US" altLang="ja-JP" sz="1100" dirty="0">
                <a:solidFill>
                  <a:srgbClr val="0070C0"/>
                </a:solidFill>
                <a:latin typeface="ＭＳ Ｐゴシック" panose="020B0600070205080204" pitchFamily="50" charset="-128"/>
                <a:ea typeface="ＭＳ Ｐゴシック" panose="020B0600070205080204" pitchFamily="50" charset="-128"/>
              </a:rPr>
              <a:t> ※</a:t>
            </a:r>
            <a:r>
              <a:rPr lang="ja-JP" altLang="en-US" sz="1100" dirty="0">
                <a:solidFill>
                  <a:srgbClr val="0070C0"/>
                </a:solidFill>
                <a:latin typeface="ＭＳ Ｐゴシック" panose="020B0600070205080204" pitchFamily="50" charset="-128"/>
                <a:ea typeface="ＭＳ Ｐゴシック" panose="020B0600070205080204" pitchFamily="50" charset="-128"/>
              </a:rPr>
              <a:t>事情聴取調書は、独立生計者及び外国人留学生のみ提出が必要です。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（２）免除申請結果通知</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２０２６年１月上旬</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8F85198-74C3-454A-BD38-8AC732D081AA}"/>
              </a:ext>
            </a:extLst>
          </p:cNvPr>
          <p:cNvSpPr>
            <a:spLocks noGrp="1"/>
          </p:cNvSpPr>
          <p:nvPr>
            <p:ph type="sldNum" sz="quarter" idx="12"/>
          </p:nvPr>
        </p:nvSpPr>
        <p:spPr/>
        <p:txBody>
          <a:bodyPr/>
          <a:lstStyle/>
          <a:p>
            <a:fld id="{F65D48DA-D47E-4019-8538-7D727723164C}" type="slidenum">
              <a:rPr kumimoji="1" lang="ja-JP" altLang="en-US" smtClean="0"/>
              <a:t>3</a:t>
            </a:fld>
            <a:endParaRPr kumimoji="1" lang="ja-JP" altLang="en-US"/>
          </a:p>
        </p:txBody>
      </p:sp>
      <p:graphicFrame>
        <p:nvGraphicFramePr>
          <p:cNvPr id="4" name="表 4">
            <a:extLst>
              <a:ext uri="{FF2B5EF4-FFF2-40B4-BE49-F238E27FC236}">
                <a16:creationId xmlns:a16="http://schemas.microsoft.com/office/drawing/2014/main" id="{214278AC-6737-4A5C-A027-894A4B1C3D97}"/>
              </a:ext>
            </a:extLst>
          </p:cNvPr>
          <p:cNvGraphicFramePr>
            <a:graphicFrameLocks noGrp="1"/>
          </p:cNvGraphicFramePr>
          <p:nvPr>
            <p:extLst>
              <p:ext uri="{D42A27DB-BD31-4B8C-83A1-F6EECF244321}">
                <p14:modId xmlns:p14="http://schemas.microsoft.com/office/powerpoint/2010/main" val="1805611678"/>
              </p:ext>
            </p:extLst>
          </p:nvPr>
        </p:nvGraphicFramePr>
        <p:xfrm>
          <a:off x="683266" y="830801"/>
          <a:ext cx="5491457" cy="1727200"/>
        </p:xfrm>
        <a:graphic>
          <a:graphicData uri="http://schemas.openxmlformats.org/drawingml/2006/table">
            <a:tbl>
              <a:tblPr firstRow="1" bandRow="1">
                <a:tableStyleId>{5940675A-B579-460E-94D1-54222C63F5DA}</a:tableStyleId>
              </a:tblPr>
              <a:tblGrid>
                <a:gridCol w="868831">
                  <a:extLst>
                    <a:ext uri="{9D8B030D-6E8A-4147-A177-3AD203B41FA5}">
                      <a16:colId xmlns:a16="http://schemas.microsoft.com/office/drawing/2014/main" val="574173923"/>
                    </a:ext>
                  </a:extLst>
                </a:gridCol>
                <a:gridCol w="4622626">
                  <a:extLst>
                    <a:ext uri="{9D8B030D-6E8A-4147-A177-3AD203B41FA5}">
                      <a16:colId xmlns:a16="http://schemas.microsoft.com/office/drawing/2014/main" val="208046449"/>
                    </a:ext>
                  </a:extLst>
                </a:gridCol>
              </a:tblGrid>
              <a:tr h="0">
                <a:tc>
                  <a:txBody>
                    <a:bodyPr/>
                    <a:lstStyle/>
                    <a:p>
                      <a:r>
                        <a:rPr kumimoji="1" lang="ja-JP" altLang="en-US" sz="1100" dirty="0">
                          <a:latin typeface="ＭＳ Ｐゴシック" panose="020B0600070205080204" pitchFamily="50" charset="-128"/>
                          <a:ea typeface="ＭＳ Ｐゴシック" panose="020B0600070205080204" pitchFamily="50" charset="-128"/>
                        </a:rPr>
                        <a:t>申請期間</a:t>
                      </a:r>
                    </a:p>
                  </a:txBody>
                  <a:tcPr/>
                </a:tc>
                <a:tc>
                  <a:txBody>
                    <a:bodyPr/>
                    <a:lstStyle/>
                    <a:p>
                      <a:r>
                        <a:rPr kumimoji="1" lang="ja-JP" altLang="en-US" sz="1100" b="1" u="sng" dirty="0">
                          <a:latin typeface="ＭＳ Ｐゴシック" panose="020B0600070205080204" pitchFamily="50" charset="-128"/>
                          <a:ea typeface="ＭＳ Ｐゴシック" panose="020B0600070205080204" pitchFamily="50" charset="-128"/>
                        </a:rPr>
                        <a:t>２０２５年７月２８（月）～２０２５年８月２２日（金）</a:t>
                      </a:r>
                      <a:endParaRPr kumimoji="1" lang="en-US" altLang="ja-JP" sz="1100" b="1" u="sng" dirty="0">
                        <a:latin typeface="ＭＳ Ｐゴシック" panose="020B0600070205080204" pitchFamily="50" charset="-128"/>
                        <a:ea typeface="ＭＳ Ｐゴシック" panose="020B0600070205080204" pitchFamily="50" charset="-128"/>
                      </a:endParaRPr>
                    </a:p>
                    <a:p>
                      <a:r>
                        <a:rPr kumimoji="1" lang="en-US" altLang="ja-JP" sz="1100" u="none" dirty="0">
                          <a:latin typeface="ＭＳ Ｐゴシック" panose="020B0600070205080204" pitchFamily="50" charset="-128"/>
                          <a:ea typeface="ＭＳ Ｐゴシック" panose="020B0600070205080204" pitchFamily="50" charset="-128"/>
                        </a:rPr>
                        <a:t>※</a:t>
                      </a:r>
                      <a:r>
                        <a:rPr kumimoji="1" lang="ja-JP" altLang="en-US" sz="1100" u="none" dirty="0">
                          <a:latin typeface="ＭＳ Ｐゴシック" panose="020B0600070205080204" pitchFamily="50" charset="-128"/>
                          <a:ea typeface="ＭＳ Ｐゴシック" panose="020B0600070205080204" pitchFamily="50" charset="-128"/>
                        </a:rPr>
                        <a:t>受付時間は９時から１２時、１３時から１７時です。</a:t>
                      </a:r>
                      <a:endParaRPr kumimoji="1" lang="en-US" altLang="ja-JP" sz="1100" u="none" dirty="0">
                        <a:latin typeface="ＭＳ Ｐゴシック" panose="020B0600070205080204" pitchFamily="50" charset="-128"/>
                        <a:ea typeface="ＭＳ Ｐゴシック" panose="020B0600070205080204" pitchFamily="50" charset="-128"/>
                      </a:endParaRPr>
                    </a:p>
                    <a:p>
                      <a:r>
                        <a:rPr kumimoji="1" lang="en-US" altLang="ja-JP" sz="1100" u="none" dirty="0">
                          <a:latin typeface="ＭＳ Ｐゴシック" panose="020B0600070205080204" pitchFamily="50" charset="-128"/>
                          <a:ea typeface="ＭＳ Ｐゴシック" panose="020B0600070205080204" pitchFamily="50" charset="-128"/>
                        </a:rPr>
                        <a:t>※</a:t>
                      </a:r>
                      <a:r>
                        <a:rPr kumimoji="1" lang="ja-JP" altLang="en-US" sz="1100" u="none" dirty="0">
                          <a:latin typeface="ＭＳ Ｐゴシック" panose="020B0600070205080204" pitchFamily="50" charset="-128"/>
                          <a:ea typeface="ＭＳ Ｐゴシック" panose="020B0600070205080204" pitchFamily="50" charset="-128"/>
                        </a:rPr>
                        <a:t>土日祝及び一斉休業期間中（８月１２日（火）～８月１８日（月））は受付できません。</a:t>
                      </a:r>
                      <a:endParaRPr kumimoji="1" lang="en-US" altLang="ja-JP" sz="1100" u="none"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864303252"/>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提出書類</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７頁以降参照</a:t>
                      </a:r>
                    </a:p>
                  </a:txBody>
                  <a:tcPr/>
                </a:tc>
                <a:extLst>
                  <a:ext uri="{0D108BD9-81ED-4DB2-BD59-A6C34878D82A}">
                    <a16:rowId xmlns:a16="http://schemas.microsoft.com/office/drawing/2014/main" val="1042989136"/>
                  </a:ext>
                </a:extLst>
              </a:tr>
              <a:tr h="370840">
                <a:tc>
                  <a:txBody>
                    <a:bodyPr/>
                    <a:lstStyle/>
                    <a:p>
                      <a:r>
                        <a:rPr kumimoji="1" lang="ja-JP" altLang="en-US" sz="1100" dirty="0">
                          <a:latin typeface="ＭＳ Ｐゴシック" panose="020B0600070205080204" pitchFamily="50" charset="-128"/>
                          <a:ea typeface="ＭＳ Ｐゴシック" panose="020B0600070205080204" pitchFamily="50" charset="-128"/>
                        </a:rPr>
                        <a:t>提出場所</a:t>
                      </a:r>
                    </a:p>
                  </a:txBody>
                  <a:tcPr/>
                </a:tc>
                <a:tc>
                  <a:txBody>
                    <a:bodyPr/>
                    <a:lstStyle/>
                    <a:p>
                      <a:r>
                        <a:rPr kumimoji="1" lang="ja-JP" altLang="en-US" sz="1100" dirty="0">
                          <a:latin typeface="ＭＳ Ｐゴシック" panose="020B0600070205080204" pitchFamily="50" charset="-128"/>
                          <a:ea typeface="ＭＳ Ｐゴシック" panose="020B0600070205080204" pitchFamily="50" charset="-128"/>
                        </a:rPr>
                        <a:t>吉田地区の学生、社会人学生：学生支援課経済支援係（共通９番窓口）</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小串地区の学生：医学部学務課教育・学生支援係</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常盤地区の学生：工学部学務課学生係</a:t>
                      </a:r>
                    </a:p>
                  </a:txBody>
                  <a:tcPr/>
                </a:tc>
                <a:extLst>
                  <a:ext uri="{0D108BD9-81ED-4DB2-BD59-A6C34878D82A}">
                    <a16:rowId xmlns:a16="http://schemas.microsoft.com/office/drawing/2014/main" val="1873954410"/>
                  </a:ext>
                </a:extLst>
              </a:tr>
            </a:tbl>
          </a:graphicData>
        </a:graphic>
      </p:graphicFrame>
      <p:pic>
        <p:nvPicPr>
          <p:cNvPr id="5" name="Picture 2" descr="クリック イエロー ボタン - イラスト匠！フリー素材！商用無料！ホームページWEB用画像 | イラスト匠！フリー素材！商用無料！ホームページ ...">
            <a:extLst>
              <a:ext uri="{FF2B5EF4-FFF2-40B4-BE49-F238E27FC236}">
                <a16:creationId xmlns:a16="http://schemas.microsoft.com/office/drawing/2014/main" id="{3373EB87-4137-4949-8198-CA480A673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5" y="3684892"/>
            <a:ext cx="693640" cy="69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41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186874-3B5D-4F08-95E9-D94EB3F3767B}"/>
              </a:ext>
            </a:extLst>
          </p:cNvPr>
          <p:cNvSpPr txBox="1"/>
          <p:nvPr/>
        </p:nvSpPr>
        <p:spPr>
          <a:xfrm>
            <a:off x="428081" y="0"/>
            <a:ext cx="6001837" cy="10125849"/>
          </a:xfrm>
          <a:prstGeom prst="rect">
            <a:avLst/>
          </a:prstGeom>
          <a:noFill/>
        </p:spPr>
        <p:txBody>
          <a:bodyPr wrap="square" rtlCol="0">
            <a:spAutoFit/>
          </a:bodyPr>
          <a:lstStyle/>
          <a:p>
            <a:endParaRPr kumimoji="1" lang="en-US" altLang="ja-JP" sz="1400" dirty="0"/>
          </a:p>
          <a:p>
            <a:r>
              <a:rPr kumimoji="1" lang="ja-JP" altLang="en-US" sz="1100" b="1" dirty="0">
                <a:latin typeface="ＭＳ Ｐゴシック" panose="020B0600070205080204" pitchFamily="50" charset="-128"/>
                <a:ea typeface="ＭＳ Ｐゴシック" panose="020B0600070205080204" pitchFamily="50" charset="-128"/>
              </a:rPr>
              <a:t>３．不足書類がある場合について</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申請書類提出後、不足書類がある場合は、本学が指定した提出期限までに提出するよう、</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電話または山口大学公式メールアドレス宛にメールで依頼しますので、連絡があった場合は、</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速やかに対応してください。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本学が指定した提出期限までに不足書類の提出がない場合は、保護者宛に督促文書を</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送付します（独立生計者、留学生の場合は本人宛に送付します）。</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督促文書に記載している提出期限までに提出がない場合は、</a:t>
            </a:r>
            <a:r>
              <a:rPr lang="ja-JP" altLang="en-US" sz="1100" b="1" u="sng" dirty="0">
                <a:latin typeface="ＭＳ Ｐゴシック" panose="020B0600070205080204" pitchFamily="50" charset="-128"/>
                <a:ea typeface="ＭＳ Ｐゴシック" panose="020B0600070205080204" pitchFamily="50" charset="-128"/>
              </a:rPr>
              <a:t>申請は無効となりますので</a:t>
            </a:r>
            <a:endParaRPr lang="en-US" altLang="ja-JP" sz="1100" b="1" u="sng" dirty="0">
              <a:latin typeface="ＭＳ Ｐゴシック" panose="020B0600070205080204" pitchFamily="50" charset="-128"/>
              <a:ea typeface="ＭＳ Ｐゴシック" panose="020B0600070205080204" pitchFamily="50" charset="-128"/>
            </a:endParaRPr>
          </a:p>
          <a:p>
            <a:r>
              <a:rPr lang="ja-JP" altLang="en-US" sz="1100" b="1" u="sng" dirty="0">
                <a:latin typeface="ＭＳ Ｐゴシック" panose="020B0600070205080204" pitchFamily="50" charset="-128"/>
                <a:ea typeface="ＭＳ Ｐゴシック" panose="020B0600070205080204" pitchFamily="50" charset="-128"/>
              </a:rPr>
              <a:t>留意してください。</a:t>
            </a:r>
            <a:endParaRPr lang="en-US" altLang="ja-JP" sz="1100" b="1" u="sng"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b="1" dirty="0">
                <a:latin typeface="ＭＳ Ｐゴシック" panose="020B0600070205080204" pitchFamily="50" charset="-128"/>
                <a:ea typeface="ＭＳ Ｐゴシック" panose="020B0600070205080204" pitchFamily="50" charset="-128"/>
              </a:rPr>
              <a:t>４．申請結果の決定時期と授業料納入について</a:t>
            </a:r>
            <a:endParaRPr lang="en-US" altLang="ja-JP" sz="1100" b="1"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✔授業料免除学生システムにてアップロードされた、申請結果決定通知書をダウンロードできます。</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決定通知書のダウンロード可能日は、山口大学公式メールアドレス宛にてお知らせします。</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✔授業料免除申請者は、申請結果が通知されるまで、授業料の納付が猶予されますので、授業料</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を納付しないでください。一度納付した授業料は原則返還できません。</a:t>
            </a:r>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申請結果により授業料の納入が必要な場合、支払方法等の詳細は結果通知でご確認</a:t>
            </a:r>
            <a:r>
              <a:rPr lang="ja-JP" altLang="en-US" sz="1100" dirty="0">
                <a:latin typeface="ＭＳ Ｐゴシック" panose="020B0600070205080204" pitchFamily="50" charset="-128"/>
                <a:ea typeface="ＭＳ Ｐゴシック" panose="020B0600070205080204" pitchFamily="50" charset="-128"/>
              </a:rPr>
              <a:t>ください。　</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納入が無かった場合は除籍となる場合がありますので注意してください。</a:t>
            </a:r>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５．注意事項</a:t>
            </a:r>
            <a:endParaRPr kumimoji="1" lang="en-US" altLang="ja-JP" sz="1100" b="1"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✔申請者及び家族の状況によっては、本しおりに記載のない追加書類の提出を求める場合があ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✔申請書類の記載内容等が事実と異なることが判明した場合は、申請結果の通知後であっても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免除の許可を取り消すことがあります。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✔申請結果の通知より前に休学・退学する場合や、申請者本人の連絡先の変更があった場合は、</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速やかに学生支援課経済支援係に申し出てください。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✔申請書類提出後、同一生計の家族が転職等で、家計状況に変更が生じた場合や、同一生計</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の家族が独立等で家族状況に変更が生じた場合は、速やかに学生支援課経済支援係に</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申し出てください。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✔留学等で申請期間中に本人が申請することができない場合、留学等に行く前に経済支援係</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にご相談ください。</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✔一度提出された書類は、返還や閲覧することはできません。　</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６．前期授業料免除申請者が後期に申請する場合</a:t>
            </a:r>
            <a:endParaRPr kumimoji="1" lang="en-US" altLang="ja-JP" sz="1100" b="1" dirty="0">
              <a:latin typeface="ＭＳ Ｐゴシック" panose="020B0600070205080204" pitchFamily="50" charset="-128"/>
              <a:ea typeface="ＭＳ Ｐゴシック" panose="020B0600070205080204" pitchFamily="50" charset="-128"/>
            </a:endParaRPr>
          </a:p>
          <a:p>
            <a:endParaRPr kumimoji="1" lang="en-US" altLang="ja-JP" sz="1100" b="1"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　</a:t>
            </a:r>
            <a:r>
              <a:rPr lang="ja-JP" altLang="en-US" sz="1100" dirty="0">
                <a:latin typeface="ＭＳ Ｐゴシック" panose="020B0600070205080204" pitchFamily="50" charset="-128"/>
                <a:ea typeface="ＭＳ Ｐゴシック" panose="020B0600070205080204" pitchFamily="50" charset="-128"/>
              </a:rPr>
              <a:t>✔令和７年度前期授業料免除申請者は、提出書類を簡略化することができます。</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b="1"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詳細については、７頁を参照してください。</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なお、前期授業料免除申請をしていない者が簡略化した書類にて申請した場合、その申請は</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無効となります。</a:t>
            </a:r>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a:extLst>
              <a:ext uri="{FF2B5EF4-FFF2-40B4-BE49-F238E27FC236}">
                <a16:creationId xmlns:a16="http://schemas.microsoft.com/office/drawing/2014/main" id="{4CFD8F66-1DF7-4896-BB89-21537548B517}"/>
              </a:ext>
            </a:extLst>
          </p:cNvPr>
          <p:cNvSpPr>
            <a:spLocks noGrp="1"/>
          </p:cNvSpPr>
          <p:nvPr>
            <p:ph type="sldNum" sz="quarter" idx="12"/>
          </p:nvPr>
        </p:nvSpPr>
        <p:spPr/>
        <p:txBody>
          <a:bodyPr/>
          <a:lstStyle/>
          <a:p>
            <a:fld id="{F65D48DA-D47E-4019-8538-7D727723164C}" type="slidenum">
              <a:rPr kumimoji="1" lang="ja-JP" altLang="en-US" smtClean="0"/>
              <a:t>4</a:t>
            </a:fld>
            <a:endParaRPr kumimoji="1" lang="ja-JP" altLang="en-US"/>
          </a:p>
        </p:txBody>
      </p:sp>
    </p:spTree>
    <p:extLst>
      <p:ext uri="{BB962C8B-B14F-4D97-AF65-F5344CB8AC3E}">
        <p14:creationId xmlns:p14="http://schemas.microsoft.com/office/powerpoint/2010/main" val="389996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47201A3-9A03-42A8-9177-14374B1DCA26}"/>
              </a:ext>
            </a:extLst>
          </p:cNvPr>
          <p:cNvSpPr>
            <a:spLocks noGrp="1"/>
          </p:cNvSpPr>
          <p:nvPr>
            <p:ph type="sldNum" sz="quarter" idx="12"/>
          </p:nvPr>
        </p:nvSpPr>
        <p:spPr/>
        <p:txBody>
          <a:bodyPr/>
          <a:lstStyle/>
          <a:p>
            <a:fld id="{F65D48DA-D47E-4019-8538-7D727723164C}" type="slidenum">
              <a:rPr kumimoji="1" lang="ja-JP" altLang="en-US" smtClean="0"/>
              <a:t>5</a:t>
            </a:fld>
            <a:endParaRPr kumimoji="1" lang="ja-JP" altLang="en-US"/>
          </a:p>
        </p:txBody>
      </p:sp>
    </p:spTree>
    <p:extLst>
      <p:ext uri="{BB962C8B-B14F-4D97-AF65-F5344CB8AC3E}">
        <p14:creationId xmlns:p14="http://schemas.microsoft.com/office/powerpoint/2010/main" val="1623087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6</a:t>
            </a:fld>
            <a:endParaRPr kumimoji="1" lang="ja-JP" altLang="en-US"/>
          </a:p>
        </p:txBody>
      </p:sp>
      <p:sp>
        <p:nvSpPr>
          <p:cNvPr id="8" name="テキスト ボックス 7">
            <a:extLst>
              <a:ext uri="{FF2B5EF4-FFF2-40B4-BE49-F238E27FC236}">
                <a16:creationId xmlns:a16="http://schemas.microsoft.com/office/drawing/2014/main" id="{128EF941-8226-47C4-B7F3-626C193DFC9C}"/>
              </a:ext>
            </a:extLst>
          </p:cNvPr>
          <p:cNvSpPr txBox="1"/>
          <p:nvPr/>
        </p:nvSpPr>
        <p:spPr>
          <a:xfrm>
            <a:off x="610476" y="4082731"/>
            <a:ext cx="6001837" cy="1985159"/>
          </a:xfrm>
          <a:prstGeom prst="rect">
            <a:avLst/>
          </a:prstGeom>
          <a:noFill/>
        </p:spPr>
        <p:txBody>
          <a:bodyPr wrap="square" rtlCol="0">
            <a:spAutoFit/>
          </a:bodyPr>
          <a:lstStyle/>
          <a:p>
            <a:endParaRPr kumimoji="1" lang="en-US" altLang="ja-JP" sz="1400" dirty="0"/>
          </a:p>
          <a:p>
            <a:r>
              <a:rPr lang="ja-JP" altLang="en-US" sz="3200" dirty="0">
                <a:latin typeface="ＭＳ Ｐゴシック" panose="020B0600070205080204" pitchFamily="50" charset="-128"/>
                <a:ea typeface="ＭＳ Ｐゴシック" panose="020B0600070205080204" pitchFamily="50" charset="-128"/>
              </a:rPr>
              <a:t>次頁以降は、必要書類一覧です。</a:t>
            </a:r>
            <a:endParaRPr lang="en-US" altLang="ja-JP" sz="32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a:t>
            </a:r>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7203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矢印: 右 27">
            <a:extLst>
              <a:ext uri="{FF2B5EF4-FFF2-40B4-BE49-F238E27FC236}">
                <a16:creationId xmlns:a16="http://schemas.microsoft.com/office/drawing/2014/main" id="{2570EE3D-382B-4726-A9CD-FAE4D7E5F830}"/>
              </a:ext>
            </a:extLst>
          </p:cNvPr>
          <p:cNvSpPr/>
          <p:nvPr/>
        </p:nvSpPr>
        <p:spPr>
          <a:xfrm>
            <a:off x="5262738" y="7545476"/>
            <a:ext cx="1032285" cy="668483"/>
          </a:xfrm>
          <a:prstGeom prst="rightArrow">
            <a:avLst/>
          </a:prstGeom>
          <a:solidFill>
            <a:schemeClr val="accent1">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次頁へ！</a:t>
            </a:r>
          </a:p>
        </p:txBody>
      </p:sp>
      <p:sp>
        <p:nvSpPr>
          <p:cNvPr id="4" name="スライド番号プレースホルダー 3">
            <a:extLst>
              <a:ext uri="{FF2B5EF4-FFF2-40B4-BE49-F238E27FC236}">
                <a16:creationId xmlns:a16="http://schemas.microsoft.com/office/drawing/2014/main" id="{037AA8A0-F2A3-4577-BB8E-E8DD223457E8}"/>
              </a:ext>
            </a:extLst>
          </p:cNvPr>
          <p:cNvSpPr>
            <a:spLocks noGrp="1"/>
          </p:cNvSpPr>
          <p:nvPr>
            <p:ph type="sldNum" sz="quarter" idx="12"/>
          </p:nvPr>
        </p:nvSpPr>
        <p:spPr/>
        <p:txBody>
          <a:bodyPr/>
          <a:lstStyle/>
          <a:p>
            <a:fld id="{F65D48DA-D47E-4019-8538-7D727723164C}" type="slidenum">
              <a:rPr kumimoji="1" lang="ja-JP" altLang="en-US" smtClean="0"/>
              <a:t>7</a:t>
            </a:fld>
            <a:endParaRPr kumimoji="1" lang="ja-JP" altLang="en-US"/>
          </a:p>
        </p:txBody>
      </p:sp>
      <p:sp>
        <p:nvSpPr>
          <p:cNvPr id="7" name="テキスト ボックス 6">
            <a:extLst>
              <a:ext uri="{FF2B5EF4-FFF2-40B4-BE49-F238E27FC236}">
                <a16:creationId xmlns:a16="http://schemas.microsoft.com/office/drawing/2014/main" id="{06845B2D-6C5A-4E5D-B4B9-0253580E7425}"/>
              </a:ext>
            </a:extLst>
          </p:cNvPr>
          <p:cNvSpPr txBox="1"/>
          <p:nvPr/>
        </p:nvSpPr>
        <p:spPr>
          <a:xfrm>
            <a:off x="274162" y="325779"/>
            <a:ext cx="5984201" cy="1715854"/>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（１）申請者全員が提出する書類･･･該当する区分のうち、★の書類を必ず提出してください。</a:t>
            </a:r>
            <a:endParaRPr lang="en-US" altLang="ja-JP" sz="1100" b="1" u="sng"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・同一生計家族全員分の書類提出が必要です。</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・留学生で、仕送りを受給している場合は、（４）を参照してください。別途提出が必要な書類があります。</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u="sng" dirty="0">
                <a:solidFill>
                  <a:srgbClr val="0070C0"/>
                </a:solidFill>
                <a:highlight>
                  <a:srgbClr val="FFFF00"/>
                </a:highlight>
                <a:latin typeface="ＭＳ Ｐゴシック" panose="020B0600070205080204" pitchFamily="50" charset="-128"/>
                <a:ea typeface="ＭＳ Ｐゴシック" panose="020B0600070205080204" pitchFamily="50" charset="-128"/>
              </a:rPr>
              <a:t>・青枠で囲んだ３点</a:t>
            </a:r>
            <a:r>
              <a:rPr lang="ja-JP" altLang="en-US" sz="1050" dirty="0">
                <a:highlight>
                  <a:srgbClr val="FFFF00"/>
                </a:highlight>
                <a:latin typeface="ＭＳ Ｐゴシック" panose="020B0600070205080204" pitchFamily="50" charset="-128"/>
                <a:ea typeface="ＭＳ Ｐゴシック" panose="020B0600070205080204" pitchFamily="50" charset="-128"/>
              </a:rPr>
              <a:t>が揃っていない場合は、受付を受理することができません。</a:t>
            </a:r>
            <a:endParaRPr lang="en-US" altLang="ja-JP" sz="1050" dirty="0">
              <a:highlight>
                <a:srgbClr val="FFFF00"/>
              </a:highlight>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・令和７年度前期授業料免除申請者は、提出書類を簡略化することができます。家計状況及び家族状況について</a:t>
            </a:r>
            <a:r>
              <a:rPr lang="ja-JP" altLang="en-US" sz="1050" u="sng" dirty="0">
                <a:solidFill>
                  <a:srgbClr val="0070C0"/>
                </a:solidFill>
                <a:latin typeface="ＭＳ Ｐゴシック" panose="020B0600070205080204" pitchFamily="50" charset="-128"/>
                <a:ea typeface="ＭＳ Ｐゴシック" panose="020B0600070205080204" pitchFamily="50" charset="-128"/>
              </a:rPr>
              <a:t>前期から変更がない場合は青枠で囲んだ３点</a:t>
            </a:r>
            <a:r>
              <a:rPr lang="ja-JP" altLang="en-US" sz="1050" dirty="0">
                <a:latin typeface="ＭＳ Ｐゴシック" panose="020B0600070205080204" pitchFamily="50" charset="-128"/>
                <a:ea typeface="ＭＳ Ｐゴシック" panose="020B0600070205080204" pitchFamily="50" charset="-128"/>
              </a:rPr>
              <a:t>、</a:t>
            </a:r>
            <a:r>
              <a:rPr lang="ja-JP" altLang="en-US" sz="1050" u="sng" dirty="0">
                <a:solidFill>
                  <a:srgbClr val="FF0000"/>
                </a:solidFill>
                <a:latin typeface="ＭＳ Ｐゴシック" panose="020B0600070205080204" pitchFamily="50" charset="-128"/>
                <a:ea typeface="ＭＳ Ｐゴシック" panose="020B0600070205080204" pitchFamily="50" charset="-128"/>
              </a:rPr>
              <a:t>変更がある場合は赤枠で囲んだ４点</a:t>
            </a:r>
            <a:r>
              <a:rPr lang="ja-JP" altLang="en-US" sz="1050" dirty="0">
                <a:latin typeface="ＭＳ Ｐゴシック" panose="020B0600070205080204" pitchFamily="50" charset="-128"/>
                <a:ea typeface="ＭＳ Ｐゴシック" panose="020B0600070205080204" pitchFamily="50" charset="-128"/>
              </a:rPr>
              <a:t>を必ず提出してください。ただし、赤枠で囲んだ４点を提出する場合は、変更内容に応じた書類（８頁～参照）を</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必ず提出してください。</a:t>
            </a:r>
            <a:endParaRPr lang="en-US" altLang="ja-JP" sz="1050" dirty="0">
              <a:latin typeface="ＭＳ Ｐゴシック" panose="020B0600070205080204" pitchFamily="50" charset="-128"/>
              <a:ea typeface="ＭＳ Ｐゴシック" panose="020B0600070205080204" pitchFamily="50" charset="-128"/>
            </a:endParaRPr>
          </a:p>
          <a:p>
            <a:r>
              <a:rPr lang="ja-JP" altLang="en-US" sz="1050" dirty="0">
                <a:latin typeface="ＭＳ Ｐゴシック" panose="020B0600070205080204" pitchFamily="50" charset="-128"/>
                <a:ea typeface="ＭＳ Ｐゴシック" panose="020B0600070205080204" pitchFamily="50" charset="-128"/>
              </a:rPr>
              <a:t>　なお、前期授業料免除申請をしていない者が簡略化した書類にて申請した場合は、その申請は無効となります。</a:t>
            </a:r>
            <a:endParaRPr lang="en-US" altLang="ja-JP" sz="1050" dirty="0">
              <a:latin typeface="ＭＳ Ｐゴシック" panose="020B0600070205080204" pitchFamily="50" charset="-128"/>
              <a:ea typeface="ＭＳ Ｐゴシック" panose="020B0600070205080204" pitchFamily="50" charset="-128"/>
            </a:endParaRPr>
          </a:p>
        </p:txBody>
      </p:sp>
      <p:graphicFrame>
        <p:nvGraphicFramePr>
          <p:cNvPr id="3" name="表 2">
            <a:extLst>
              <a:ext uri="{FF2B5EF4-FFF2-40B4-BE49-F238E27FC236}">
                <a16:creationId xmlns:a16="http://schemas.microsoft.com/office/drawing/2014/main" id="{41647CFE-6BB1-49CF-9F20-3AD7A14CBE91}"/>
              </a:ext>
            </a:extLst>
          </p:cNvPr>
          <p:cNvGraphicFramePr>
            <a:graphicFrameLocks noGrp="1"/>
          </p:cNvGraphicFramePr>
          <p:nvPr>
            <p:extLst>
              <p:ext uri="{D42A27DB-BD31-4B8C-83A1-F6EECF244321}">
                <p14:modId xmlns:p14="http://schemas.microsoft.com/office/powerpoint/2010/main" val="2231864131"/>
              </p:ext>
            </p:extLst>
          </p:nvPr>
        </p:nvGraphicFramePr>
        <p:xfrm>
          <a:off x="231612" y="2128827"/>
          <a:ext cx="6154901" cy="3422915"/>
        </p:xfrm>
        <a:graphic>
          <a:graphicData uri="http://schemas.openxmlformats.org/drawingml/2006/table">
            <a:tbl>
              <a:tblPr>
                <a:tableStyleId>{5C22544A-7EE6-4342-B048-85BDC9FD1C3A}</a:tableStyleId>
              </a:tblPr>
              <a:tblGrid>
                <a:gridCol w="289712">
                  <a:extLst>
                    <a:ext uri="{9D8B030D-6E8A-4147-A177-3AD203B41FA5}">
                      <a16:colId xmlns:a16="http://schemas.microsoft.com/office/drawing/2014/main" val="1513298196"/>
                    </a:ext>
                  </a:extLst>
                </a:gridCol>
                <a:gridCol w="291683">
                  <a:extLst>
                    <a:ext uri="{9D8B030D-6E8A-4147-A177-3AD203B41FA5}">
                      <a16:colId xmlns:a16="http://schemas.microsoft.com/office/drawing/2014/main" val="1392611782"/>
                    </a:ext>
                  </a:extLst>
                </a:gridCol>
                <a:gridCol w="291683">
                  <a:extLst>
                    <a:ext uri="{9D8B030D-6E8A-4147-A177-3AD203B41FA5}">
                      <a16:colId xmlns:a16="http://schemas.microsoft.com/office/drawing/2014/main" val="1417566230"/>
                    </a:ext>
                  </a:extLst>
                </a:gridCol>
                <a:gridCol w="2389029">
                  <a:extLst>
                    <a:ext uri="{9D8B030D-6E8A-4147-A177-3AD203B41FA5}">
                      <a16:colId xmlns:a16="http://schemas.microsoft.com/office/drawing/2014/main" val="1503569861"/>
                    </a:ext>
                  </a:extLst>
                </a:gridCol>
                <a:gridCol w="2892794">
                  <a:extLst>
                    <a:ext uri="{9D8B030D-6E8A-4147-A177-3AD203B41FA5}">
                      <a16:colId xmlns:a16="http://schemas.microsoft.com/office/drawing/2014/main" val="239323702"/>
                    </a:ext>
                  </a:extLst>
                </a:gridCol>
              </a:tblGrid>
              <a:tr h="260791">
                <a:tc gridSpan="3">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rowSpan="2">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124823889"/>
                  </a:ext>
                </a:extLst>
              </a:tr>
              <a:tr h="568451">
                <a:tc>
                  <a:txBody>
                    <a:bodyPr/>
                    <a:lstStyle/>
                    <a:p>
                      <a:pPr algn="l" fontAlgn="ctr"/>
                      <a:r>
                        <a:rPr lang="ja-JP" altLang="en-US" sz="800" u="none" strike="noStrike" baseline="0" dirty="0">
                          <a:effectLst/>
                          <a:ea typeface="ＭＳ Ｐゴシック" panose="020B0600070205080204" pitchFamily="50" charset="-128"/>
                        </a:rPr>
                        <a:t>一般</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a:effectLst/>
                          <a:ea typeface="ＭＳ Ｐゴシック" panose="020B0600070205080204" pitchFamily="50" charset="-128"/>
                        </a:rPr>
                        <a:t>私費</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留学生</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a:effectLst/>
                          <a:ea typeface="ＭＳ Ｐゴシック" panose="020B0600070205080204" pitchFamily="50" charset="-128"/>
                        </a:rPr>
                        <a:t>独立</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生計者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327387138"/>
                  </a:ext>
                </a:extLst>
              </a:tr>
              <a:tr h="304255">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授業料免除申請書</a:t>
                      </a:r>
                      <a:r>
                        <a:rPr lang="zh-TW" altLang="en-US" sz="800" u="none" strike="noStrike" baseline="0" dirty="0">
                          <a:effectLst/>
                          <a:ea typeface="ＭＳ Ｐゴシック" panose="020B0600070205080204" pitchFamily="50" charset="-128"/>
                        </a:rPr>
                        <a:t>（原本）</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システムに入力後、プリントアウト。</a:t>
                      </a:r>
                    </a:p>
                  </a:txBody>
                  <a:tcPr marL="5680" marR="5680" marT="5680" marB="0" anchor="ctr"/>
                </a:tc>
                <a:extLst>
                  <a:ext uri="{0D108BD9-81ED-4DB2-BD59-A6C34878D82A}">
                    <a16:rowId xmlns:a16="http://schemas.microsoft.com/office/drawing/2014/main" val="2336144779"/>
                  </a:ext>
                </a:extLst>
              </a:tr>
              <a:tr h="243405">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家庭状況調書</a:t>
                      </a:r>
                      <a:r>
                        <a:rPr lang="zh-TW" altLang="en-US" sz="800" u="none" strike="noStrike" baseline="0" dirty="0">
                          <a:effectLst/>
                          <a:ea typeface="ＭＳ Ｐゴシック" panose="020B0600070205080204" pitchFamily="50" charset="-128"/>
                        </a:rPr>
                        <a:t>（原本）</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システムに入力後、プリントアウト。</a:t>
                      </a:r>
                    </a:p>
                  </a:txBody>
                  <a:tcPr marL="5680" marR="5680" marT="5680" marB="0" anchor="ctr"/>
                </a:tc>
                <a:extLst>
                  <a:ext uri="{0D108BD9-81ED-4DB2-BD59-A6C34878D82A}">
                    <a16:rowId xmlns:a16="http://schemas.microsoft.com/office/drawing/2014/main" val="1641762486"/>
                  </a:ext>
                </a:extLst>
              </a:tr>
              <a:tr h="568451">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令和</a:t>
                      </a:r>
                      <a:r>
                        <a:rPr lang="en-US" altLang="ja-JP" sz="800" u="none" strike="noStrike" baseline="0" dirty="0">
                          <a:effectLst/>
                          <a:ea typeface="ＭＳ Ｐゴシック" panose="020B0600070205080204" pitchFamily="50" charset="-128"/>
                        </a:rPr>
                        <a:t>7</a:t>
                      </a:r>
                      <a:r>
                        <a:rPr lang="ja-JP" altLang="en-US" sz="800" u="none" strike="noStrike" baseline="0" dirty="0">
                          <a:effectLst/>
                          <a:ea typeface="ＭＳ Ｐゴシック" panose="020B0600070205080204" pitchFamily="50" charset="-128"/>
                        </a:rPr>
                        <a:t>年（</a:t>
                      </a:r>
                      <a:r>
                        <a:rPr lang="en-US" altLang="ja-JP" sz="800" u="none" strike="noStrike" baseline="0" dirty="0">
                          <a:effectLst/>
                          <a:ea typeface="ＭＳ Ｐゴシック" panose="020B0600070205080204" pitchFamily="50" charset="-128"/>
                        </a:rPr>
                        <a:t>2025</a:t>
                      </a:r>
                      <a:r>
                        <a:rPr lang="ja-JP" altLang="en-US" sz="800" u="none" strike="noStrike" baseline="0" dirty="0">
                          <a:effectLst/>
                          <a:ea typeface="ＭＳ Ｐゴシック" panose="020B0600070205080204" pitchFamily="50" charset="-128"/>
                        </a:rPr>
                        <a:t>年）度（令和</a:t>
                      </a:r>
                      <a:r>
                        <a:rPr lang="en-US" altLang="ja-JP" sz="800" u="none" strike="noStrike" baseline="0" dirty="0">
                          <a:effectLst/>
                          <a:ea typeface="ＭＳ Ｐゴシック" panose="020B0600070205080204" pitchFamily="50" charset="-128"/>
                        </a:rPr>
                        <a:t>6</a:t>
                      </a:r>
                      <a:r>
                        <a:rPr lang="ja-JP" altLang="en-US" sz="800" u="none" strike="noStrike" baseline="0" dirty="0">
                          <a:effectLst/>
                          <a:ea typeface="ＭＳ Ｐゴシック" panose="020B0600070205080204" pitchFamily="50" charset="-128"/>
                        </a:rPr>
                        <a:t>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年）分）所得・課税証明書（原本）</a:t>
                      </a: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同一生計家族全員分要。無収入の者の場合、所得・課税証明書が発行できないことがありますが、その場合は住民税非課税証明書を提出してください。但し、外国人留学生で、令和</a:t>
                      </a:r>
                      <a:r>
                        <a:rPr lang="en-US" altLang="ja-JP" sz="800" u="none" strike="noStrike" baseline="0" dirty="0">
                          <a:effectLst/>
                          <a:ea typeface="ＭＳ Ｐゴシック" panose="020B0600070205080204" pitchFamily="50" charset="-128"/>
                        </a:rPr>
                        <a:t>6</a:t>
                      </a:r>
                      <a:r>
                        <a:rPr lang="ja-JP" altLang="en-US" sz="800" u="none" strike="noStrike" baseline="0" dirty="0">
                          <a:effectLst/>
                          <a:ea typeface="ＭＳ Ｐゴシック" panose="020B0600070205080204" pitchFamily="50" charset="-128"/>
                        </a:rPr>
                        <a:t>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年）１月１日時点で日本に居住していない場合は提出不要です。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24628808"/>
                  </a:ext>
                </a:extLst>
              </a:tr>
              <a:tr h="243405">
                <a:tc>
                  <a:txBody>
                    <a:bodyPr/>
                    <a:lstStyle/>
                    <a:p>
                      <a:pPr algn="ctr"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p>
                  </a:txBody>
                  <a:tcPr marL="5680" marR="5680" marT="5680" marB="0" anchor="ctr"/>
                </a:tc>
                <a:tc>
                  <a:txBody>
                    <a:bodyPr/>
                    <a:lstStyle/>
                    <a:p>
                      <a:pPr algn="ctr"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p>
                  </a:txBody>
                  <a:tcPr marL="5680" marR="5680" marT="5680" marB="0" anchor="ctr"/>
                </a:tc>
                <a:tc>
                  <a:txBody>
                    <a:bodyPr/>
                    <a:lstStyle/>
                    <a:p>
                      <a:pPr algn="ctr"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a:t>
                      </a: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変更内容に応じた書類</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提出書類は、８～１０頁を参照</a:t>
                      </a:r>
                    </a:p>
                  </a:txBody>
                  <a:tcPr marL="5680" marR="5680" marT="5680" marB="0" anchor="ctr"/>
                </a:tc>
                <a:extLst>
                  <a:ext uri="{0D108BD9-81ED-4DB2-BD59-A6C34878D82A}">
                    <a16:rowId xmlns:a16="http://schemas.microsoft.com/office/drawing/2014/main" val="2801145416"/>
                  </a:ext>
                </a:extLst>
              </a:tr>
              <a:tr h="243405">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事情聴取調書</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システムに入力後、プリントアウト。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449312920"/>
                  </a:ext>
                </a:extLst>
              </a:tr>
              <a:tr h="269485">
                <a:tc>
                  <a:txBody>
                    <a:bodyPr/>
                    <a:lstStyle/>
                    <a:p>
                      <a:pPr algn="ctr"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在留カード（両面）（写）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zh-TW" altLang="en-US" sz="800" u="none" strike="noStrike" baseline="0">
                          <a:effectLst/>
                          <a:ea typeface="ＭＳ Ｐゴシック" panose="020B0600070205080204" pitchFamily="50" charset="-128"/>
                        </a:rPr>
                        <a:t>同一生計家族全員分要。</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920875596"/>
                  </a:ext>
                </a:extLst>
              </a:tr>
              <a:tr h="339402">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健康保険証（写）</a:t>
                      </a:r>
                      <a:r>
                        <a:rPr lang="en-US" altLang="ja-JP" sz="800" u="none" strike="noStrike" baseline="0" dirty="0">
                          <a:effectLst/>
                          <a:ea typeface="ＭＳ Ｐゴシック" panose="020B0600070205080204" pitchFamily="50" charset="-128"/>
                        </a:rPr>
                        <a:t>or</a:t>
                      </a:r>
                      <a:r>
                        <a:rPr lang="ja-JP" altLang="en-US" sz="800" u="none" strike="noStrike" baseline="0" dirty="0">
                          <a:effectLst/>
                          <a:ea typeface="ＭＳ Ｐゴシック" panose="020B0600070205080204" pitchFamily="50" charset="-128"/>
                        </a:rPr>
                        <a:t>資格確認書（写）</a:t>
                      </a:r>
                      <a:r>
                        <a:rPr lang="en-US" altLang="ja-JP" sz="800" u="none" strike="noStrike" baseline="0" dirty="0">
                          <a:effectLst/>
                          <a:ea typeface="ＭＳ Ｐゴシック" panose="020B0600070205080204" pitchFamily="50" charset="-128"/>
                        </a:rPr>
                        <a:t>or</a:t>
                      </a:r>
                      <a:r>
                        <a:rPr lang="ja-JP" altLang="en-US" sz="800" u="none" strike="noStrike" baseline="0" dirty="0">
                          <a:effectLst/>
                          <a:ea typeface="ＭＳ Ｐゴシック" panose="020B0600070205080204" pitchFamily="50" charset="-128"/>
                        </a:rPr>
                        <a:t>資格情報のお知らせ（写）</a:t>
                      </a:r>
                      <a:endParaRPr lang="en-US" altLang="ja-JP" sz="800" u="none" strike="noStrike" baseline="0" dirty="0">
                        <a:effectLst/>
                        <a:ea typeface="ＭＳ Ｐゴシック" panose="020B0600070205080204" pitchFamily="50" charset="-128"/>
                      </a:endParaRPr>
                    </a:p>
                  </a:txBody>
                  <a:tcPr marL="5680" marR="5680" marT="5680" marB="0" anchor="ctr"/>
                </a:tc>
                <a:tc>
                  <a:txBody>
                    <a:bodyPr/>
                    <a:lstStyle/>
                    <a:p>
                      <a:pPr algn="l" fontAlgn="ctr"/>
                      <a:r>
                        <a:rPr lang="zh-TW" altLang="en-US" sz="800" u="none" strike="noStrike" baseline="0">
                          <a:effectLst/>
                          <a:ea typeface="ＭＳ Ｐゴシック" panose="020B0600070205080204" pitchFamily="50" charset="-128"/>
                        </a:rPr>
                        <a:t>同一生計家族全員分要。</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2518625930"/>
                  </a:ext>
                </a:extLst>
              </a:tr>
              <a:tr h="381865">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ctr" fontAlgn="ctr"/>
                      <a:r>
                        <a:rPr lang="ja-JP" altLang="en-US" sz="800" u="none" strike="noStrike" baseline="0">
                          <a:effectLst/>
                          <a:ea typeface="ＭＳ Ｐゴシック" panose="020B0600070205080204" pitchFamily="50" charset="-128"/>
                        </a:rPr>
                        <a:t>★</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父母等の所得税法上の扶養家族となっていないことを証明する書類（父母等の源泉徴収票（写）など）</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680" marR="5680" marT="5680" marB="0" anchor="ctr"/>
                </a:tc>
                <a:extLst>
                  <a:ext uri="{0D108BD9-81ED-4DB2-BD59-A6C34878D82A}">
                    <a16:rowId xmlns:a16="http://schemas.microsoft.com/office/drawing/2014/main" val="1031138659"/>
                  </a:ext>
                </a:extLst>
              </a:tr>
            </a:tbl>
          </a:graphicData>
        </a:graphic>
      </p:graphicFrame>
      <p:sp>
        <p:nvSpPr>
          <p:cNvPr id="6" name="テキスト ボックス 5">
            <a:extLst>
              <a:ext uri="{FF2B5EF4-FFF2-40B4-BE49-F238E27FC236}">
                <a16:creationId xmlns:a16="http://schemas.microsoft.com/office/drawing/2014/main" id="{FC42D8FA-5B7D-4007-8E46-AB010DDC6F1A}"/>
              </a:ext>
            </a:extLst>
          </p:cNvPr>
          <p:cNvSpPr txBox="1"/>
          <p:nvPr/>
        </p:nvSpPr>
        <p:spPr>
          <a:xfrm>
            <a:off x="1143378" y="6779633"/>
            <a:ext cx="4331368" cy="120032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給与等、何らかの収入を得ている場合は、</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次ページの「所得に関する書類」の提出が必要となります。</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また、給与以外にも、児童手当や年金等を受給している場合も</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「所得に関する書類」の提出が必要となりますので、</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必ずご確認いただき、提出してください。</a:t>
            </a:r>
          </a:p>
        </p:txBody>
      </p:sp>
      <p:sp>
        <p:nvSpPr>
          <p:cNvPr id="8" name="正方形/長方形 7">
            <a:extLst>
              <a:ext uri="{FF2B5EF4-FFF2-40B4-BE49-F238E27FC236}">
                <a16:creationId xmlns:a16="http://schemas.microsoft.com/office/drawing/2014/main" id="{CE49D8BA-189C-4DCD-8ED4-8C13B2CC45FD}"/>
              </a:ext>
            </a:extLst>
          </p:cNvPr>
          <p:cNvSpPr/>
          <p:nvPr/>
        </p:nvSpPr>
        <p:spPr>
          <a:xfrm>
            <a:off x="274162" y="2763460"/>
            <a:ext cx="6154901" cy="156235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8E27906-CF43-4E27-981C-FB6EC8D542ED}"/>
              </a:ext>
            </a:extLst>
          </p:cNvPr>
          <p:cNvSpPr/>
          <p:nvPr/>
        </p:nvSpPr>
        <p:spPr>
          <a:xfrm>
            <a:off x="823125" y="5674451"/>
            <a:ext cx="4886274" cy="707886"/>
          </a:xfrm>
          <a:prstGeom prst="rect">
            <a:avLst/>
          </a:prstGeom>
          <a:noFill/>
        </p:spPr>
        <p:txBody>
          <a:bodyPr wrap="none" lIns="91440" tIns="45720" rIns="91440" bIns="45720">
            <a:spAutoFit/>
          </a:bodyPr>
          <a:lstStyle/>
          <a:p>
            <a:pPr algn="ctr"/>
            <a:r>
              <a:rPr lang="ja-JP" altLang="en-US" sz="2000" b="0" u="sng" cap="none" spc="0" dirty="0">
                <a:ln w="0"/>
                <a:solidFill>
                  <a:schemeClr val="accent1"/>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！前期授業料申請者で赤枠に該当する者、</a:t>
            </a:r>
            <a:endParaRPr lang="en-US" altLang="ja-JP" sz="2000" b="0" u="sng" cap="none" spc="0" dirty="0">
              <a:ln w="0"/>
              <a:solidFill>
                <a:schemeClr val="accent1"/>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endParaRPr>
          </a:p>
          <a:p>
            <a:pPr algn="ctr"/>
            <a:r>
              <a:rPr lang="ja-JP" altLang="en-US" sz="2000" b="0" u="sng" cap="none" spc="0" dirty="0">
                <a:ln w="0"/>
                <a:solidFill>
                  <a:schemeClr val="accent1"/>
                </a:solidFill>
                <a:effectLst>
                  <a:outerShdw blurRad="38100" dist="25400" dir="5400000" algn="ctr" rotWithShape="0">
                    <a:srgbClr val="6E747A">
                      <a:alpha val="43000"/>
                    </a:srgbClr>
                  </a:outerShdw>
                </a:effectLst>
                <a:latin typeface="ＭＳ Ｐゴシック" panose="020B0600070205080204" pitchFamily="50" charset="-128"/>
                <a:ea typeface="ＭＳ Ｐゴシック" panose="020B0600070205080204" pitchFamily="50" charset="-128"/>
              </a:rPr>
              <a:t>または新規申請者は次頁へ進んで下さい！</a:t>
            </a:r>
          </a:p>
        </p:txBody>
      </p:sp>
      <p:sp>
        <p:nvSpPr>
          <p:cNvPr id="14" name="雲 13">
            <a:extLst>
              <a:ext uri="{FF2B5EF4-FFF2-40B4-BE49-F238E27FC236}">
                <a16:creationId xmlns:a16="http://schemas.microsoft.com/office/drawing/2014/main" id="{D7FB2E95-8A72-4030-B1A2-DDAD4C94363F}"/>
              </a:ext>
            </a:extLst>
          </p:cNvPr>
          <p:cNvSpPr/>
          <p:nvPr/>
        </p:nvSpPr>
        <p:spPr>
          <a:xfrm>
            <a:off x="471487" y="6354956"/>
            <a:ext cx="4838183" cy="23714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0FF976B-AAEC-4906-AF46-4EE0FEB46817}"/>
              </a:ext>
            </a:extLst>
          </p:cNvPr>
          <p:cNvSpPr/>
          <p:nvPr/>
        </p:nvSpPr>
        <p:spPr>
          <a:xfrm>
            <a:off x="274162" y="2919045"/>
            <a:ext cx="6154901" cy="1172309"/>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A4502B36-99CB-42CD-B538-2D528703AA4C}"/>
              </a:ext>
            </a:extLst>
          </p:cNvPr>
          <p:cNvCxnSpPr>
            <a:cxnSpLocks/>
          </p:cNvCxnSpPr>
          <p:nvPr/>
        </p:nvCxnSpPr>
        <p:spPr>
          <a:xfrm flipH="1">
            <a:off x="1558977" y="1364665"/>
            <a:ext cx="1331602" cy="1554380"/>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645E0397-E5BA-4227-9A14-DA021C44DED6}"/>
              </a:ext>
            </a:extLst>
          </p:cNvPr>
          <p:cNvCxnSpPr>
            <a:cxnSpLocks/>
          </p:cNvCxnSpPr>
          <p:nvPr/>
        </p:nvCxnSpPr>
        <p:spPr>
          <a:xfrm flipH="1">
            <a:off x="3732551" y="1395137"/>
            <a:ext cx="690564" cy="1351966"/>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92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9FE41D9-F393-4BC1-B929-3DC84290BF9C}"/>
              </a:ext>
            </a:extLst>
          </p:cNvPr>
          <p:cNvSpPr txBox="1"/>
          <p:nvPr/>
        </p:nvSpPr>
        <p:spPr>
          <a:xfrm>
            <a:off x="419569" y="519452"/>
            <a:ext cx="5269832" cy="584775"/>
          </a:xfrm>
          <a:prstGeom prst="rect">
            <a:avLst/>
          </a:prstGeom>
          <a:noFill/>
        </p:spPr>
        <p:txBody>
          <a:bodyPr wrap="square" rtlCol="0">
            <a:spAutoFit/>
          </a:bodyPr>
          <a:lstStyle/>
          <a:p>
            <a:r>
              <a:rPr lang="ja-JP" altLang="en-US" sz="1100" b="1" u="sng" dirty="0">
                <a:latin typeface="ＭＳ Ｐゴシック" panose="020B0600070205080204" pitchFamily="50" charset="-128"/>
                <a:ea typeface="ＭＳ Ｐゴシック" panose="020B0600070205080204" pitchFamily="50" charset="-128"/>
              </a:rPr>
              <a:t>６</a:t>
            </a:r>
            <a:r>
              <a:rPr lang="en-US" altLang="ja-JP" sz="1100" b="1" u="sng" dirty="0">
                <a:latin typeface="ＭＳ Ｐゴシック" panose="020B0600070205080204" pitchFamily="50" charset="-128"/>
                <a:ea typeface="ＭＳ Ｐゴシック" panose="020B0600070205080204" pitchFamily="50" charset="-128"/>
              </a:rPr>
              <a:t>-</a:t>
            </a:r>
            <a:r>
              <a:rPr lang="ja-JP" altLang="en-US" sz="1100" b="1" u="sng" dirty="0">
                <a:latin typeface="ＭＳ Ｐゴシック" panose="020B0600070205080204" pitchFamily="50" charset="-128"/>
                <a:ea typeface="ＭＳ Ｐゴシック" panose="020B0600070205080204" pitchFamily="50" charset="-128"/>
              </a:rPr>
              <a:t>（２）所得に関する書類　　　　　　　　　　　　　　　　　　　　　　　　　　　</a:t>
            </a:r>
            <a:endParaRPr lang="en-US" altLang="ja-JP" sz="1100" b="1" u="sng" dirty="0">
              <a:latin typeface="ＭＳ Ｐゴシック" panose="020B0600070205080204" pitchFamily="50" charset="-128"/>
              <a:ea typeface="ＭＳ Ｐゴシック" panose="020B0600070205080204" pitchFamily="50" charset="-128"/>
            </a:endParaRPr>
          </a:p>
          <a:p>
            <a:r>
              <a:rPr kumimoji="1" lang="ja-JP" altLang="en-US" sz="1050" dirty="0">
                <a:latin typeface="ＭＳ Ｐゴシック" panose="020B0600070205080204" pitchFamily="50" charset="-128"/>
                <a:ea typeface="ＭＳ Ｐゴシック" panose="020B0600070205080204" pitchFamily="50" charset="-128"/>
              </a:rPr>
              <a:t>・同一生計家族全員分の書類提出が必要です。</a:t>
            </a:r>
            <a:endParaRPr kumimoji="1" lang="en-US" altLang="ja-JP" sz="1050" dirty="0">
              <a:latin typeface="ＭＳ Ｐゴシック" panose="020B0600070205080204" pitchFamily="50" charset="-128"/>
              <a:ea typeface="ＭＳ Ｐゴシック" panose="020B0600070205080204" pitchFamily="50" charset="-128"/>
            </a:endParaRPr>
          </a:p>
          <a:p>
            <a:endParaRPr kumimoji="1" lang="en-US" altLang="ja-JP" sz="1050" dirty="0">
              <a:latin typeface="ＭＳ Ｐゴシック" panose="020B0600070205080204" pitchFamily="50" charset="-128"/>
              <a:ea typeface="ＭＳ Ｐゴシック" panose="020B0600070205080204" pitchFamily="50" charset="-128"/>
            </a:endParaRPr>
          </a:p>
        </p:txBody>
      </p:sp>
      <p:sp>
        <p:nvSpPr>
          <p:cNvPr id="6" name="スライド番号プレースホルダー 5">
            <a:extLst>
              <a:ext uri="{FF2B5EF4-FFF2-40B4-BE49-F238E27FC236}">
                <a16:creationId xmlns:a16="http://schemas.microsoft.com/office/drawing/2014/main" id="{719A17CF-1396-4C4B-AF39-34E449BC23A9}"/>
              </a:ext>
            </a:extLst>
          </p:cNvPr>
          <p:cNvSpPr>
            <a:spLocks noGrp="1"/>
          </p:cNvSpPr>
          <p:nvPr>
            <p:ph type="sldNum" sz="quarter" idx="12"/>
          </p:nvPr>
        </p:nvSpPr>
        <p:spPr/>
        <p:txBody>
          <a:bodyPr/>
          <a:lstStyle/>
          <a:p>
            <a:fld id="{F65D48DA-D47E-4019-8538-7D727723164C}" type="slidenum">
              <a:rPr kumimoji="1" lang="ja-JP" altLang="en-US" smtClean="0"/>
              <a:t>8</a:t>
            </a:fld>
            <a:endParaRPr kumimoji="1" lang="ja-JP" altLang="en-US"/>
          </a:p>
        </p:txBody>
      </p:sp>
      <p:graphicFrame>
        <p:nvGraphicFramePr>
          <p:cNvPr id="8" name="表 7">
            <a:extLst>
              <a:ext uri="{FF2B5EF4-FFF2-40B4-BE49-F238E27FC236}">
                <a16:creationId xmlns:a16="http://schemas.microsoft.com/office/drawing/2014/main" id="{3F5F5152-4E52-4C11-98A2-F142F086E1EE}"/>
              </a:ext>
            </a:extLst>
          </p:cNvPr>
          <p:cNvGraphicFramePr>
            <a:graphicFrameLocks noGrp="1"/>
          </p:cNvGraphicFramePr>
          <p:nvPr>
            <p:extLst>
              <p:ext uri="{D42A27DB-BD31-4B8C-83A1-F6EECF244321}">
                <p14:modId xmlns:p14="http://schemas.microsoft.com/office/powerpoint/2010/main" val="2293466670"/>
              </p:ext>
            </p:extLst>
          </p:nvPr>
        </p:nvGraphicFramePr>
        <p:xfrm>
          <a:off x="482164" y="1340799"/>
          <a:ext cx="5915025" cy="6294953"/>
        </p:xfrm>
        <a:graphic>
          <a:graphicData uri="http://schemas.openxmlformats.org/drawingml/2006/table">
            <a:tbl>
              <a:tblPr>
                <a:tableStyleId>{5C22544A-7EE6-4342-B048-85BDC9FD1C3A}</a:tableStyleId>
              </a:tblPr>
              <a:tblGrid>
                <a:gridCol w="901159">
                  <a:extLst>
                    <a:ext uri="{9D8B030D-6E8A-4147-A177-3AD203B41FA5}">
                      <a16:colId xmlns:a16="http://schemas.microsoft.com/office/drawing/2014/main" val="850566703"/>
                    </a:ext>
                  </a:extLst>
                </a:gridCol>
                <a:gridCol w="1827275">
                  <a:extLst>
                    <a:ext uri="{9D8B030D-6E8A-4147-A177-3AD203B41FA5}">
                      <a16:colId xmlns:a16="http://schemas.microsoft.com/office/drawing/2014/main" val="3873436735"/>
                    </a:ext>
                  </a:extLst>
                </a:gridCol>
                <a:gridCol w="2653213">
                  <a:extLst>
                    <a:ext uri="{9D8B030D-6E8A-4147-A177-3AD203B41FA5}">
                      <a16:colId xmlns:a16="http://schemas.microsoft.com/office/drawing/2014/main" val="784402595"/>
                    </a:ext>
                  </a:extLst>
                </a:gridCol>
                <a:gridCol w="533378">
                  <a:extLst>
                    <a:ext uri="{9D8B030D-6E8A-4147-A177-3AD203B41FA5}">
                      <a16:colId xmlns:a16="http://schemas.microsoft.com/office/drawing/2014/main" val="3484544679"/>
                    </a:ext>
                  </a:extLst>
                </a:gridCol>
              </a:tblGrid>
              <a:tr h="174304">
                <a:tc>
                  <a:txBody>
                    <a:bodyPr/>
                    <a:lstStyle/>
                    <a:p>
                      <a:pPr algn="ctr" fontAlgn="ctr"/>
                      <a:r>
                        <a:rPr lang="ja-JP" altLang="en-US" sz="800" u="none" strike="noStrike" dirty="0">
                          <a:effectLst/>
                          <a:latin typeface="ＭＳ Ｐゴシック" panose="020B0600070205080204" pitchFamily="50" charset="-128"/>
                          <a:ea typeface="ＭＳ Ｐゴシック" panose="020B0600070205080204" pitchFamily="50" charset="-128"/>
                        </a:rPr>
                        <a:t>区分</a:t>
                      </a:r>
                      <a:endParaRPr lang="ja-JP" altLang="en-US" sz="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a:effectLst/>
                          <a:latin typeface="ＭＳ Ｐゴシック" panose="020B0600070205080204" pitchFamily="50" charset="-128"/>
                          <a:ea typeface="ＭＳ Ｐゴシック" panose="020B0600070205080204" pitchFamily="50" charset="-128"/>
                        </a:rPr>
                        <a:t>必要書類</a:t>
                      </a:r>
                      <a:endParaRPr lang="ja-JP" altLang="en-US" sz="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dirty="0">
                          <a:effectLst/>
                          <a:latin typeface="ＭＳ Ｐゴシック" panose="020B0600070205080204" pitchFamily="50" charset="-128"/>
                          <a:ea typeface="ＭＳ Ｐゴシック" panose="020B0600070205080204" pitchFamily="50" charset="-128"/>
                        </a:rPr>
                        <a:t>留意事項</a:t>
                      </a:r>
                      <a:endParaRPr lang="ja-JP" altLang="en-US" sz="8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a:effectLst/>
                          <a:latin typeface="ＭＳ Ｐゴシック" panose="020B0600070205080204" pitchFamily="50" charset="-128"/>
                          <a:ea typeface="ＭＳ Ｐゴシック" panose="020B0600070205080204" pitchFamily="50" charset="-128"/>
                        </a:rPr>
                        <a:t>発行機関等</a:t>
                      </a:r>
                      <a:endParaRPr lang="ja-JP" altLang="en-US" sz="800" b="1"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786789335"/>
                  </a:ext>
                </a:extLst>
              </a:tr>
              <a:tr h="669772">
                <a:tc>
                  <a:txBody>
                    <a:bodyPr/>
                    <a:lstStyle/>
                    <a:p>
                      <a:pPr algn="l" fontAlgn="ctr"/>
                      <a:endParaRPr lang="en-US" altLang="ja-JP" sz="80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800" u="none" strike="noStrike" dirty="0">
                          <a:effectLst/>
                          <a:latin typeface="ＭＳ Ｐゴシック" panose="020B0600070205080204" pitchFamily="50" charset="-128"/>
                          <a:ea typeface="ＭＳ Ｐゴシック" panose="020B0600070205080204" pitchFamily="50" charset="-128"/>
                        </a:rPr>
                        <a:t>現在勤務中の場合</a:t>
                      </a:r>
                      <a:br>
                        <a:rPr lang="ja-JP" altLang="en-US" sz="800" u="none" strike="noStrike" dirty="0">
                          <a:effectLst/>
                          <a:latin typeface="ＭＳ Ｐゴシック" panose="020B0600070205080204" pitchFamily="50" charset="-128"/>
                          <a:ea typeface="ＭＳ Ｐゴシック" panose="020B0600070205080204" pitchFamily="50" charset="-128"/>
                        </a:rPr>
                      </a:b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dirty="0">
                          <a:effectLst/>
                          <a:latin typeface="ＭＳ Ｐゴシック" panose="020B0600070205080204" pitchFamily="50" charset="-128"/>
                          <a:ea typeface="ＭＳ Ｐゴシック" panose="020B0600070205080204" pitchFamily="50" charset="-128"/>
                        </a:rPr>
                        <a:t>下表参照</a:t>
                      </a:r>
                      <a:endParaRPr lang="zh-CN"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・山口大学でのＴＡ、ＲＡもアルバイトに含みます。</a:t>
                      </a:r>
                      <a:endParaRPr lang="en-US" altLang="ja-JP" sz="800" u="none" strike="noStrike" baseline="0" dirty="0">
                        <a:effectLst/>
                        <a:ea typeface="ＭＳ Ｐゴシック" panose="020B0600070205080204" pitchFamily="50" charset="-128"/>
                      </a:endParaRPr>
                    </a:p>
                    <a:p>
                      <a:pPr algn="l" fontAlgn="ctr"/>
                      <a:endParaRPr lang="en-US" altLang="ja-JP" sz="800" u="none" strike="noStrike" baseline="0" dirty="0">
                        <a:effectLst/>
                        <a:ea typeface="ＭＳ Ｐゴシック" panose="020B0600070205080204" pitchFamily="50" charset="-128"/>
                      </a:endParaRPr>
                    </a:p>
                    <a:p>
                      <a:pPr algn="l" fontAlgn="ctr"/>
                      <a:r>
                        <a:rPr lang="ja-JP" altLang="en-US" sz="800" u="none" strike="noStrike" baseline="0" dirty="0">
                          <a:effectLst/>
                          <a:ea typeface="ＭＳ Ｐゴシック" panose="020B0600070205080204" pitchFamily="50" charset="-128"/>
                        </a:rPr>
                        <a:t>・「給与等支給（見込）証明書」の様式は</a:t>
                      </a:r>
                      <a:r>
                        <a:rPr lang="en-US" altLang="ja-JP" sz="800" u="none" strike="noStrike" baseline="0" dirty="0">
                          <a:effectLst/>
                          <a:ea typeface="ＭＳ Ｐゴシック" panose="020B0600070205080204" pitchFamily="50" charset="-128"/>
                        </a:rPr>
                        <a:t>12-13</a:t>
                      </a:r>
                      <a:r>
                        <a:rPr lang="ja-JP" altLang="en-US" sz="800" u="none" strike="noStrike" baseline="0" dirty="0">
                          <a:effectLst/>
                          <a:ea typeface="ＭＳ Ｐゴシック" panose="020B0600070205080204" pitchFamily="50" charset="-128"/>
                        </a:rPr>
                        <a:t>頁参照。</a:t>
                      </a:r>
                      <a:endParaRPr lang="en-US" altLang="ja-JP" sz="800" u="none" strike="noStrike" baseline="0" dirty="0">
                        <a:effectLst/>
                        <a:ea typeface="ＭＳ Ｐゴシック" panose="020B0600070205080204" pitchFamily="50" charset="-128"/>
                      </a:endParaRPr>
                    </a:p>
                    <a:p>
                      <a:pPr algn="l" fontAlgn="ct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・「退職に関する証明書」の様式は</a:t>
                      </a:r>
                      <a:r>
                        <a:rPr lang="en-US" altLang="ja-JP" sz="800" u="none" strike="noStrike" baseline="0" dirty="0">
                          <a:effectLst/>
                          <a:ea typeface="ＭＳ Ｐゴシック" panose="020B0600070205080204" pitchFamily="50" charset="-128"/>
                        </a:rPr>
                        <a:t>14-15</a:t>
                      </a:r>
                      <a:r>
                        <a:rPr lang="ja-JP" altLang="en-US" sz="800" u="none" strike="noStrike" baseline="0" dirty="0">
                          <a:effectLst/>
                          <a:ea typeface="ＭＳ Ｐゴシック" panose="020B0600070205080204" pitchFamily="50" charset="-128"/>
                        </a:rPr>
                        <a:t>頁参照。</a:t>
                      </a:r>
                      <a:br>
                        <a:rPr lang="ja-JP" altLang="en-US" sz="800" u="none" strike="noStrike" dirty="0">
                          <a:effectLst/>
                          <a:latin typeface="ＭＳ Ｐゴシック" panose="020B0600070205080204" pitchFamily="50" charset="-128"/>
                          <a:ea typeface="ＭＳ Ｐゴシック" panose="020B0600070205080204" pitchFamily="50" charset="-128"/>
                        </a:rPr>
                      </a:b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dirty="0">
                          <a:effectLst/>
                          <a:latin typeface="ＭＳ Ｐゴシック" panose="020B0600070205080204" pitchFamily="50" charset="-128"/>
                          <a:ea typeface="ＭＳ Ｐゴシック" panose="020B0600070205080204" pitchFamily="50" charset="-128"/>
                        </a:rPr>
                        <a:t>勤務先</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756657980"/>
                  </a:ext>
                </a:extLst>
              </a:tr>
              <a:tr h="5262086">
                <a:tc gridSpan="4">
                  <a:txBody>
                    <a:bodyPr/>
                    <a:lstStyle/>
                    <a:p>
                      <a:pPr algn="ctr" fontAlgn="ctr"/>
                      <a:r>
                        <a:rPr lang="ja-JP" altLang="en-US" sz="800" u="none" strike="noStrike" dirty="0">
                          <a:effectLst/>
                          <a:latin typeface="ＭＳ Ｐゴシック" panose="020B0600070205080204" pitchFamily="50" charset="-128"/>
                          <a:ea typeface="ＭＳ Ｐゴシック" panose="020B0600070205080204" pitchFamily="50" charset="-128"/>
                        </a:rPr>
                        <a:t>　</a:t>
                      </a:r>
                      <a:endParaRPr lang="ja-JP" altLang="en-US" sz="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8156599"/>
                  </a:ext>
                </a:extLst>
              </a:tr>
            </a:tbl>
          </a:graphicData>
        </a:graphic>
      </p:graphicFrame>
      <p:sp>
        <p:nvSpPr>
          <p:cNvPr id="10" name="正方形/長方形 9">
            <a:extLst>
              <a:ext uri="{FF2B5EF4-FFF2-40B4-BE49-F238E27FC236}">
                <a16:creationId xmlns:a16="http://schemas.microsoft.com/office/drawing/2014/main" id="{C731156D-B587-4B0D-AB0E-859CBA396B23}"/>
              </a:ext>
            </a:extLst>
          </p:cNvPr>
          <p:cNvSpPr/>
          <p:nvPr/>
        </p:nvSpPr>
        <p:spPr>
          <a:xfrm>
            <a:off x="504539" y="2675864"/>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雇用先から</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給与を得ている</a:t>
            </a:r>
          </a:p>
        </p:txBody>
      </p:sp>
      <p:sp>
        <p:nvSpPr>
          <p:cNvPr id="11" name="正方形/長方形 10">
            <a:extLst>
              <a:ext uri="{FF2B5EF4-FFF2-40B4-BE49-F238E27FC236}">
                <a16:creationId xmlns:a16="http://schemas.microsoft.com/office/drawing/2014/main" id="{F458134B-8FA4-4D9C-9E9F-92E317177544}"/>
              </a:ext>
            </a:extLst>
          </p:cNvPr>
          <p:cNvSpPr/>
          <p:nvPr/>
        </p:nvSpPr>
        <p:spPr>
          <a:xfrm>
            <a:off x="1849847" y="2680149"/>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rPr>
              <a:t>R6.1.2</a:t>
            </a: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以前から</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同じ勤務先、かつ、同じ雇用形態で</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雇用されている</a:t>
            </a:r>
          </a:p>
        </p:txBody>
      </p:sp>
      <p:sp>
        <p:nvSpPr>
          <p:cNvPr id="12" name="正方形/長方形 11">
            <a:extLst>
              <a:ext uri="{FF2B5EF4-FFF2-40B4-BE49-F238E27FC236}">
                <a16:creationId xmlns:a16="http://schemas.microsoft.com/office/drawing/2014/main" id="{FC2D3B5B-6E36-446C-B1D3-AC0AC31E5397}"/>
              </a:ext>
            </a:extLst>
          </p:cNvPr>
          <p:cNvSpPr/>
          <p:nvPr/>
        </p:nvSpPr>
        <p:spPr>
          <a:xfrm>
            <a:off x="3267461" y="2675274"/>
            <a:ext cx="1004340" cy="6895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雇用形態は正規雇用である</a:t>
            </a:r>
          </a:p>
        </p:txBody>
      </p:sp>
      <p:sp>
        <p:nvSpPr>
          <p:cNvPr id="13" name="正方形/長方形 12">
            <a:extLst>
              <a:ext uri="{FF2B5EF4-FFF2-40B4-BE49-F238E27FC236}">
                <a16:creationId xmlns:a16="http://schemas.microsoft.com/office/drawing/2014/main" id="{17C44413-8399-4BC8-AC23-FA8827BC5E52}"/>
              </a:ext>
            </a:extLst>
          </p:cNvPr>
          <p:cNvSpPr/>
          <p:nvPr/>
        </p:nvSpPr>
        <p:spPr>
          <a:xfrm>
            <a:off x="481376" y="4232371"/>
            <a:ext cx="1900001" cy="9448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rPr>
              <a:t>R6.1.2</a:t>
            </a: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以降新たに就職・転職した</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もしくは</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rPr>
              <a:t>R6.1.2</a:t>
            </a: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以降雇用形態が変更となった</a:t>
            </a:r>
          </a:p>
        </p:txBody>
      </p:sp>
      <p:sp>
        <p:nvSpPr>
          <p:cNvPr id="14" name="正方形/長方形 13">
            <a:extLst>
              <a:ext uri="{FF2B5EF4-FFF2-40B4-BE49-F238E27FC236}">
                <a16:creationId xmlns:a16="http://schemas.microsoft.com/office/drawing/2014/main" id="{08AF440D-28BC-4D43-B920-B567B72E44DF}"/>
              </a:ext>
            </a:extLst>
          </p:cNvPr>
          <p:cNvSpPr/>
          <p:nvPr/>
        </p:nvSpPr>
        <p:spPr>
          <a:xfrm>
            <a:off x="2753539" y="4256765"/>
            <a:ext cx="1592574" cy="94481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雇用形態が正規雇用</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または</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非正規雇用でかつ、賞与が発生</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する</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538372AC-3996-46D1-AF8F-92ACAF708FF4}"/>
              </a:ext>
            </a:extLst>
          </p:cNvPr>
          <p:cNvSpPr/>
          <p:nvPr/>
        </p:nvSpPr>
        <p:spPr>
          <a:xfrm>
            <a:off x="2905656" y="5961044"/>
            <a:ext cx="1463759" cy="115341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雇用形態が非正規雇用</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でかつ、賞与の発生はない</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ct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p:txBody>
      </p:sp>
      <p:cxnSp>
        <p:nvCxnSpPr>
          <p:cNvPr id="16" name="直線矢印コネクタ 15">
            <a:extLst>
              <a:ext uri="{FF2B5EF4-FFF2-40B4-BE49-F238E27FC236}">
                <a16:creationId xmlns:a16="http://schemas.microsoft.com/office/drawing/2014/main" id="{96813E86-929A-4B05-8B76-F4D958F0B9AF}"/>
              </a:ext>
            </a:extLst>
          </p:cNvPr>
          <p:cNvCxnSpPr>
            <a:cxnSpLocks/>
          </p:cNvCxnSpPr>
          <p:nvPr/>
        </p:nvCxnSpPr>
        <p:spPr>
          <a:xfrm>
            <a:off x="4353677" y="3020048"/>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8363C21E-0260-4E86-8902-D3F560037F12}"/>
              </a:ext>
            </a:extLst>
          </p:cNvPr>
          <p:cNvSpPr txBox="1"/>
          <p:nvPr/>
        </p:nvSpPr>
        <p:spPr>
          <a:xfrm>
            <a:off x="4660108" y="2927343"/>
            <a:ext cx="1581355" cy="584775"/>
          </a:xfrm>
          <a:prstGeom prst="rect">
            <a:avLst/>
          </a:prstGeom>
          <a:noFill/>
        </p:spPr>
        <p:txBody>
          <a:bodyPr wrap="square" rtlCol="0">
            <a:spAutoFit/>
          </a:bodyPr>
          <a:lstStyle/>
          <a:p>
            <a:r>
              <a:rPr kumimoji="1" lang="ja-JP" altLang="en-US" sz="800" dirty="0">
                <a:latin typeface="ＭＳ Ｐゴシック" panose="020B0600070205080204" pitchFamily="50" charset="-128"/>
                <a:ea typeface="ＭＳ Ｐゴシック" panose="020B0600070205080204" pitchFamily="50" charset="-128"/>
              </a:rPr>
              <a:t>・</a:t>
            </a:r>
            <a:r>
              <a:rPr kumimoji="1" lang="en-US" altLang="ja-JP" sz="800" dirty="0">
                <a:latin typeface="ＭＳ Ｐゴシック" panose="020B0600070205080204" pitchFamily="50" charset="-128"/>
                <a:ea typeface="ＭＳ Ｐゴシック" panose="020B0600070205080204" pitchFamily="50" charset="-128"/>
              </a:rPr>
              <a:t>R6</a:t>
            </a:r>
            <a:r>
              <a:rPr kumimoji="1" lang="ja-JP" altLang="en-US" sz="800" dirty="0">
                <a:latin typeface="ＭＳ Ｐゴシック" panose="020B0600070205080204" pitchFamily="50" charset="-128"/>
                <a:ea typeface="ＭＳ Ｐゴシック" panose="020B0600070205080204" pitchFamily="50" charset="-128"/>
              </a:rPr>
              <a:t>年分源泉徴収票（写）</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a:t>
            </a:r>
            <a:r>
              <a:rPr kumimoji="1" lang="en-US" altLang="ja-JP" sz="800" dirty="0">
                <a:latin typeface="ＭＳ Ｐゴシック" panose="020B0600070205080204" pitchFamily="50" charset="-128"/>
                <a:ea typeface="ＭＳ Ｐゴシック" panose="020B0600070205080204" pitchFamily="50" charset="-128"/>
              </a:rPr>
              <a:t>R6</a:t>
            </a:r>
            <a:r>
              <a:rPr kumimoji="1" lang="ja-JP" altLang="en-US" sz="800" dirty="0">
                <a:latin typeface="ＭＳ Ｐゴシック" panose="020B0600070205080204" pitchFamily="50" charset="-128"/>
                <a:ea typeface="ＭＳ Ｐゴシック" panose="020B0600070205080204" pitchFamily="50" charset="-128"/>
              </a:rPr>
              <a:t>年分源泉徴収票（写）または</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　直近</a:t>
            </a:r>
            <a:r>
              <a:rPr kumimoji="1" lang="en-US" altLang="ja-JP" sz="800" dirty="0">
                <a:latin typeface="ＭＳ Ｐゴシック" panose="020B0600070205080204" pitchFamily="50" charset="-128"/>
                <a:ea typeface="ＭＳ Ｐゴシック" panose="020B0600070205080204" pitchFamily="50" charset="-128"/>
              </a:rPr>
              <a:t>3</a:t>
            </a:r>
            <a:r>
              <a:rPr kumimoji="1" lang="ja-JP" altLang="en-US" sz="800" dirty="0">
                <a:latin typeface="ＭＳ Ｐゴシック" panose="020B0600070205080204" pitchFamily="50" charset="-128"/>
                <a:ea typeface="ＭＳ Ｐゴシック" panose="020B0600070205080204" pitchFamily="50" charset="-128"/>
              </a:rPr>
              <a:t>ヶ月分の給与明細（写）</a:t>
            </a:r>
          </a:p>
        </p:txBody>
      </p:sp>
      <p:cxnSp>
        <p:nvCxnSpPr>
          <p:cNvPr id="20" name="直線矢印コネクタ 19">
            <a:extLst>
              <a:ext uri="{FF2B5EF4-FFF2-40B4-BE49-F238E27FC236}">
                <a16:creationId xmlns:a16="http://schemas.microsoft.com/office/drawing/2014/main" id="{284DC7A1-736B-4B07-8976-112DA742F14A}"/>
              </a:ext>
            </a:extLst>
          </p:cNvPr>
          <p:cNvCxnSpPr>
            <a:cxnSpLocks/>
          </p:cNvCxnSpPr>
          <p:nvPr/>
        </p:nvCxnSpPr>
        <p:spPr>
          <a:xfrm>
            <a:off x="2905656" y="3041721"/>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4E130A87-A51C-41F5-ADD0-50E561D2A2C7}"/>
              </a:ext>
            </a:extLst>
          </p:cNvPr>
          <p:cNvCxnSpPr>
            <a:cxnSpLocks/>
          </p:cNvCxnSpPr>
          <p:nvPr/>
        </p:nvCxnSpPr>
        <p:spPr>
          <a:xfrm>
            <a:off x="1531254" y="3041721"/>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81DEC445-D05D-49DA-90AD-C604AB39FD2D}"/>
              </a:ext>
            </a:extLst>
          </p:cNvPr>
          <p:cNvCxnSpPr>
            <a:cxnSpLocks/>
          </p:cNvCxnSpPr>
          <p:nvPr/>
        </p:nvCxnSpPr>
        <p:spPr>
          <a:xfrm>
            <a:off x="2307843" y="3358692"/>
            <a:ext cx="0" cy="898073"/>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77B89AA2-0FF1-4A2A-8FFA-D4D764B46E0A}"/>
              </a:ext>
            </a:extLst>
          </p:cNvPr>
          <p:cNvCxnSpPr>
            <a:cxnSpLocks/>
          </p:cNvCxnSpPr>
          <p:nvPr/>
        </p:nvCxnSpPr>
        <p:spPr>
          <a:xfrm>
            <a:off x="2403336" y="4695490"/>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12C43535-246B-40AB-97B8-F73141AB23E2}"/>
              </a:ext>
            </a:extLst>
          </p:cNvPr>
          <p:cNvCxnSpPr>
            <a:cxnSpLocks/>
          </p:cNvCxnSpPr>
          <p:nvPr/>
        </p:nvCxnSpPr>
        <p:spPr>
          <a:xfrm>
            <a:off x="4408132" y="4729173"/>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55704BD9-48C2-4432-A0B4-69099D76156A}"/>
              </a:ext>
            </a:extLst>
          </p:cNvPr>
          <p:cNvCxnSpPr>
            <a:cxnSpLocks/>
          </p:cNvCxnSpPr>
          <p:nvPr/>
        </p:nvCxnSpPr>
        <p:spPr>
          <a:xfrm>
            <a:off x="3841757" y="5273298"/>
            <a:ext cx="0" cy="687746"/>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1CD68A51-1D41-4CCF-9020-897E67C7790D}"/>
              </a:ext>
            </a:extLst>
          </p:cNvPr>
          <p:cNvSpPr/>
          <p:nvPr/>
        </p:nvSpPr>
        <p:spPr>
          <a:xfrm>
            <a:off x="1480594" y="2815713"/>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29" name="正方形/長方形 28">
            <a:extLst>
              <a:ext uri="{FF2B5EF4-FFF2-40B4-BE49-F238E27FC236}">
                <a16:creationId xmlns:a16="http://schemas.microsoft.com/office/drawing/2014/main" id="{83C76927-A420-466F-B215-B0E3894DADC2}"/>
              </a:ext>
            </a:extLst>
          </p:cNvPr>
          <p:cNvSpPr/>
          <p:nvPr/>
        </p:nvSpPr>
        <p:spPr>
          <a:xfrm>
            <a:off x="2339665" y="3434443"/>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6C2DF911-B6FB-4188-811A-33D58C98570F}"/>
              </a:ext>
            </a:extLst>
          </p:cNvPr>
          <p:cNvSpPr txBox="1"/>
          <p:nvPr/>
        </p:nvSpPr>
        <p:spPr>
          <a:xfrm>
            <a:off x="4711085" y="4445451"/>
            <a:ext cx="2058266" cy="707886"/>
          </a:xfrm>
          <a:prstGeom prst="rect">
            <a:avLst/>
          </a:prstGeom>
          <a:noFill/>
        </p:spPr>
        <p:txBody>
          <a:bodyPr wrap="square" rtlCol="0">
            <a:spAutoFit/>
          </a:bodyPr>
          <a:lstStyle/>
          <a:p>
            <a:r>
              <a:rPr kumimoji="1" lang="ja-JP" altLang="en-US" sz="800" dirty="0">
                <a:latin typeface="ＭＳ Ｐゴシック" panose="020B0600070205080204" pitchFamily="50" charset="-128"/>
                <a:ea typeface="ＭＳ Ｐゴシック" panose="020B0600070205080204" pitchFamily="50" charset="-128"/>
              </a:rPr>
              <a:t>・「給与等支給（見込）証明書」（原本）</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・前職が正規雇用の場合で、</a:t>
            </a:r>
            <a:endParaRPr kumimoji="1" lang="en-US" altLang="ja-JP" sz="800" dirty="0">
              <a:latin typeface="ＭＳ Ｐゴシック" panose="020B0600070205080204" pitchFamily="50" charset="-128"/>
              <a:ea typeface="ＭＳ Ｐゴシック" panose="020B0600070205080204" pitchFamily="50" charset="-128"/>
            </a:endParaRPr>
          </a:p>
          <a:p>
            <a:r>
              <a:rPr kumimoji="1" lang="en-US" altLang="ja-JP" sz="800" dirty="0">
                <a:latin typeface="ＭＳ Ｐゴシック" panose="020B0600070205080204" pitchFamily="50" charset="-128"/>
                <a:ea typeface="ＭＳ Ｐゴシック" panose="020B0600070205080204" pitchFamily="50" charset="-128"/>
              </a:rPr>
              <a:t>R7.4.1</a:t>
            </a:r>
            <a:r>
              <a:rPr kumimoji="1" lang="ja-JP" altLang="en-US" sz="800" dirty="0">
                <a:latin typeface="ＭＳ Ｐゴシック" panose="020B0600070205080204" pitchFamily="50" charset="-128"/>
                <a:ea typeface="ＭＳ Ｐゴシック" panose="020B0600070205080204" pitchFamily="50" charset="-128"/>
              </a:rPr>
              <a:t>以降退職した場合は</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「退職に関する証明書」（原本）</a:t>
            </a:r>
          </a:p>
        </p:txBody>
      </p:sp>
      <p:cxnSp>
        <p:nvCxnSpPr>
          <p:cNvPr id="31" name="直線矢印コネクタ 30">
            <a:extLst>
              <a:ext uri="{FF2B5EF4-FFF2-40B4-BE49-F238E27FC236}">
                <a16:creationId xmlns:a16="http://schemas.microsoft.com/office/drawing/2014/main" id="{E8A29712-99E2-4AC9-89C7-87815F0BDE1F}"/>
              </a:ext>
            </a:extLst>
          </p:cNvPr>
          <p:cNvCxnSpPr>
            <a:cxnSpLocks/>
          </p:cNvCxnSpPr>
          <p:nvPr/>
        </p:nvCxnSpPr>
        <p:spPr>
          <a:xfrm>
            <a:off x="4424552" y="6530608"/>
            <a:ext cx="297657" cy="0"/>
          </a:xfrm>
          <a:prstGeom prst="straightConnector1">
            <a:avLst/>
          </a:prstGeom>
          <a:ln w="254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2F9735AA-A039-41F4-848B-39E14070E8C9}"/>
              </a:ext>
            </a:extLst>
          </p:cNvPr>
          <p:cNvSpPr txBox="1"/>
          <p:nvPr/>
        </p:nvSpPr>
        <p:spPr>
          <a:xfrm>
            <a:off x="4707644" y="5980555"/>
            <a:ext cx="1892768" cy="1446550"/>
          </a:xfrm>
          <a:prstGeom prst="rect">
            <a:avLst/>
          </a:prstGeom>
          <a:noFill/>
        </p:spPr>
        <p:txBody>
          <a:bodyPr wrap="square" rtlCol="0">
            <a:spAutoFit/>
          </a:bodyPr>
          <a:lstStyle/>
          <a:p>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・「給与等支給（見込）証明書」（原本）</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　　　　または</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・直近３ヶ月分の給与明細（写）</a:t>
            </a:r>
            <a:endParaRPr kumimoji="1" lang="en-US" altLang="ja-JP" sz="800" dirty="0">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r>
              <a:rPr kumimoji="1" lang="en-US" altLang="ja-JP" sz="800" dirty="0">
                <a:latin typeface="ＭＳ Ｐゴシック" panose="020B0600070205080204" pitchFamily="50" charset="-128"/>
                <a:ea typeface="ＭＳ Ｐゴシック" panose="020B0600070205080204" pitchFamily="50" charset="-128"/>
              </a:rPr>
              <a:t>※</a:t>
            </a:r>
            <a:r>
              <a:rPr kumimoji="1" lang="ja-JP" altLang="en-US" sz="800" dirty="0">
                <a:latin typeface="ＭＳ Ｐゴシック" panose="020B0600070205080204" pitchFamily="50" charset="-128"/>
                <a:ea typeface="ＭＳ Ｐゴシック" panose="020B0600070205080204" pitchFamily="50" charset="-128"/>
              </a:rPr>
              <a:t>山口大学でのＴＡ、ＲＡの場合、</a:t>
            </a:r>
            <a:endParaRPr kumimoji="1" lang="en-US" altLang="ja-JP" sz="800" dirty="0">
              <a:latin typeface="ＭＳ Ｐゴシック" panose="020B0600070205080204" pitchFamily="50" charset="-128"/>
              <a:ea typeface="ＭＳ Ｐゴシック" panose="020B0600070205080204" pitchFamily="50" charset="-128"/>
            </a:endParaRPr>
          </a:p>
          <a:p>
            <a:r>
              <a:rPr kumimoji="1" lang="ja-JP" altLang="en-US" sz="800" dirty="0">
                <a:latin typeface="ＭＳ Ｐゴシック" panose="020B0600070205080204" pitchFamily="50" charset="-128"/>
                <a:ea typeface="ＭＳ Ｐゴシック" panose="020B0600070205080204" pitchFamily="50" charset="-128"/>
              </a:rPr>
              <a:t>大学の公式メールアドレスで確認できる</a:t>
            </a:r>
            <a:r>
              <a:rPr lang="ja-JP" altLang="en-US" sz="800" i="0" dirty="0">
                <a:solidFill>
                  <a:srgbClr val="1F1F1F"/>
                </a:solidFill>
                <a:effectLst/>
                <a:latin typeface="ＭＳ Ｐゴシック" panose="020B0600070205080204" pitchFamily="50" charset="-128"/>
                <a:ea typeface="ＭＳ Ｐゴシック" panose="020B0600070205080204" pitchFamily="50" charset="-128"/>
              </a:rPr>
              <a:t>給与</a:t>
            </a:r>
            <a:r>
              <a:rPr lang="en-US" altLang="ja-JP" sz="800" i="0" dirty="0">
                <a:solidFill>
                  <a:srgbClr val="1F1F1F"/>
                </a:solidFill>
                <a:effectLst/>
                <a:latin typeface="ＭＳ Ｐゴシック" panose="020B0600070205080204" pitchFamily="50" charset="-128"/>
                <a:ea typeface="ＭＳ Ｐゴシック" panose="020B0600070205080204" pitchFamily="50" charset="-128"/>
              </a:rPr>
              <a:t>(</a:t>
            </a:r>
            <a:r>
              <a:rPr lang="ja-JP" altLang="en-US" sz="800" i="0" dirty="0">
                <a:solidFill>
                  <a:srgbClr val="1F1F1F"/>
                </a:solidFill>
                <a:effectLst/>
                <a:latin typeface="ＭＳ Ｐゴシック" panose="020B0600070205080204" pitchFamily="50" charset="-128"/>
                <a:ea typeface="ＭＳ Ｐゴシック" panose="020B0600070205080204" pitchFamily="50" charset="-128"/>
              </a:rPr>
              <a:t>支給明細</a:t>
            </a:r>
            <a:r>
              <a:rPr lang="en-US" altLang="ja-JP" sz="800" i="0" dirty="0">
                <a:solidFill>
                  <a:srgbClr val="1F1F1F"/>
                </a:solidFill>
                <a:effectLst/>
                <a:latin typeface="ＭＳ Ｐゴシック" panose="020B0600070205080204" pitchFamily="50" charset="-128"/>
                <a:ea typeface="ＭＳ Ｐゴシック" panose="020B0600070205080204" pitchFamily="50" charset="-128"/>
              </a:rPr>
              <a:t>)Web</a:t>
            </a:r>
            <a:r>
              <a:rPr lang="ja-JP" altLang="en-US" sz="800" i="0" dirty="0">
                <a:solidFill>
                  <a:srgbClr val="1F1F1F"/>
                </a:solidFill>
                <a:effectLst/>
                <a:latin typeface="ＭＳ Ｐゴシック" panose="020B0600070205080204" pitchFamily="50" charset="-128"/>
                <a:ea typeface="ＭＳ Ｐゴシック" panose="020B0600070205080204" pitchFamily="50" charset="-128"/>
              </a:rPr>
              <a:t>閲覧の写しでも</a:t>
            </a:r>
            <a:endParaRPr lang="en-US" altLang="ja-JP" sz="800" i="0" dirty="0">
              <a:solidFill>
                <a:srgbClr val="1F1F1F"/>
              </a:solidFill>
              <a:effectLst/>
              <a:latin typeface="ＭＳ Ｐゴシック" panose="020B0600070205080204" pitchFamily="50" charset="-128"/>
              <a:ea typeface="ＭＳ Ｐゴシック" panose="020B0600070205080204" pitchFamily="50" charset="-128"/>
            </a:endParaRPr>
          </a:p>
          <a:p>
            <a:r>
              <a:rPr lang="ja-JP" altLang="en-US" sz="800" i="0" dirty="0">
                <a:solidFill>
                  <a:srgbClr val="1F1F1F"/>
                </a:solidFill>
                <a:effectLst/>
                <a:latin typeface="ＭＳ Ｐゴシック" panose="020B0600070205080204" pitchFamily="50" charset="-128"/>
                <a:ea typeface="ＭＳ Ｐゴシック" panose="020B0600070205080204" pitchFamily="50" charset="-128"/>
              </a:rPr>
              <a:t>可</a:t>
            </a:r>
            <a:endParaRPr lang="ja-JP" altLang="en-US" sz="800" i="0" dirty="0">
              <a:solidFill>
                <a:srgbClr val="5F6368"/>
              </a:solidFill>
              <a:effectLst/>
              <a:latin typeface="ＭＳ Ｐゴシック" panose="020B0600070205080204" pitchFamily="50" charset="-128"/>
              <a:ea typeface="ＭＳ Ｐゴシック" panose="020B0600070205080204" pitchFamily="50" charset="-128"/>
            </a:endParaRPr>
          </a:p>
          <a:p>
            <a:endParaRPr kumimoji="1" lang="en-US" altLang="ja-JP" sz="800" dirty="0">
              <a:latin typeface="ＭＳ Ｐゴシック" panose="020B0600070205080204" pitchFamily="50" charset="-128"/>
              <a:ea typeface="ＭＳ Ｐゴシック" panose="020B0600070205080204" pitchFamily="50" charset="-128"/>
            </a:endParaRPr>
          </a:p>
          <a:p>
            <a:endParaRPr kumimoji="1" lang="ja-JP" altLang="en-US" sz="800" dirty="0">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DEB4174F-989C-46FA-9889-4BA414BF7098}"/>
              </a:ext>
            </a:extLst>
          </p:cNvPr>
          <p:cNvSpPr/>
          <p:nvPr/>
        </p:nvSpPr>
        <p:spPr>
          <a:xfrm>
            <a:off x="2869040" y="2826277"/>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5" name="正方形/長方形 34">
            <a:extLst>
              <a:ext uri="{FF2B5EF4-FFF2-40B4-BE49-F238E27FC236}">
                <a16:creationId xmlns:a16="http://schemas.microsoft.com/office/drawing/2014/main" id="{BBFA5A2E-0B37-40F6-A8C0-02F1A54B5479}"/>
              </a:ext>
            </a:extLst>
          </p:cNvPr>
          <p:cNvSpPr/>
          <p:nvPr/>
        </p:nvSpPr>
        <p:spPr>
          <a:xfrm>
            <a:off x="4322667" y="2815713"/>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a16="http://schemas.microsoft.com/office/drawing/2014/main" id="{D7BAA16F-DF5A-44D4-BC83-3DA92714B9AE}"/>
              </a:ext>
            </a:extLst>
          </p:cNvPr>
          <p:cNvSpPr/>
          <p:nvPr/>
        </p:nvSpPr>
        <p:spPr>
          <a:xfrm>
            <a:off x="2369262" y="4480914"/>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8" name="正方形/長方形 37">
            <a:extLst>
              <a:ext uri="{FF2B5EF4-FFF2-40B4-BE49-F238E27FC236}">
                <a16:creationId xmlns:a16="http://schemas.microsoft.com/office/drawing/2014/main" id="{CB387FA7-231A-41CF-A681-011B5D8EAE3D}"/>
              </a:ext>
            </a:extLst>
          </p:cNvPr>
          <p:cNvSpPr/>
          <p:nvPr/>
        </p:nvSpPr>
        <p:spPr>
          <a:xfrm>
            <a:off x="4353677" y="4471891"/>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39" name="正方形/長方形 38">
            <a:extLst>
              <a:ext uri="{FF2B5EF4-FFF2-40B4-BE49-F238E27FC236}">
                <a16:creationId xmlns:a16="http://schemas.microsoft.com/office/drawing/2014/main" id="{999FCC5A-51D9-4CD7-AD6A-9F645B9867EE}"/>
              </a:ext>
            </a:extLst>
          </p:cNvPr>
          <p:cNvSpPr/>
          <p:nvPr/>
        </p:nvSpPr>
        <p:spPr>
          <a:xfrm>
            <a:off x="3808768" y="5238549"/>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0" name="正方形/長方形 39">
            <a:extLst>
              <a:ext uri="{FF2B5EF4-FFF2-40B4-BE49-F238E27FC236}">
                <a16:creationId xmlns:a16="http://schemas.microsoft.com/office/drawing/2014/main" id="{0A4A53CF-B49B-4A1A-96AE-9D083157BB99}"/>
              </a:ext>
            </a:extLst>
          </p:cNvPr>
          <p:cNvSpPr/>
          <p:nvPr/>
        </p:nvSpPr>
        <p:spPr>
          <a:xfrm>
            <a:off x="4350431" y="6273325"/>
            <a:ext cx="365806"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YES</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2" name="テキスト ボックス 41">
            <a:extLst>
              <a:ext uri="{FF2B5EF4-FFF2-40B4-BE49-F238E27FC236}">
                <a16:creationId xmlns:a16="http://schemas.microsoft.com/office/drawing/2014/main" id="{31FADAF6-B9CB-4C78-8603-CFC3C1862BAD}"/>
              </a:ext>
            </a:extLst>
          </p:cNvPr>
          <p:cNvSpPr txBox="1"/>
          <p:nvPr/>
        </p:nvSpPr>
        <p:spPr>
          <a:xfrm>
            <a:off x="4713485" y="4192415"/>
            <a:ext cx="1109661" cy="215444"/>
          </a:xfrm>
          <a:prstGeom prst="rect">
            <a:avLst/>
          </a:prstGeom>
          <a:noFill/>
        </p:spPr>
        <p:txBody>
          <a:bodyPr wrap="square" rtlCol="0">
            <a:spAutoFit/>
          </a:bodyPr>
          <a:lstStyle/>
          <a:p>
            <a:r>
              <a:rPr kumimoji="1" lang="ja-JP" altLang="en-US" sz="800" dirty="0">
                <a:latin typeface="ＭＳ Ｐゴシック" panose="020B0600070205080204" pitchFamily="50" charset="-128"/>
                <a:ea typeface="ＭＳ Ｐゴシック" panose="020B0600070205080204" pitchFamily="50" charset="-128"/>
              </a:rPr>
              <a:t>　　　　</a:t>
            </a:r>
            <a:r>
              <a:rPr kumimoji="1" lang="ja-JP" altLang="en-US" sz="800" u="sng" dirty="0">
                <a:latin typeface="ＭＳ Ｐゴシック" panose="020B0600070205080204" pitchFamily="50" charset="-128"/>
                <a:ea typeface="ＭＳ Ｐゴシック" panose="020B0600070205080204" pitchFamily="50" charset="-128"/>
              </a:rPr>
              <a:t>≪両方必要≫</a:t>
            </a:r>
          </a:p>
        </p:txBody>
      </p:sp>
      <p:sp>
        <p:nvSpPr>
          <p:cNvPr id="45" name="矢印: 右 44">
            <a:extLst>
              <a:ext uri="{FF2B5EF4-FFF2-40B4-BE49-F238E27FC236}">
                <a16:creationId xmlns:a16="http://schemas.microsoft.com/office/drawing/2014/main" id="{C7EA48CC-079C-477D-BD0F-53DD880632F2}"/>
              </a:ext>
            </a:extLst>
          </p:cNvPr>
          <p:cNvSpPr/>
          <p:nvPr/>
        </p:nvSpPr>
        <p:spPr>
          <a:xfrm>
            <a:off x="5188487" y="7589506"/>
            <a:ext cx="1133527" cy="668483"/>
          </a:xfrm>
          <a:prstGeom prst="rightArrow">
            <a:avLst/>
          </a:prstGeom>
          <a:solidFill>
            <a:schemeClr val="accent1">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次頁続き有</a:t>
            </a:r>
          </a:p>
        </p:txBody>
      </p:sp>
      <p:graphicFrame>
        <p:nvGraphicFramePr>
          <p:cNvPr id="2" name="表 2">
            <a:extLst>
              <a:ext uri="{FF2B5EF4-FFF2-40B4-BE49-F238E27FC236}">
                <a16:creationId xmlns:a16="http://schemas.microsoft.com/office/drawing/2014/main" id="{72F65541-E564-4CFB-B5AC-F68A2127D008}"/>
              </a:ext>
            </a:extLst>
          </p:cNvPr>
          <p:cNvGraphicFramePr>
            <a:graphicFrameLocks noGrp="1"/>
          </p:cNvGraphicFramePr>
          <p:nvPr>
            <p:extLst>
              <p:ext uri="{D42A27DB-BD31-4B8C-83A1-F6EECF244321}">
                <p14:modId xmlns:p14="http://schemas.microsoft.com/office/powerpoint/2010/main" val="1762459377"/>
              </p:ext>
            </p:extLst>
          </p:nvPr>
        </p:nvGraphicFramePr>
        <p:xfrm>
          <a:off x="632324" y="2308741"/>
          <a:ext cx="5634298" cy="296425"/>
        </p:xfrm>
        <a:graphic>
          <a:graphicData uri="http://schemas.openxmlformats.org/drawingml/2006/table">
            <a:tbl>
              <a:tblPr firstRow="1" bandRow="1">
                <a:tableStyleId>{35758FB7-9AC5-4552-8A53-C91805E547FA}</a:tableStyleId>
              </a:tblPr>
              <a:tblGrid>
                <a:gridCol w="4394742">
                  <a:extLst>
                    <a:ext uri="{9D8B030D-6E8A-4147-A177-3AD203B41FA5}">
                      <a16:colId xmlns:a16="http://schemas.microsoft.com/office/drawing/2014/main" val="966482431"/>
                    </a:ext>
                  </a:extLst>
                </a:gridCol>
                <a:gridCol w="1239556">
                  <a:extLst>
                    <a:ext uri="{9D8B030D-6E8A-4147-A177-3AD203B41FA5}">
                      <a16:colId xmlns:a16="http://schemas.microsoft.com/office/drawing/2014/main" val="2907556122"/>
                    </a:ext>
                  </a:extLst>
                </a:gridCol>
              </a:tblGrid>
              <a:tr h="296425">
                <a:tc>
                  <a:txBody>
                    <a:bodyPr/>
                    <a:lstStyle/>
                    <a:p>
                      <a:r>
                        <a:rPr kumimoji="1" lang="ja-JP" altLang="en-US" sz="1050" dirty="0"/>
                        <a:t>　　　　～簡易フローチャート～</a:t>
                      </a:r>
                    </a:p>
                  </a:txBody>
                  <a:tcPr/>
                </a:tc>
                <a:tc>
                  <a:txBody>
                    <a:bodyPr/>
                    <a:lstStyle/>
                    <a:p>
                      <a:r>
                        <a:rPr kumimoji="1" lang="ja-JP" altLang="en-US" sz="1050" dirty="0"/>
                        <a:t>～必要書類～</a:t>
                      </a:r>
                      <a:endParaRPr kumimoji="1" lang="ja-JP" altLang="en-US" sz="1050" dirty="0">
                        <a:latin typeface="ＭＳ Ｐゴシック" panose="020B0600070205080204" pitchFamily="50" charset="-128"/>
                        <a:ea typeface="ＭＳ Ｐゴシック" panose="020B0600070205080204" pitchFamily="50" charset="-128"/>
                      </a:endParaRPr>
                    </a:p>
                  </a:txBody>
                  <a:tcPr/>
                </a:tc>
                <a:extLst>
                  <a:ext uri="{0D108BD9-81ED-4DB2-BD59-A6C34878D82A}">
                    <a16:rowId xmlns:a16="http://schemas.microsoft.com/office/drawing/2014/main" val="1518399527"/>
                  </a:ext>
                </a:extLst>
              </a:tr>
            </a:tbl>
          </a:graphicData>
        </a:graphic>
      </p:graphicFrame>
      <p:sp>
        <p:nvSpPr>
          <p:cNvPr id="3" name="AutoShape 2" descr="Start Game Icon PNG Images With Transparent Background | Free Download ...">
            <a:extLst>
              <a:ext uri="{FF2B5EF4-FFF2-40B4-BE49-F238E27FC236}">
                <a16:creationId xmlns:a16="http://schemas.microsoft.com/office/drawing/2014/main" id="{B457FCAD-69E9-4E7B-97BD-FF0E1B6D4F27}"/>
              </a:ext>
            </a:extLst>
          </p:cNvPr>
          <p:cNvSpPr>
            <a:spLocks noChangeAspect="1" noChangeArrowheads="1"/>
          </p:cNvSpPr>
          <p:nvPr/>
        </p:nvSpPr>
        <p:spPr bwMode="auto">
          <a:xfrm>
            <a:off x="3276600" y="441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楕円 4">
            <a:extLst>
              <a:ext uri="{FF2B5EF4-FFF2-40B4-BE49-F238E27FC236}">
                <a16:creationId xmlns:a16="http://schemas.microsoft.com/office/drawing/2014/main" id="{C5B36EF9-EABC-4A53-8F34-F24C946DB89D}"/>
              </a:ext>
            </a:extLst>
          </p:cNvPr>
          <p:cNvSpPr/>
          <p:nvPr/>
        </p:nvSpPr>
        <p:spPr>
          <a:xfrm>
            <a:off x="298307" y="2613932"/>
            <a:ext cx="754043" cy="264771"/>
          </a:xfrm>
          <a:prstGeom prst="ellipse">
            <a:avLst/>
          </a:prstGeom>
          <a:ln>
            <a:prstDash val="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800" b="1" dirty="0">
                <a:latin typeface="ＭＳ Ｐゴシック" panose="020B0600070205080204" pitchFamily="50" charset="-128"/>
                <a:ea typeface="ＭＳ Ｐゴシック" panose="020B0600070205080204" pitchFamily="50" charset="-128"/>
              </a:rPr>
              <a:t>スタート</a:t>
            </a:r>
          </a:p>
        </p:txBody>
      </p:sp>
      <p:cxnSp>
        <p:nvCxnSpPr>
          <p:cNvPr id="47" name="直線矢印コネクタ 46">
            <a:extLst>
              <a:ext uri="{FF2B5EF4-FFF2-40B4-BE49-F238E27FC236}">
                <a16:creationId xmlns:a16="http://schemas.microsoft.com/office/drawing/2014/main" id="{1E9D0459-71A5-4A6A-9B71-2B2F1DCB2D41}"/>
              </a:ext>
            </a:extLst>
          </p:cNvPr>
          <p:cNvCxnSpPr>
            <a:cxnSpLocks/>
          </p:cNvCxnSpPr>
          <p:nvPr/>
        </p:nvCxnSpPr>
        <p:spPr>
          <a:xfrm>
            <a:off x="4384506" y="3343061"/>
            <a:ext cx="297657" cy="0"/>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6839A63D-AD74-454C-A46F-E3590A07381D}"/>
              </a:ext>
            </a:extLst>
          </p:cNvPr>
          <p:cNvSpPr/>
          <p:nvPr/>
        </p:nvSpPr>
        <p:spPr>
          <a:xfrm>
            <a:off x="4333440" y="3107799"/>
            <a:ext cx="322524" cy="215444"/>
          </a:xfrm>
          <a:prstGeom prst="rect">
            <a:avLst/>
          </a:prstGeom>
          <a:noFill/>
        </p:spPr>
        <p:txBody>
          <a:bodyPr wrap="none" lIns="91440" tIns="45720" rIns="91440" bIns="4572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NO</a:t>
            </a:r>
            <a:endParaRPr lang="ja-JP" altLang="en-US" sz="800" b="0" cap="none" spc="0" dirty="0">
              <a:ln w="0"/>
              <a:solidFill>
                <a:schemeClr val="tx1"/>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1C207FCD-8923-44D3-9EE0-9F0E293016E3}"/>
              </a:ext>
            </a:extLst>
          </p:cNvPr>
          <p:cNvSpPr txBox="1"/>
          <p:nvPr/>
        </p:nvSpPr>
        <p:spPr>
          <a:xfrm>
            <a:off x="439833" y="7986582"/>
            <a:ext cx="4331368"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・正規雇用・・・正社員</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・非正規雇用・・・アルバイト、パート、派遣社員、契約社員等</a:t>
            </a:r>
          </a:p>
        </p:txBody>
      </p:sp>
      <p:sp>
        <p:nvSpPr>
          <p:cNvPr id="50" name="テキスト ボックス 49">
            <a:extLst>
              <a:ext uri="{FF2B5EF4-FFF2-40B4-BE49-F238E27FC236}">
                <a16:creationId xmlns:a16="http://schemas.microsoft.com/office/drawing/2014/main" id="{D63F5AF7-14D7-4C0A-A6DB-F82026107A7C}"/>
              </a:ext>
            </a:extLst>
          </p:cNvPr>
          <p:cNvSpPr txBox="1"/>
          <p:nvPr/>
        </p:nvSpPr>
        <p:spPr>
          <a:xfrm>
            <a:off x="4682163" y="2631738"/>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
        <p:nvSpPr>
          <p:cNvPr id="51" name="テキスト ボックス 50">
            <a:extLst>
              <a:ext uri="{FF2B5EF4-FFF2-40B4-BE49-F238E27FC236}">
                <a16:creationId xmlns:a16="http://schemas.microsoft.com/office/drawing/2014/main" id="{DE3365B1-6460-445C-8E6A-8775285E4EA9}"/>
              </a:ext>
            </a:extLst>
          </p:cNvPr>
          <p:cNvSpPr txBox="1"/>
          <p:nvPr/>
        </p:nvSpPr>
        <p:spPr>
          <a:xfrm>
            <a:off x="4682163" y="4149317"/>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
        <p:nvSpPr>
          <p:cNvPr id="52" name="テキスト ボックス 51">
            <a:extLst>
              <a:ext uri="{FF2B5EF4-FFF2-40B4-BE49-F238E27FC236}">
                <a16:creationId xmlns:a16="http://schemas.microsoft.com/office/drawing/2014/main" id="{C4575237-6CD7-41F3-9724-F6795524E920}"/>
              </a:ext>
            </a:extLst>
          </p:cNvPr>
          <p:cNvSpPr txBox="1"/>
          <p:nvPr/>
        </p:nvSpPr>
        <p:spPr>
          <a:xfrm>
            <a:off x="4722209" y="5954617"/>
            <a:ext cx="1744152" cy="1200329"/>
          </a:xfrm>
          <a:prstGeom prst="rect">
            <a:avLst/>
          </a:prstGeom>
          <a:noFill/>
          <a:ln w="12700">
            <a:solidFill>
              <a:srgbClr val="0070C0"/>
            </a:solidFill>
            <a:prstDash val="dash"/>
          </a:ln>
        </p:spPr>
        <p:txBody>
          <a:bodyPr wrap="square" rtlCol="0">
            <a:spAutoFit/>
          </a:bodyPr>
          <a:lstStyle/>
          <a:p>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91657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285422-F37F-437F-8B54-DC1DCA0E2184}"/>
              </a:ext>
            </a:extLst>
          </p:cNvPr>
          <p:cNvSpPr>
            <a:spLocks noGrp="1"/>
          </p:cNvSpPr>
          <p:nvPr>
            <p:ph type="sldNum" sz="quarter" idx="12"/>
          </p:nvPr>
        </p:nvSpPr>
        <p:spPr/>
        <p:txBody>
          <a:bodyPr/>
          <a:lstStyle/>
          <a:p>
            <a:fld id="{F65D48DA-D47E-4019-8538-7D727723164C}" type="slidenum">
              <a:rPr kumimoji="1" lang="ja-JP" altLang="en-US" smtClean="0"/>
              <a:t>9</a:t>
            </a:fld>
            <a:endParaRPr kumimoji="1" lang="ja-JP" altLang="en-US"/>
          </a:p>
        </p:txBody>
      </p:sp>
      <p:graphicFrame>
        <p:nvGraphicFramePr>
          <p:cNvPr id="3" name="表 2">
            <a:extLst>
              <a:ext uri="{FF2B5EF4-FFF2-40B4-BE49-F238E27FC236}">
                <a16:creationId xmlns:a16="http://schemas.microsoft.com/office/drawing/2014/main" id="{97F0C546-6F97-4D20-8821-8F8190D01409}"/>
              </a:ext>
            </a:extLst>
          </p:cNvPr>
          <p:cNvGraphicFramePr>
            <a:graphicFrameLocks noGrp="1"/>
          </p:cNvGraphicFramePr>
          <p:nvPr>
            <p:extLst>
              <p:ext uri="{D42A27DB-BD31-4B8C-83A1-F6EECF244321}">
                <p14:modId xmlns:p14="http://schemas.microsoft.com/office/powerpoint/2010/main" val="1826033103"/>
              </p:ext>
            </p:extLst>
          </p:nvPr>
        </p:nvGraphicFramePr>
        <p:xfrm>
          <a:off x="216662" y="1002266"/>
          <a:ext cx="5915024" cy="7227332"/>
        </p:xfrm>
        <a:graphic>
          <a:graphicData uri="http://schemas.openxmlformats.org/drawingml/2006/table">
            <a:tbl>
              <a:tblPr>
                <a:tableStyleId>{5C22544A-7EE6-4342-B048-85BDC9FD1C3A}</a:tableStyleId>
              </a:tblPr>
              <a:tblGrid>
                <a:gridCol w="1186836">
                  <a:extLst>
                    <a:ext uri="{9D8B030D-6E8A-4147-A177-3AD203B41FA5}">
                      <a16:colId xmlns:a16="http://schemas.microsoft.com/office/drawing/2014/main" val="3349956355"/>
                    </a:ext>
                  </a:extLst>
                </a:gridCol>
                <a:gridCol w="1796902">
                  <a:extLst>
                    <a:ext uri="{9D8B030D-6E8A-4147-A177-3AD203B41FA5}">
                      <a16:colId xmlns:a16="http://schemas.microsoft.com/office/drawing/2014/main" val="1465611989"/>
                    </a:ext>
                  </a:extLst>
                </a:gridCol>
                <a:gridCol w="2397908">
                  <a:extLst>
                    <a:ext uri="{9D8B030D-6E8A-4147-A177-3AD203B41FA5}">
                      <a16:colId xmlns:a16="http://schemas.microsoft.com/office/drawing/2014/main" val="1636504604"/>
                    </a:ext>
                  </a:extLst>
                </a:gridCol>
                <a:gridCol w="533378">
                  <a:extLst>
                    <a:ext uri="{9D8B030D-6E8A-4147-A177-3AD203B41FA5}">
                      <a16:colId xmlns:a16="http://schemas.microsoft.com/office/drawing/2014/main" val="2197291847"/>
                    </a:ext>
                  </a:extLst>
                </a:gridCol>
              </a:tblGrid>
              <a:tr h="580947">
                <a:tc>
                  <a:txBody>
                    <a:bodyPr/>
                    <a:lstStyle/>
                    <a:p>
                      <a:pPr algn="ctr" fontAlgn="ctr"/>
                      <a:r>
                        <a:rPr lang="ja-JP" altLang="en-US" sz="800" u="none" strike="noStrike" baseline="0" dirty="0">
                          <a:effectLst/>
                          <a:ea typeface="ＭＳ Ｐゴシック" panose="020B0600070205080204" pitchFamily="50" charset="-128"/>
                        </a:rPr>
                        <a:t>区分</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dirty="0">
                          <a:effectLst/>
                          <a:ea typeface="ＭＳ Ｐゴシック" panose="020B0600070205080204" pitchFamily="50" charset="-128"/>
                        </a:rPr>
                        <a:t>必要書類</a:t>
                      </a:r>
                      <a:endParaRPr lang="ja-JP" altLang="en-US" sz="800" b="1"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a:effectLst/>
                          <a:ea typeface="ＭＳ Ｐゴシック" panose="020B0600070205080204" pitchFamily="50" charset="-128"/>
                        </a:rPr>
                        <a:t>留意事項</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ctr" fontAlgn="ctr"/>
                      <a:r>
                        <a:rPr lang="ja-JP" altLang="en-US" sz="800" u="none" strike="noStrike" baseline="0">
                          <a:effectLst/>
                          <a:ea typeface="ＭＳ Ｐゴシック" panose="020B0600070205080204" pitchFamily="50" charset="-128"/>
                        </a:rPr>
                        <a:t>発行機関等</a:t>
                      </a:r>
                      <a:endParaRPr lang="ja-JP" altLang="en-US" sz="800" b="1"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632189426"/>
                  </a:ext>
                </a:extLst>
              </a:tr>
              <a:tr h="365851">
                <a:tc>
                  <a:txBody>
                    <a:bodyPr/>
                    <a:lstStyle/>
                    <a:p>
                      <a:pPr algn="l" fontAlgn="ctr"/>
                      <a:r>
                        <a:rPr lang="ja-JP" altLang="en-US" sz="800" u="none" strike="noStrike" baseline="0">
                          <a:effectLst/>
                          <a:ea typeface="ＭＳ Ｐゴシック" panose="020B0600070205080204" pitchFamily="50" charset="-128"/>
                        </a:rPr>
                        <a:t>失業給付金を受給している場合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雇用保険受給資格者証（表・裏）（写）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基本日額、残日数が記載されているものの写しを提出してください。</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ハローワーク</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341286347"/>
                  </a:ext>
                </a:extLst>
              </a:tr>
              <a:tr h="485584">
                <a:tc>
                  <a:txBody>
                    <a:bodyPr/>
                    <a:lstStyle/>
                    <a:p>
                      <a:pPr algn="l" fontAlgn="ctr"/>
                      <a:r>
                        <a:rPr lang="ja-JP" altLang="en-US" sz="800" u="none" strike="noStrike" baseline="0" dirty="0">
                          <a:effectLst/>
                          <a:ea typeface="ＭＳ Ｐゴシック" panose="020B0600070205080204" pitchFamily="50" charset="-128"/>
                        </a:rPr>
                        <a:t>年金・恩給受給者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所得・課税証明書の「公的年金」欄に金額が計上されている方</a:t>
                      </a:r>
                      <a:r>
                        <a:rPr lang="ja-JP" altLang="en-US" sz="800" u="none" strike="noStrike" baseline="0" dirty="0">
                          <a:effectLst/>
                          <a:ea typeface="ＭＳ Ｐゴシック" panose="020B0600070205080204" pitchFamily="50" charset="-128"/>
                        </a:rPr>
                        <a:t>。</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年）分の年金等の源泉徴収票（写）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企業年金、個人年金等も含みます。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日本年金機構等</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132676318"/>
                  </a:ext>
                </a:extLst>
              </a:tr>
              <a:tr h="372503">
                <a:tc>
                  <a:txBody>
                    <a:bodyPr/>
                    <a:lstStyle/>
                    <a:p>
                      <a:pPr algn="l" fontAlgn="ctr"/>
                      <a:r>
                        <a:rPr lang="ja-JP" altLang="en-US" sz="800" u="none" strike="noStrike" baseline="0">
                          <a:effectLst/>
                          <a:ea typeface="ＭＳ Ｐゴシック" panose="020B0600070205080204" pitchFamily="50" charset="-128"/>
                        </a:rPr>
                        <a:t>障がい年金受給者</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遺族年金受給者</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・最新の「年金支払（振込）通知書（写）」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・「年金改定通知書（写」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　</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日本年金機構等</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95332621"/>
                  </a:ext>
                </a:extLst>
              </a:tr>
              <a:tr h="419066">
                <a:tc>
                  <a:txBody>
                    <a:bodyPr/>
                    <a:lstStyle/>
                    <a:p>
                      <a:pPr algn="l" fontAlgn="ctr"/>
                      <a:r>
                        <a:rPr lang="ja-JP" altLang="en-US" sz="800" u="none" strike="noStrike" baseline="0" dirty="0">
                          <a:effectLst/>
                          <a:ea typeface="ＭＳ Ｐゴシック" panose="020B0600070205080204" pitchFamily="50" charset="-128"/>
                        </a:rPr>
                        <a:t>児童手当受給者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a:effectLst/>
                          <a:ea typeface="ＭＳ Ｐゴシック" panose="020B0600070205080204" pitchFamily="50" charset="-128"/>
                        </a:rPr>
                        <a:t>高校３年生</a:t>
                      </a:r>
                      <a:r>
                        <a:rPr lang="ja-JP" altLang="en-US" sz="600" u="none" strike="noStrike" baseline="0" dirty="0">
                          <a:effectLst/>
                          <a:ea typeface="ＭＳ Ｐゴシック" panose="020B0600070205080204" pitchFamily="50" charset="-128"/>
                        </a:rPr>
                        <a:t>以下の児童がおられる世帯。</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児童手当支給に関する金額の記載してある通知書（写）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児童手当が給与に含まれている場合は、それが分かるもの（給与明細（写）等）</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757210533"/>
                  </a:ext>
                </a:extLst>
              </a:tr>
              <a:tr h="481591">
                <a:tc>
                  <a:txBody>
                    <a:bodyPr/>
                    <a:lstStyle/>
                    <a:p>
                      <a:pPr algn="l" fontAlgn="ctr"/>
                      <a:r>
                        <a:rPr lang="ja-JP" altLang="en-US" sz="800" u="none" strike="noStrike" baseline="0" dirty="0">
                          <a:effectLst/>
                          <a:ea typeface="ＭＳ Ｐゴシック" panose="020B0600070205080204" pitchFamily="50" charset="-128"/>
                        </a:rPr>
                        <a:t>児童扶養手当受給者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主に母子家庭・父子家庭の方。</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・児童扶養手当証書（写）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・児童扶養手当額決定通知書（写）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・児童扶養手当額改定通知書（写）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4166715395"/>
                  </a:ext>
                </a:extLst>
              </a:tr>
              <a:tr h="481591">
                <a:tc>
                  <a:txBody>
                    <a:bodyPr/>
                    <a:lstStyle/>
                    <a:p>
                      <a:pPr algn="l" fontAlgn="ctr"/>
                      <a:r>
                        <a:rPr lang="ja-JP" altLang="en-US" sz="800" u="none" strike="noStrike" baseline="0" dirty="0">
                          <a:effectLst/>
                          <a:ea typeface="ＭＳ Ｐゴシック" panose="020B0600070205080204" pitchFamily="50" charset="-128"/>
                        </a:rPr>
                        <a:t>特別児童扶養手当受給者</a:t>
                      </a:r>
                      <a:br>
                        <a:rPr lang="ja-JP" altLang="en-US" sz="800" u="none" strike="noStrike" baseline="0" dirty="0">
                          <a:effectLst/>
                          <a:ea typeface="ＭＳ Ｐゴシック" panose="020B0600070205080204" pitchFamily="50" charset="-128"/>
                        </a:rPr>
                      </a:br>
                      <a:r>
                        <a:rPr lang="en-US" altLang="ja-JP" sz="600" u="none" strike="noStrike" baseline="0" dirty="0">
                          <a:effectLst/>
                          <a:ea typeface="ＭＳ Ｐゴシック" panose="020B0600070205080204" pitchFamily="50" charset="-128"/>
                        </a:rPr>
                        <a:t>※</a:t>
                      </a:r>
                      <a:r>
                        <a:rPr lang="ja-JP" altLang="en-US" sz="600" u="none" strike="noStrike" baseline="0" dirty="0">
                          <a:effectLst/>
                          <a:ea typeface="ＭＳ Ｐゴシック" panose="020B0600070205080204" pitchFamily="50" charset="-128"/>
                        </a:rPr>
                        <a:t>精神又は身体に障がいを有する児童がおられる世帯。</a:t>
                      </a:r>
                      <a:endParaRPr lang="ja-JP" altLang="en-US" sz="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・特別児童扶養手当証書</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・特別児童扶養手当額決定通知書（写）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・特別児童扶養手当額改定通知書（写）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　</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080493108"/>
                  </a:ext>
                </a:extLst>
              </a:tr>
              <a:tr h="452324">
                <a:tc>
                  <a:txBody>
                    <a:bodyPr/>
                    <a:lstStyle/>
                    <a:p>
                      <a:pPr algn="l" fontAlgn="ctr"/>
                      <a:r>
                        <a:rPr lang="zh-TW" altLang="en-US" sz="800" u="none" strike="noStrike" baseline="0">
                          <a:effectLst/>
                          <a:ea typeface="ＭＳ Ｐゴシック" panose="020B0600070205080204" pitchFamily="50" charset="-128"/>
                        </a:rPr>
                        <a:t>傷病手当受給者</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zh-TW" altLang="en-US" sz="800" u="none" strike="noStrike" baseline="0">
                          <a:effectLst/>
                          <a:ea typeface="ＭＳ Ｐゴシック" panose="020B0600070205080204" pitchFamily="50" charset="-128"/>
                        </a:rPr>
                        <a:t>傷病手当金支給決定通知書（写）</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実際に支給があった期間（支給開始の時から最新まで）を提出してください。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保険者</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2666433871"/>
                  </a:ext>
                </a:extLst>
              </a:tr>
              <a:tr h="323278">
                <a:tc>
                  <a:txBody>
                    <a:bodyPr/>
                    <a:lstStyle/>
                    <a:p>
                      <a:pPr algn="l" fontAlgn="ctr"/>
                      <a:r>
                        <a:rPr lang="zh-TW" altLang="en-US" sz="800" u="none" strike="noStrike" baseline="0">
                          <a:effectLst/>
                          <a:ea typeface="ＭＳ Ｐゴシック" panose="020B0600070205080204" pitchFamily="50" charset="-128"/>
                        </a:rPr>
                        <a:t>生活保護受給者</a:t>
                      </a:r>
                      <a:endParaRPr lang="zh-TW"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最新の生活保護決定（変更）通知書（写）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月額等、金額が分かるものを提出してください。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918605718"/>
                  </a:ext>
                </a:extLst>
              </a:tr>
              <a:tr h="1748096">
                <a:tc>
                  <a:txBody>
                    <a:bodyPr/>
                    <a:lstStyle/>
                    <a:p>
                      <a:pPr algn="l" fontAlgn="ctr"/>
                      <a:r>
                        <a:rPr lang="ja-JP" altLang="en-US" sz="800" u="none" strike="noStrike" baseline="0">
                          <a:effectLst/>
                          <a:ea typeface="ＭＳ Ｐゴシック" panose="020B0600070205080204" pitchFamily="50" charset="-128"/>
                        </a:rPr>
                        <a:t>給与所得以外の収入</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（営業所得・農業所得・不動産所得・利子配当所得・雑所得）</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t"/>
                      <a:endParaRPr lang="en-US" altLang="ja-JP" sz="800" u="none" strike="noStrike" baseline="0" dirty="0">
                        <a:effectLst/>
                        <a:ea typeface="ＭＳ Ｐゴシック" panose="020B0600070205080204" pitchFamily="50" charset="-128"/>
                      </a:endParaRPr>
                    </a:p>
                    <a:p>
                      <a:pPr algn="l" fontAlgn="t"/>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確定申告をしている場合</a:t>
                      </a:r>
                      <a:r>
                        <a:rPr lang="en-US" altLang="ja-JP" sz="800" u="none" strike="noStrike" baseline="0" dirty="0">
                          <a:effectLst/>
                          <a:ea typeface="ＭＳ Ｐゴシック" panose="020B0600070205080204" pitchFamily="50" charset="-128"/>
                        </a:rPr>
                        <a:t>】</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latin typeface="ＭＳ Ｐゴシック" panose="020B0600070205080204" pitchFamily="50" charset="-128"/>
                          <a:ea typeface="ＭＳ Ｐゴシック" panose="020B0600070205080204" pitchFamily="50" charset="-128"/>
                        </a:rPr>
                        <a:t>2024</a:t>
                      </a:r>
                      <a:r>
                        <a:rPr lang="ja-JP" altLang="en-US" sz="800" u="none" strike="noStrike" baseline="0" dirty="0">
                          <a:effectLst/>
                          <a:ea typeface="ＭＳ Ｐゴシック" panose="020B0600070205080204" pitchFamily="50" charset="-128"/>
                        </a:rPr>
                        <a:t>年）分確定申告書の第一表、第二表、第三表（写）</a:t>
                      </a:r>
                      <a:endParaRPr lang="en-US" altLang="ja-JP" sz="800" u="none" strike="noStrike" baseline="0" dirty="0">
                        <a:effectLst/>
                        <a:ea typeface="ＭＳ Ｐゴシック" panose="020B0600070205080204" pitchFamily="50" charset="-128"/>
                      </a:endParaRPr>
                    </a:p>
                    <a:p>
                      <a:pPr algn="l" fontAlgn="t"/>
                      <a:endParaRPr lang="en-US" altLang="ja-JP" sz="800" u="none" strike="noStrike" baseline="0" dirty="0">
                        <a:effectLst/>
                        <a:ea typeface="ＭＳ Ｐゴシック" panose="020B0600070205080204" pitchFamily="50" charset="-128"/>
                      </a:endParaRPr>
                    </a:p>
                    <a:p>
                      <a:pPr algn="l" fontAlgn="t"/>
                      <a:br>
                        <a:rPr lang="ja-JP" altLang="en-US" sz="800" u="none" strike="noStrike" baseline="0" dirty="0">
                          <a:effectLst/>
                          <a:ea typeface="ＭＳ Ｐゴシック" panose="020B0600070205080204" pitchFamily="50" charset="-128"/>
                        </a:rPr>
                      </a:br>
                      <a:r>
                        <a:rPr lang="en-US" altLang="ja-JP" sz="800" u="none" strike="noStrike" baseline="0" dirty="0">
                          <a:effectLst/>
                          <a:ea typeface="ＭＳ Ｐゴシック" panose="020B0600070205080204" pitchFamily="50" charset="-128"/>
                        </a:rPr>
                        <a:t>【</a:t>
                      </a:r>
                      <a:r>
                        <a:rPr lang="ja-JP" altLang="en-US" sz="800" u="none" strike="noStrike" baseline="0" dirty="0">
                          <a:effectLst/>
                          <a:ea typeface="ＭＳ Ｐゴシック" panose="020B0600070205080204" pitchFamily="50" charset="-128"/>
                        </a:rPr>
                        <a:t>市民税・県民税の申告をしている場合</a:t>
                      </a:r>
                      <a:r>
                        <a:rPr lang="en-US" altLang="ja-JP" sz="800" u="none" strike="noStrike" baseline="0" dirty="0">
                          <a:effectLst/>
                          <a:ea typeface="ＭＳ Ｐゴシック" panose="020B0600070205080204" pitchFamily="50" charset="-128"/>
                        </a:rPr>
                        <a:t>】</a:t>
                      </a:r>
                      <a:br>
                        <a:rPr lang="en-US" altLang="ja-JP"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・令和７年（</a:t>
                      </a:r>
                      <a:r>
                        <a:rPr lang="en-US" altLang="ja-JP" sz="800" u="none" strike="noStrike" baseline="0" dirty="0">
                          <a:effectLst/>
                          <a:latin typeface="ＭＳ Ｐゴシック" panose="020B0600070205080204" pitchFamily="50" charset="-128"/>
                          <a:ea typeface="ＭＳ Ｐゴシック" panose="020B0600070205080204" pitchFamily="50" charset="-128"/>
                        </a:rPr>
                        <a:t>2025</a:t>
                      </a:r>
                      <a:r>
                        <a:rPr lang="ja-JP" altLang="en-US" sz="800" u="none" strike="noStrike" baseline="0" dirty="0">
                          <a:effectLst/>
                          <a:ea typeface="ＭＳ Ｐゴシック" panose="020B0600070205080204" pitchFamily="50" charset="-128"/>
                        </a:rPr>
                        <a:t>年）度市民税・県民税申告書（裏表）（写）</a:t>
                      </a:r>
                      <a:br>
                        <a:rPr lang="ja-JP" altLang="en-US" sz="800" u="none" strike="noStrike" baseline="0" dirty="0">
                          <a:effectLst/>
                          <a:ea typeface="ＭＳ Ｐゴシック" panose="020B0600070205080204" pitchFamily="50" charset="-128"/>
                        </a:rPr>
                      </a:br>
                      <a:br>
                        <a:rPr lang="ja-JP" altLang="en-US" sz="800" u="none" strike="noStrike" baseline="0" dirty="0">
                          <a:effectLst/>
                          <a:ea typeface="ＭＳ Ｐゴシック" panose="020B0600070205080204" pitchFamily="50" charset="-128"/>
                        </a:rPr>
                      </a:b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tc>
                <a:tc>
                  <a:txBody>
                    <a:bodyPr/>
                    <a:lstStyle/>
                    <a:p>
                      <a:pPr algn="l" fontAlgn="ctr"/>
                      <a:r>
                        <a:rPr lang="ja-JP" altLang="en-US" sz="800" u="none" strike="noStrike" baseline="0" dirty="0">
                          <a:effectLst/>
                          <a:ea typeface="ＭＳ Ｐゴシック" panose="020B0600070205080204" pitchFamily="50" charset="-128"/>
                        </a:rPr>
                        <a:t>・令和６年（</a:t>
                      </a:r>
                      <a:r>
                        <a:rPr lang="en-US" altLang="ja-JP" sz="800" u="none" strike="noStrike" baseline="0" dirty="0">
                          <a:effectLst/>
                          <a:ea typeface="ＭＳ Ｐゴシック" panose="020B0600070205080204" pitchFamily="50" charset="-128"/>
                        </a:rPr>
                        <a:t>202</a:t>
                      </a:r>
                      <a:r>
                        <a:rPr lang="ja-JP" altLang="en-US" sz="800" u="none" strike="noStrike" baseline="0">
                          <a:effectLst/>
                          <a:ea typeface="ＭＳ Ｐゴシック" panose="020B0600070205080204" pitchFamily="50" charset="-128"/>
                        </a:rPr>
                        <a:t>４年</a:t>
                      </a:r>
                      <a:r>
                        <a:rPr lang="ja-JP" altLang="en-US" sz="800" u="none" strike="noStrike" baseline="0" dirty="0">
                          <a:effectLst/>
                          <a:ea typeface="ＭＳ Ｐゴシック" panose="020B0600070205080204" pitchFamily="50" charset="-128"/>
                        </a:rPr>
                        <a:t>）１月以降に転業・開業した場合は、左記の書類に加えて、「直近３ヵ月分の収入金額と</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必要経費が分かる書類（様式任意）」を提出してください。</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a:effectLst/>
                          <a:ea typeface="ＭＳ Ｐゴシック" panose="020B0600070205080204" pitchFamily="50" charset="-128"/>
                        </a:rPr>
                        <a:t>税務署</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市区町村役場</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444201550"/>
                  </a:ext>
                </a:extLst>
              </a:tr>
              <a:tr h="266073">
                <a:tc rowSpan="2">
                  <a:txBody>
                    <a:bodyPr/>
                    <a:lstStyle/>
                    <a:p>
                      <a:pPr algn="l" fontAlgn="ctr"/>
                      <a:r>
                        <a:rPr lang="ja-JP" altLang="en-US" sz="800" u="none" strike="noStrike" baseline="0">
                          <a:effectLst/>
                          <a:ea typeface="ＭＳ Ｐゴシック" panose="020B0600070205080204" pitchFamily="50" charset="-128"/>
                        </a:rPr>
                        <a:t>仕事を退職した場合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rowSpan="2">
                  <a:txBody>
                    <a:bodyPr/>
                    <a:lstStyle/>
                    <a:p>
                      <a:pPr algn="l" fontAlgn="ctr"/>
                      <a:r>
                        <a:rPr lang="ja-JP" altLang="en-US" sz="800" u="none" strike="noStrike" baseline="0" dirty="0">
                          <a:effectLst/>
                          <a:ea typeface="ＭＳ Ｐゴシック" panose="020B0600070205080204" pitchFamily="50" charset="-128"/>
                        </a:rPr>
                        <a:t>「退職に関する証明書」（原本）</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rowSpan="3">
                  <a:txBody>
                    <a:bodyPr/>
                    <a:lstStyle/>
                    <a:p>
                      <a:pPr algn="l" fontAlgn="ctr"/>
                      <a:r>
                        <a:rPr lang="ja-JP" altLang="en-US" sz="800" u="none" strike="noStrike" baseline="0" dirty="0">
                          <a:effectLst/>
                          <a:ea typeface="ＭＳ Ｐゴシック" panose="020B0600070205080204" pitchFamily="50" charset="-128"/>
                        </a:rPr>
                        <a:t>令和７年（</a:t>
                      </a:r>
                      <a:r>
                        <a:rPr lang="en-US" altLang="ja-JP" sz="800" u="none" strike="noStrike" baseline="0" dirty="0">
                          <a:effectLst/>
                          <a:ea typeface="ＭＳ Ｐゴシック" panose="020B0600070205080204" pitchFamily="50" charset="-128"/>
                        </a:rPr>
                        <a:t>2025</a:t>
                      </a:r>
                      <a:r>
                        <a:rPr lang="ja-JP" altLang="en-US" sz="800" u="none" strike="noStrike" baseline="0" dirty="0">
                          <a:effectLst/>
                          <a:ea typeface="ＭＳ Ｐゴシック" panose="020B0600070205080204" pitchFamily="50" charset="-128"/>
                        </a:rPr>
                        <a:t>年）４月１日以降に左記の対象者がいる場合又は左記に関する臨時所得を受け取った場合に提出が必要です。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元勤務先</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803699721"/>
                  </a:ext>
                </a:extLst>
              </a:tr>
              <a:tr h="135585">
                <a:tc vMerge="1">
                  <a:txBody>
                    <a:bodyPr/>
                    <a:lstStyle/>
                    <a:p>
                      <a:pPr algn="l" fontAlgn="ctr"/>
                      <a:r>
                        <a:rPr lang="ja-JP" altLang="en-US" sz="800" u="none" strike="noStrike" baseline="0">
                          <a:effectLst/>
                          <a:ea typeface="ＭＳ Ｐゴシック" panose="020B0600070205080204" pitchFamily="50" charset="-128"/>
                        </a:rPr>
                        <a:t>学資負担者等が死亡した場合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r>
                        <a:rPr lang="ja-JP" altLang="en-US" sz="800" u="none" strike="noStrike" baseline="0">
                          <a:effectLst/>
                          <a:ea typeface="ＭＳ Ｐゴシック" panose="020B0600070205080204" pitchFamily="50" charset="-128"/>
                        </a:rPr>
                        <a:t>・死亡診断書（写）等、死亡が確認できる書類（原本）</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・退職に関する証明書（原本）</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・生命保険金等の支給証明書（写）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・遺族年金の年金証書（写）、年金支払（振込）通知書（写）</a:t>
                      </a:r>
                      <a:br>
                        <a:rPr lang="ja-JP" altLang="en-US" sz="800" u="none" strike="noStrike" baseline="0">
                          <a:effectLst/>
                          <a:ea typeface="ＭＳ Ｐゴシック" panose="020B0600070205080204" pitchFamily="50" charset="-128"/>
                        </a:rPr>
                      </a:br>
                      <a:r>
                        <a:rPr lang="ja-JP" altLang="en-US" sz="800" u="none" strike="noStrike" baseline="0">
                          <a:effectLst/>
                          <a:ea typeface="ＭＳ Ｐゴシック" panose="020B0600070205080204" pitchFamily="50" charset="-128"/>
                        </a:rPr>
                        <a:t>又は年金改定通知書（写）</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endParaRPr kumimoji="1" lang="ja-JP" altLang="en-US"/>
                    </a:p>
                  </a:txBody>
                  <a:tcPr/>
                </a:tc>
                <a:tc rowSpan="2">
                  <a:txBody>
                    <a:bodyPr/>
                    <a:lstStyle/>
                    <a:p>
                      <a:pPr algn="l" fontAlgn="ctr"/>
                      <a:r>
                        <a:rPr lang="zh-TW" altLang="en-US" sz="800" u="none" strike="noStrike" baseline="0" dirty="0">
                          <a:effectLst/>
                          <a:ea typeface="ＭＳ Ｐゴシック" panose="020B0600070205080204" pitchFamily="50" charset="-128"/>
                        </a:rPr>
                        <a:t>医療機関</a:t>
                      </a:r>
                      <a:br>
                        <a:rPr lang="zh-TW" altLang="en-US" sz="800" u="none" strike="noStrike" baseline="0" dirty="0">
                          <a:effectLst/>
                          <a:ea typeface="ＭＳ Ｐゴシック" panose="020B0600070205080204" pitchFamily="50" charset="-128"/>
                        </a:rPr>
                      </a:br>
                      <a:r>
                        <a:rPr lang="zh-TW" altLang="en-US" sz="800" u="none" strike="noStrike" baseline="0" dirty="0">
                          <a:effectLst/>
                          <a:ea typeface="ＭＳ Ｐゴシック" panose="020B0600070205080204" pitchFamily="50" charset="-128"/>
                        </a:rPr>
                        <a:t>元勤務先</a:t>
                      </a:r>
                      <a:br>
                        <a:rPr lang="zh-TW" altLang="en-US" sz="800" u="none" strike="noStrike" baseline="0" dirty="0">
                          <a:effectLst/>
                          <a:ea typeface="ＭＳ Ｐゴシック" panose="020B0600070205080204" pitchFamily="50" charset="-128"/>
                        </a:rPr>
                      </a:br>
                      <a:r>
                        <a:rPr lang="zh-TW" altLang="en-US" sz="800" u="none" strike="noStrike" baseline="0" dirty="0">
                          <a:effectLst/>
                          <a:ea typeface="ＭＳ Ｐゴシック" panose="020B0600070205080204" pitchFamily="50" charset="-128"/>
                        </a:rPr>
                        <a:t>保険会社等</a:t>
                      </a: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1355037354"/>
                  </a:ext>
                </a:extLst>
              </a:tr>
              <a:tr h="1114843">
                <a:tc>
                  <a:txBody>
                    <a:bodyPr/>
                    <a:lstStyle/>
                    <a:p>
                      <a:pPr algn="l" fontAlgn="ctr"/>
                      <a:r>
                        <a:rPr lang="ja-JP" altLang="en-US" sz="800" u="none" strike="noStrike" baseline="0">
                          <a:effectLst/>
                          <a:ea typeface="ＭＳ Ｐゴシック" panose="020B0600070205080204" pitchFamily="50" charset="-128"/>
                        </a:rPr>
                        <a:t>学資負担者等が死亡した場合</a:t>
                      </a:r>
                      <a:endParaRPr lang="ja-JP" altLang="en-US" sz="800" b="0" i="0" u="none" strike="noStrike" baseline="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a:txBody>
                    <a:bodyPr/>
                    <a:lstStyle/>
                    <a:p>
                      <a:pPr algn="l" fontAlgn="ctr"/>
                      <a:r>
                        <a:rPr lang="ja-JP" altLang="en-US" sz="800" u="none" strike="noStrike" baseline="0" dirty="0">
                          <a:effectLst/>
                          <a:ea typeface="ＭＳ Ｐゴシック" panose="020B0600070205080204" pitchFamily="50" charset="-128"/>
                        </a:rPr>
                        <a:t>・死亡診断書（写）等、死亡が確認できる書類</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・「退職に関する証明書」（原本）</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・生命保険金等の支給証明書（写）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・遺族年金の年金証書（写）、年金支払（振込）通知書（写）</a:t>
                      </a:r>
                      <a:br>
                        <a:rPr lang="ja-JP" altLang="en-US" sz="800" u="none" strike="noStrike" baseline="0" dirty="0">
                          <a:effectLst/>
                          <a:ea typeface="ＭＳ Ｐゴシック" panose="020B0600070205080204" pitchFamily="50" charset="-128"/>
                        </a:rPr>
                      </a:br>
                      <a:r>
                        <a:rPr lang="ja-JP" altLang="en-US" sz="800" u="none" strike="noStrike" baseline="0" dirty="0">
                          <a:effectLst/>
                          <a:ea typeface="ＭＳ Ｐゴシック" panose="020B0600070205080204" pitchFamily="50" charset="-128"/>
                        </a:rPr>
                        <a:t>又は年金改定通知書（写）</a:t>
                      </a: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endPar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tc vMerge="1">
                  <a:txBody>
                    <a:bodyPr/>
                    <a:lstStyle/>
                    <a:p>
                      <a:pPr algn="l" fontAlgn="ctr"/>
                      <a:endParaRPr lang="zh-TW"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123" marR="5123" marT="5123" marB="0" anchor="ctr"/>
                </a:tc>
                <a:extLst>
                  <a:ext uri="{0D108BD9-81ED-4DB2-BD59-A6C34878D82A}">
                    <a16:rowId xmlns:a16="http://schemas.microsoft.com/office/drawing/2014/main" val="3514599573"/>
                  </a:ext>
                </a:extLst>
              </a:tr>
            </a:tbl>
          </a:graphicData>
        </a:graphic>
      </p:graphicFrame>
      <p:sp>
        <p:nvSpPr>
          <p:cNvPr id="5" name="テキスト ボックス 4">
            <a:extLst>
              <a:ext uri="{FF2B5EF4-FFF2-40B4-BE49-F238E27FC236}">
                <a16:creationId xmlns:a16="http://schemas.microsoft.com/office/drawing/2014/main" id="{456AABA9-A639-49E3-A764-E988AB3214AC}"/>
              </a:ext>
            </a:extLst>
          </p:cNvPr>
          <p:cNvSpPr txBox="1"/>
          <p:nvPr/>
        </p:nvSpPr>
        <p:spPr>
          <a:xfrm>
            <a:off x="316523" y="649006"/>
            <a:ext cx="1109661" cy="276999"/>
          </a:xfrm>
          <a:prstGeom prst="rect">
            <a:avLst/>
          </a:prstGeom>
          <a:noFill/>
        </p:spPr>
        <p:txBody>
          <a:bodyPr wrap="square" rtlCol="0">
            <a:spAutoFit/>
          </a:bodyPr>
          <a:lstStyle/>
          <a:p>
            <a:r>
              <a:rPr kumimoji="1" lang="ja-JP" altLang="en-US" sz="1200" dirty="0">
                <a:latin typeface="ＭＳ Ｐゴシック" panose="020B0600070205080204" pitchFamily="50" charset="-128"/>
                <a:ea typeface="ＭＳ Ｐゴシック" panose="020B0600070205080204" pitchFamily="50" charset="-128"/>
              </a:rPr>
              <a:t>（続き）</a:t>
            </a:r>
          </a:p>
        </p:txBody>
      </p:sp>
    </p:spTree>
    <p:extLst>
      <p:ext uri="{BB962C8B-B14F-4D97-AF65-F5344CB8AC3E}">
        <p14:creationId xmlns:p14="http://schemas.microsoft.com/office/powerpoint/2010/main" val="5960369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1503</TotalTime>
  <Words>3822</Words>
  <Application>Microsoft Office PowerPoint</Application>
  <PresentationFormat>画面に合わせる (4:3)</PresentationFormat>
  <Paragraphs>454</Paragraphs>
  <Slides>19</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19</vt:i4>
      </vt:variant>
    </vt:vector>
  </HeadingPairs>
  <TitlesOfParts>
    <vt:vector size="28" baseType="lpstr">
      <vt:lpstr>Meiryo UI</vt:lpstr>
      <vt:lpstr>ＭＳ Ｐゴシック</vt:lpstr>
      <vt:lpstr>游ゴシック</vt:lpstr>
      <vt:lpstr>Arial</vt:lpstr>
      <vt:lpstr>Calibri</vt:lpstr>
      <vt:lpstr>Calibri Light</vt:lpstr>
      <vt:lpstr>Century</vt:lpstr>
      <vt:lpstr>Office テーマ</vt:lpstr>
      <vt:lpstr>DocuWorks</vt:lpstr>
      <vt:lpstr>    令和７年度後期山口大学授業料免除申請のしおり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✔８頁のフローチャートを必ず確認して、原本を提出してください。  ✔赤枠で囲んだ事業所記入欄は、雇用先に記載してもらう項目となります。  </vt:lpstr>
      <vt:lpstr>PowerPoint プレゼンテーション</vt:lpstr>
      <vt:lpstr>PowerPoint プレゼンテーション</vt:lpstr>
      <vt:lpstr>PowerPoint プレゼンテーション</vt:lpstr>
      <vt:lpstr> 　 　申請者本人の兄弟姉妹が、大学（短期大学）、高等専門学校、専修学校（専門・高等課程）に 　在学している場合は、控除の対象となります。（詳細は、１０頁参照）  ✔「貴学在学者」は、申請者の兄弟姉妹について記入してください。  ✔「山口大学在学者」は、申請者本人について記入してください。   </vt:lpstr>
      <vt:lpstr>PowerPoint プレゼンテーション</vt:lpstr>
      <vt:lpstr> 　　６ヵ月以上の長期療養者がいる場合は、控除の対象となります。ただし、控除の対象となるのは、 　　健康保険適用の医療費でかつ診断書に記載されている病名と関連のあるものに限ります。 　　（詳細は、１０頁参照）  ✔領収書は月毎に整理し、貼付台帳に貼付してください。未整理・不鮮明のものは控除の対象と 　しません。  ✔健康保険適用かどうか不明なものは、控除の対象としません。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山口大学</dc:creator>
  <cp:lastModifiedBy>山口大学</cp:lastModifiedBy>
  <cp:revision>282</cp:revision>
  <cp:lastPrinted>2025-06-20T00:47:41Z</cp:lastPrinted>
  <dcterms:created xsi:type="dcterms:W3CDTF">2024-11-27T23:25:46Z</dcterms:created>
  <dcterms:modified xsi:type="dcterms:W3CDTF">2025-07-14T08:00:16Z</dcterms:modified>
</cp:coreProperties>
</file>